
<file path=[Content_Types].xml><?xml version="1.0" encoding="utf-8"?>
<Types xmlns="http://schemas.openxmlformats.org/package/2006/content-types">
  <Default Extension="jpeg" ContentType="image/jpeg"/>
  <Default Extension="jpg" ContentType="image/jpeg"/>
  <Default Extension="mkv" ContentType="video/unknown"/>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media/image182.jpg" ContentType="image/png"/>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0"/>
  </p:notesMasterIdLst>
  <p:sldIdLst>
    <p:sldId id="376" r:id="rId2"/>
    <p:sldId id="258" r:id="rId3"/>
    <p:sldId id="259" r:id="rId4"/>
    <p:sldId id="260" r:id="rId5"/>
    <p:sldId id="261" r:id="rId6"/>
    <p:sldId id="262" r:id="rId7"/>
    <p:sldId id="263" r:id="rId8"/>
    <p:sldId id="266" r:id="rId9"/>
    <p:sldId id="377" r:id="rId10"/>
    <p:sldId id="267" r:id="rId11"/>
    <p:sldId id="268" r:id="rId12"/>
    <p:sldId id="269" r:id="rId13"/>
    <p:sldId id="270" r:id="rId14"/>
    <p:sldId id="271" r:id="rId15"/>
    <p:sldId id="378" r:id="rId16"/>
    <p:sldId id="272" r:id="rId17"/>
    <p:sldId id="273" r:id="rId18"/>
    <p:sldId id="274" r:id="rId19"/>
    <p:sldId id="275" r:id="rId20"/>
    <p:sldId id="276" r:id="rId21"/>
    <p:sldId id="277" r:id="rId22"/>
    <p:sldId id="278" r:id="rId23"/>
    <p:sldId id="279" r:id="rId24"/>
    <p:sldId id="280" r:id="rId25"/>
    <p:sldId id="384" r:id="rId26"/>
    <p:sldId id="282" r:id="rId27"/>
    <p:sldId id="283" r:id="rId28"/>
    <p:sldId id="284" r:id="rId29"/>
    <p:sldId id="285" r:id="rId30"/>
    <p:sldId id="286" r:id="rId31"/>
    <p:sldId id="362" r:id="rId32"/>
    <p:sldId id="364" r:id="rId33"/>
    <p:sldId id="385" r:id="rId34"/>
    <p:sldId id="288" r:id="rId35"/>
    <p:sldId id="289" r:id="rId36"/>
    <p:sldId id="290" r:id="rId37"/>
    <p:sldId id="291" r:id="rId38"/>
    <p:sldId id="379" r:id="rId39"/>
    <p:sldId id="380" r:id="rId40"/>
    <p:sldId id="294" r:id="rId41"/>
    <p:sldId id="295" r:id="rId42"/>
    <p:sldId id="296" r:id="rId43"/>
    <p:sldId id="381" r:id="rId44"/>
    <p:sldId id="298" r:id="rId45"/>
    <p:sldId id="299" r:id="rId46"/>
    <p:sldId id="383" r:id="rId47"/>
    <p:sldId id="301" r:id="rId48"/>
    <p:sldId id="302" r:id="rId49"/>
    <p:sldId id="304" r:id="rId50"/>
    <p:sldId id="307" r:id="rId51"/>
    <p:sldId id="360" r:id="rId52"/>
    <p:sldId id="308" r:id="rId53"/>
    <p:sldId id="309" r:id="rId54"/>
    <p:sldId id="310" r:id="rId55"/>
    <p:sldId id="311" r:id="rId56"/>
    <p:sldId id="312" r:id="rId57"/>
    <p:sldId id="314" r:id="rId58"/>
    <p:sldId id="313" r:id="rId59"/>
    <p:sldId id="366" r:id="rId60"/>
    <p:sldId id="367" r:id="rId61"/>
    <p:sldId id="368" r:id="rId62"/>
    <p:sldId id="369" r:id="rId63"/>
    <p:sldId id="305" r:id="rId64"/>
    <p:sldId id="306" r:id="rId65"/>
    <p:sldId id="382" r:id="rId66"/>
    <p:sldId id="365" r:id="rId67"/>
    <p:sldId id="315" r:id="rId68"/>
    <p:sldId id="316" r:id="rId69"/>
    <p:sldId id="318" r:id="rId70"/>
    <p:sldId id="351" r:id="rId71"/>
    <p:sldId id="352" r:id="rId72"/>
    <p:sldId id="353" r:id="rId73"/>
    <p:sldId id="317" r:id="rId74"/>
    <p:sldId id="354" r:id="rId75"/>
    <p:sldId id="355" r:id="rId76"/>
    <p:sldId id="321" r:id="rId77"/>
    <p:sldId id="322" r:id="rId78"/>
    <p:sldId id="323" r:id="rId79"/>
    <p:sldId id="324" r:id="rId80"/>
    <p:sldId id="325" r:id="rId81"/>
    <p:sldId id="326" r:id="rId82"/>
    <p:sldId id="327" r:id="rId83"/>
    <p:sldId id="328" r:id="rId84"/>
    <p:sldId id="329" r:id="rId85"/>
    <p:sldId id="330" r:id="rId86"/>
    <p:sldId id="331" r:id="rId87"/>
    <p:sldId id="332" r:id="rId88"/>
    <p:sldId id="333" r:id="rId89"/>
    <p:sldId id="319" r:id="rId90"/>
    <p:sldId id="334" r:id="rId91"/>
    <p:sldId id="335" r:id="rId92"/>
    <p:sldId id="336" r:id="rId93"/>
    <p:sldId id="337" r:id="rId94"/>
    <p:sldId id="338" r:id="rId95"/>
    <p:sldId id="339" r:id="rId96"/>
    <p:sldId id="347" r:id="rId97"/>
    <p:sldId id="349" r:id="rId98"/>
    <p:sldId id="348" r:id="rId99"/>
    <p:sldId id="350" r:id="rId100"/>
    <p:sldId id="340" r:id="rId101"/>
    <p:sldId id="341" r:id="rId102"/>
    <p:sldId id="342" r:id="rId103"/>
    <p:sldId id="343" r:id="rId104"/>
    <p:sldId id="344" r:id="rId105"/>
    <p:sldId id="345" r:id="rId106"/>
    <p:sldId id="320" r:id="rId107"/>
    <p:sldId id="375" r:id="rId108"/>
    <p:sldId id="388" r:id="rId109"/>
    <p:sldId id="386" r:id="rId110"/>
    <p:sldId id="387" r:id="rId111"/>
    <p:sldId id="357" r:id="rId112"/>
    <p:sldId id="358" r:id="rId113"/>
    <p:sldId id="359" r:id="rId114"/>
    <p:sldId id="370" r:id="rId115"/>
    <p:sldId id="371" r:id="rId116"/>
    <p:sldId id="372" r:id="rId117"/>
    <p:sldId id="373" r:id="rId118"/>
    <p:sldId id="374" r:id="rId1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420" autoAdjust="0"/>
    <p:restoredTop sz="94660"/>
  </p:normalViewPr>
  <p:slideViewPr>
    <p:cSldViewPr snapToGrid="0">
      <p:cViewPr varScale="1">
        <p:scale>
          <a:sx n="114" d="100"/>
          <a:sy n="114" d="100"/>
        </p:scale>
        <p:origin x="504"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slide" Target="slides/slide11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20E243C-99FB-49AB-8484-53710CA32823}" type="datetimeFigureOut">
              <a:rPr lang="en-US" smtClean="0"/>
              <a:t>5/29/2022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D939819-BE61-4DF8-9976-F5E8F8DCE675}" type="slidenum">
              <a:rPr lang="en-US" smtClean="0"/>
              <a:t>‹#›</a:t>
            </a:fld>
            <a:endParaRPr lang="en-US"/>
          </a:p>
        </p:txBody>
      </p:sp>
    </p:spTree>
    <p:extLst>
      <p:ext uri="{BB962C8B-B14F-4D97-AF65-F5344CB8AC3E}">
        <p14:creationId xmlns:p14="http://schemas.microsoft.com/office/powerpoint/2010/main" val="16345679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Chào mọi người, hôm nay em sẽ trình bày về luận văn tốt nghiệp của em</a:t>
            </a:r>
            <a:r>
              <a:rPr lang="en-US" dirty="0"/>
              <a:t>. </a:t>
            </a:r>
            <a:r>
              <a:rPr lang="vi-VN" dirty="0"/>
              <a:t>Đề tài được em thực hiện là lọc nhiễu âm thanh sử dụng học sâu.</a:t>
            </a:r>
            <a:endParaRPr lang="en-US" dirty="0"/>
          </a:p>
        </p:txBody>
      </p:sp>
      <p:sp>
        <p:nvSpPr>
          <p:cNvPr id="4" name="Slide Number Placeholder 3"/>
          <p:cNvSpPr>
            <a:spLocks noGrp="1"/>
          </p:cNvSpPr>
          <p:nvPr>
            <p:ph type="sldNum" sz="quarter" idx="5"/>
          </p:nvPr>
        </p:nvSpPr>
        <p:spPr/>
        <p:txBody>
          <a:bodyPr/>
          <a:lstStyle/>
          <a:p>
            <a:fld id="{1CF0E6E3-B832-4D97-929B-19C4F7D8472A}" type="slidenum">
              <a:rPr lang="en-US" smtClean="0"/>
              <a:t>1</a:t>
            </a:fld>
            <a:endParaRPr lang="en-US"/>
          </a:p>
        </p:txBody>
      </p:sp>
    </p:spTree>
    <p:extLst>
      <p:ext uri="{BB962C8B-B14F-4D97-AF65-F5344CB8AC3E}">
        <p14:creationId xmlns:p14="http://schemas.microsoft.com/office/powerpoint/2010/main" val="10467054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Vì nhiễu có rất nhiều loại, nên em đã thực hiện một số khảo sát để xác định những loại nhiễu thường được gặp, cũng như mức độ ảnh hưởng của nó đối với người dùng. Đây là hình một số câu hỏi có trong khảo sát của em.</a:t>
            </a:r>
            <a:endParaRPr lang="en-US" dirty="0"/>
          </a:p>
        </p:txBody>
      </p:sp>
      <p:sp>
        <p:nvSpPr>
          <p:cNvPr id="4" name="Slide Number Placeholder 3"/>
          <p:cNvSpPr>
            <a:spLocks noGrp="1"/>
          </p:cNvSpPr>
          <p:nvPr>
            <p:ph type="sldNum" sz="quarter" idx="5"/>
          </p:nvPr>
        </p:nvSpPr>
        <p:spPr/>
        <p:txBody>
          <a:bodyPr/>
          <a:lstStyle/>
          <a:p>
            <a:fld id="{45C6F4F3-6CDB-4DB4-ADE8-18197AEBEF36}" type="slidenum">
              <a:rPr lang="en-US" smtClean="0"/>
              <a:t>10</a:t>
            </a:fld>
            <a:endParaRPr lang="en-US"/>
          </a:p>
        </p:txBody>
      </p:sp>
    </p:spTree>
    <p:extLst>
      <p:ext uri="{BB962C8B-B14F-4D97-AF65-F5344CB8AC3E}">
        <p14:creationId xmlns:p14="http://schemas.microsoft.com/office/powerpoint/2010/main" val="28174715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Đây là một số kết quả mà em thu được khi thực hiên khảo sát. Kết quả vẫn còn cần nhiều cải thiện do kích thước mẫu khá nhỏ (18)</a:t>
            </a:r>
            <a:endParaRPr lang="en-US" dirty="0"/>
          </a:p>
        </p:txBody>
      </p:sp>
      <p:sp>
        <p:nvSpPr>
          <p:cNvPr id="4" name="Slide Number Placeholder 3"/>
          <p:cNvSpPr>
            <a:spLocks noGrp="1"/>
          </p:cNvSpPr>
          <p:nvPr>
            <p:ph type="sldNum" sz="quarter" idx="5"/>
          </p:nvPr>
        </p:nvSpPr>
        <p:spPr/>
        <p:txBody>
          <a:bodyPr/>
          <a:lstStyle/>
          <a:p>
            <a:fld id="{45C6F4F3-6CDB-4DB4-ADE8-18197AEBEF36}" type="slidenum">
              <a:rPr lang="en-US" smtClean="0"/>
              <a:t>11</a:t>
            </a:fld>
            <a:endParaRPr lang="en-US"/>
          </a:p>
        </p:txBody>
      </p:sp>
    </p:spTree>
    <p:extLst>
      <p:ext uri="{BB962C8B-B14F-4D97-AF65-F5344CB8AC3E}">
        <p14:creationId xmlns:p14="http://schemas.microsoft.com/office/powerpoint/2010/main" val="38072131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Và để xác định cấu hình loại máy tính em sẽ hiện thực, em cũng đã tiến hành khảo sát cấu hình máy tính và xác định</a:t>
            </a:r>
            <a:endParaRPr lang="en-US" dirty="0"/>
          </a:p>
        </p:txBody>
      </p:sp>
      <p:sp>
        <p:nvSpPr>
          <p:cNvPr id="4" name="Slide Number Placeholder 3"/>
          <p:cNvSpPr>
            <a:spLocks noGrp="1"/>
          </p:cNvSpPr>
          <p:nvPr>
            <p:ph type="sldNum" sz="quarter" idx="5"/>
          </p:nvPr>
        </p:nvSpPr>
        <p:spPr/>
        <p:txBody>
          <a:bodyPr/>
          <a:lstStyle/>
          <a:p>
            <a:fld id="{45C6F4F3-6CDB-4DB4-ADE8-18197AEBEF36}" type="slidenum">
              <a:rPr lang="en-US" smtClean="0"/>
              <a:t>12</a:t>
            </a:fld>
            <a:endParaRPr lang="en-US"/>
          </a:p>
        </p:txBody>
      </p:sp>
    </p:spTree>
    <p:extLst>
      <p:ext uri="{BB962C8B-B14F-4D97-AF65-F5344CB8AC3E}">
        <p14:creationId xmlns:p14="http://schemas.microsoft.com/office/powerpoint/2010/main" val="29798800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Nền tảng mà em sẽ hiện thực là trên windows 10, CPU i5, ram 8GB và không có card màn hình</a:t>
            </a:r>
            <a:endParaRPr lang="en-US" dirty="0"/>
          </a:p>
        </p:txBody>
      </p:sp>
      <p:sp>
        <p:nvSpPr>
          <p:cNvPr id="4" name="Slide Number Placeholder 3"/>
          <p:cNvSpPr>
            <a:spLocks noGrp="1"/>
          </p:cNvSpPr>
          <p:nvPr>
            <p:ph type="sldNum" sz="quarter" idx="5"/>
          </p:nvPr>
        </p:nvSpPr>
        <p:spPr/>
        <p:txBody>
          <a:bodyPr/>
          <a:lstStyle/>
          <a:p>
            <a:fld id="{45C6F4F3-6CDB-4DB4-ADE8-18197AEBEF36}" type="slidenum">
              <a:rPr lang="en-US" smtClean="0"/>
              <a:t>13</a:t>
            </a:fld>
            <a:endParaRPr lang="en-US"/>
          </a:p>
        </p:txBody>
      </p:sp>
    </p:spTree>
    <p:extLst>
      <p:ext uri="{BB962C8B-B14F-4D97-AF65-F5344CB8AC3E}">
        <p14:creationId xmlns:p14="http://schemas.microsoft.com/office/powerpoint/2010/main" val="19953417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Để phục vụ cho mục đích thực hiện một ứng dụng lọc nhiễu, em cũng đã tiến hành tìm hiểu và khảo sát một số ứng dụng có tích hợp tính năng lọc nhiễu được nêu trong bảng dưới đây</a:t>
            </a:r>
            <a:endParaRPr lang="en-US" dirty="0"/>
          </a:p>
        </p:txBody>
      </p:sp>
      <p:sp>
        <p:nvSpPr>
          <p:cNvPr id="4" name="Slide Number Placeholder 3"/>
          <p:cNvSpPr>
            <a:spLocks noGrp="1"/>
          </p:cNvSpPr>
          <p:nvPr>
            <p:ph type="sldNum" sz="quarter" idx="5"/>
          </p:nvPr>
        </p:nvSpPr>
        <p:spPr/>
        <p:txBody>
          <a:bodyPr/>
          <a:lstStyle/>
          <a:p>
            <a:fld id="{45C6F4F3-6CDB-4DB4-ADE8-18197AEBEF36}" type="slidenum">
              <a:rPr lang="en-US" smtClean="0"/>
              <a:t>14</a:t>
            </a:fld>
            <a:endParaRPr lang="en-US"/>
          </a:p>
        </p:txBody>
      </p:sp>
    </p:spTree>
    <p:extLst>
      <p:ext uri="{BB962C8B-B14F-4D97-AF65-F5344CB8AC3E}">
        <p14:creationId xmlns:p14="http://schemas.microsoft.com/office/powerpoint/2010/main" val="1341216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Trong đề tài này, các kết quả mà em kì vọng được chia thành 2 kết quả chính. Về nghiên cứu, em kì vọng mình sẽ đề xuất được mô hình học sâu có khả năng lọc nhiễu tốt mà vẫn đảm bảo được chất lượng âm thanh sau khi lọc và một hàm mất mát để phục vụ cho việc huấn luyện mô hình này (chi tiết sẽ được em trình bày ở phần đề xuất). Và về phía ứng dụng mô hình, em kì vọng mình sẽ hiện thực được một ứng dụng có khả năng hoạt động thời gian thực ổn định với cả các máy có cấu hình tương đối thấp.</a:t>
            </a:r>
            <a:endParaRPr lang="en-US" dirty="0"/>
          </a:p>
        </p:txBody>
      </p:sp>
      <p:sp>
        <p:nvSpPr>
          <p:cNvPr id="4" name="Slide Number Placeholder 3"/>
          <p:cNvSpPr>
            <a:spLocks noGrp="1"/>
          </p:cNvSpPr>
          <p:nvPr>
            <p:ph type="sldNum" sz="quarter" idx="5"/>
          </p:nvPr>
        </p:nvSpPr>
        <p:spPr/>
        <p:txBody>
          <a:bodyPr/>
          <a:lstStyle/>
          <a:p>
            <a:fld id="{45C6F4F3-6CDB-4DB4-ADE8-18197AEBEF36}" type="slidenum">
              <a:rPr lang="en-US" smtClean="0"/>
              <a:t>15</a:t>
            </a:fld>
            <a:endParaRPr lang="en-US"/>
          </a:p>
        </p:txBody>
      </p:sp>
    </p:spTree>
    <p:extLst>
      <p:ext uri="{BB962C8B-B14F-4D97-AF65-F5344CB8AC3E}">
        <p14:creationId xmlns:p14="http://schemas.microsoft.com/office/powerpoint/2010/main" val="10913101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Tiếp theo, để có thể giải quyết các bài toán trên, em phải chuẩn bị một số kiến thức nền tảng</a:t>
            </a:r>
            <a:endParaRPr lang="en-US" dirty="0"/>
          </a:p>
        </p:txBody>
      </p:sp>
      <p:sp>
        <p:nvSpPr>
          <p:cNvPr id="4" name="Slide Number Placeholder 3"/>
          <p:cNvSpPr>
            <a:spLocks noGrp="1"/>
          </p:cNvSpPr>
          <p:nvPr>
            <p:ph type="sldNum" sz="quarter" idx="5"/>
          </p:nvPr>
        </p:nvSpPr>
        <p:spPr/>
        <p:txBody>
          <a:bodyPr/>
          <a:lstStyle/>
          <a:p>
            <a:fld id="{45C6F4F3-6CDB-4DB4-ADE8-18197AEBEF36}" type="slidenum">
              <a:rPr lang="en-US" smtClean="0"/>
              <a:t>16</a:t>
            </a:fld>
            <a:endParaRPr lang="en-US"/>
          </a:p>
        </p:txBody>
      </p:sp>
    </p:spTree>
    <p:extLst>
      <p:ext uri="{BB962C8B-B14F-4D97-AF65-F5344CB8AC3E}">
        <p14:creationId xmlns:p14="http://schemas.microsoft.com/office/powerpoint/2010/main" val="25791079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 PART 1</a:t>
            </a:r>
          </a:p>
          <a:p>
            <a:r>
              <a:rPr lang="vi-VN" dirty="0"/>
              <a:t>Đầu tiên là biến đổi Fourier, biến đổi Fourier có công thức được định nghĩa như trên slide, nhưng bằng visualization em sẽ show ra biến đổi này đang thực sự làm việc gì lên dữ liệu. Cho một hàm biến thiên theo thời gian f(t), thì biểu thức bên trong biến đổi fourier f(t) e... Đang thực hiện chính là cuốn f(t) này vòng quanh một đường tròn có bán kính 1 theo chiều thuận với chiều của kim đồng hồ. Sau khi cuốn như vậy, hình dạng của hàm mới này thu được sẽ giống như phần màu xanh trong hình (bên phải) và phép tích phân ở đây chính là em đang đi tìm tâm của hàm mới thu được, đó cũng chính là kết quả của biến đổi Fourier.</a:t>
            </a:r>
          </a:p>
          <a:p>
            <a:endParaRPr lang="vi-VN" dirty="0"/>
          </a:p>
          <a:p>
            <a:r>
              <a:rPr lang="vi-VN" dirty="0"/>
              <a:t># PART 2 (nếu bị hỏi: </a:t>
            </a:r>
            <a:r>
              <a:rPr lang="vi-VN" b="1" dirty="0"/>
              <a:t>“tại sao biến đổi Fourier lại cho các điểm cao nhất tại những vị trí trùng với omega?”</a:t>
            </a:r>
            <a:r>
              <a:rPr lang="vi-VN" b="0" dirty="0"/>
              <a:t>)</a:t>
            </a:r>
            <a:endParaRPr lang="vi-VN" dirty="0"/>
          </a:p>
          <a:p>
            <a:r>
              <a:rPr lang="vi-VN" dirty="0"/>
              <a:t>Để giải thích điều này, em đặt giả định f(t) ở đây là sự tổng hợp của các hàm cos. Sau đó em chuyển dạng cosine này về dạng polar e^ như trong fourier, sau một số biến đổi, em thu được một hàm số phức theo omega và giải cực trị hàm này cho kết quả max tại vị trí omega = +- omega_j</a:t>
            </a:r>
            <a:endParaRPr lang="en-US" dirty="0"/>
          </a:p>
        </p:txBody>
      </p:sp>
      <p:sp>
        <p:nvSpPr>
          <p:cNvPr id="4" name="Slide Number Placeholder 3"/>
          <p:cNvSpPr>
            <a:spLocks noGrp="1"/>
          </p:cNvSpPr>
          <p:nvPr>
            <p:ph type="sldNum" sz="quarter" idx="5"/>
          </p:nvPr>
        </p:nvSpPr>
        <p:spPr/>
        <p:txBody>
          <a:bodyPr/>
          <a:lstStyle/>
          <a:p>
            <a:fld id="{45C6F4F3-6CDB-4DB4-ADE8-18197AEBEF36}" type="slidenum">
              <a:rPr lang="en-US" smtClean="0"/>
              <a:t>17</a:t>
            </a:fld>
            <a:endParaRPr lang="en-US"/>
          </a:p>
        </p:txBody>
      </p:sp>
    </p:spTree>
    <p:extLst>
      <p:ext uri="{BB962C8B-B14F-4D97-AF65-F5344CB8AC3E}">
        <p14:creationId xmlns:p14="http://schemas.microsoft.com/office/powerpoint/2010/main" val="9685749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Em chạy cho rất nhiều omega, mỗi omega fourier lại trả về một số phức đại diện cho kết quả của nó, em làm nhiều lần như vậy với rất nhiều omega khác nhau</a:t>
            </a:r>
            <a:endParaRPr lang="en-US" dirty="0"/>
          </a:p>
        </p:txBody>
      </p:sp>
      <p:sp>
        <p:nvSpPr>
          <p:cNvPr id="4" name="Slide Number Placeholder 3"/>
          <p:cNvSpPr>
            <a:spLocks noGrp="1"/>
          </p:cNvSpPr>
          <p:nvPr>
            <p:ph type="sldNum" sz="quarter" idx="5"/>
          </p:nvPr>
        </p:nvSpPr>
        <p:spPr/>
        <p:txBody>
          <a:bodyPr/>
          <a:lstStyle/>
          <a:p>
            <a:fld id="{45C6F4F3-6CDB-4DB4-ADE8-18197AEBEF36}" type="slidenum">
              <a:rPr lang="en-US" smtClean="0"/>
              <a:t>18</a:t>
            </a:fld>
            <a:endParaRPr lang="en-US"/>
          </a:p>
        </p:txBody>
      </p:sp>
    </p:spTree>
    <p:extLst>
      <p:ext uri="{BB962C8B-B14F-4D97-AF65-F5344CB8AC3E}">
        <p14:creationId xmlns:p14="http://schemas.microsoft.com/office/powerpoint/2010/main" val="19864354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Kết quả em thu được đó chính là một biểu diễn khác của âm thanh được gọi là spectrum. Spectrum nói cách khác chính là đặc trưng cho sự đóng góp của các sóng âm có giá trị tần số omega vào bên trong dữ liệu chính ban đầu là dữ liệu ở dạng thứ 1 của âm thanh là waveform.</a:t>
            </a:r>
            <a:endParaRPr lang="en-US" dirty="0"/>
          </a:p>
        </p:txBody>
      </p:sp>
      <p:sp>
        <p:nvSpPr>
          <p:cNvPr id="4" name="Slide Number Placeholder 3"/>
          <p:cNvSpPr>
            <a:spLocks noGrp="1"/>
          </p:cNvSpPr>
          <p:nvPr>
            <p:ph type="sldNum" sz="quarter" idx="5"/>
          </p:nvPr>
        </p:nvSpPr>
        <p:spPr/>
        <p:txBody>
          <a:bodyPr/>
          <a:lstStyle/>
          <a:p>
            <a:fld id="{45C6F4F3-6CDB-4DB4-ADE8-18197AEBEF36}" type="slidenum">
              <a:rPr lang="en-US" smtClean="0"/>
              <a:t>19</a:t>
            </a:fld>
            <a:endParaRPr lang="en-US"/>
          </a:p>
        </p:txBody>
      </p:sp>
    </p:spTree>
    <p:extLst>
      <p:ext uri="{BB962C8B-B14F-4D97-AF65-F5344CB8AC3E}">
        <p14:creationId xmlns:p14="http://schemas.microsoft.com/office/powerpoint/2010/main" val="2757505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Tổng quan bài trình bày của em có 7 phần gồm: ....</a:t>
            </a:r>
            <a:endParaRPr lang="en-US" dirty="0"/>
          </a:p>
        </p:txBody>
      </p:sp>
      <p:sp>
        <p:nvSpPr>
          <p:cNvPr id="4" name="Slide Number Placeholder 3"/>
          <p:cNvSpPr>
            <a:spLocks noGrp="1"/>
          </p:cNvSpPr>
          <p:nvPr>
            <p:ph type="sldNum" sz="quarter" idx="5"/>
          </p:nvPr>
        </p:nvSpPr>
        <p:spPr/>
        <p:txBody>
          <a:bodyPr/>
          <a:lstStyle/>
          <a:p>
            <a:fld id="{45C6F4F3-6CDB-4DB4-ADE8-18197AEBEF36}" type="slidenum">
              <a:rPr lang="en-US" smtClean="0"/>
              <a:t>2</a:t>
            </a:fld>
            <a:endParaRPr lang="en-US"/>
          </a:p>
        </p:txBody>
      </p:sp>
    </p:spTree>
    <p:extLst>
      <p:ext uri="{BB962C8B-B14F-4D97-AF65-F5344CB8AC3E}">
        <p14:creationId xmlns:p14="http://schemas.microsoft.com/office/powerpoint/2010/main" val="389881222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Nhưng với giọng nói, rõ ràng sự biến đổi về mặt biên độ là rất đột ngột, nhiều lúc giá trị âm đang ở mức thấp lại có thể nhảy vọt lên như bên hình này (bên trái), vậy liệu có cách nào làm cho biến đổi Fourier có khả năng thể hiện được điều này. Đó là motivation của biến đổi fourier thời gian ngắn.</a:t>
            </a:r>
            <a:endParaRPr lang="en-US" dirty="0"/>
          </a:p>
        </p:txBody>
      </p:sp>
      <p:sp>
        <p:nvSpPr>
          <p:cNvPr id="4" name="Slide Number Placeholder 3"/>
          <p:cNvSpPr>
            <a:spLocks noGrp="1"/>
          </p:cNvSpPr>
          <p:nvPr>
            <p:ph type="sldNum" sz="quarter" idx="5"/>
          </p:nvPr>
        </p:nvSpPr>
        <p:spPr/>
        <p:txBody>
          <a:bodyPr/>
          <a:lstStyle/>
          <a:p>
            <a:fld id="{45C6F4F3-6CDB-4DB4-ADE8-18197AEBEF36}" type="slidenum">
              <a:rPr lang="en-US" smtClean="0"/>
              <a:t>20</a:t>
            </a:fld>
            <a:endParaRPr lang="en-US"/>
          </a:p>
        </p:txBody>
      </p:sp>
    </p:spTree>
    <p:extLst>
      <p:ext uri="{BB962C8B-B14F-4D97-AF65-F5344CB8AC3E}">
        <p14:creationId xmlns:p14="http://schemas.microsoft.com/office/powerpoint/2010/main" val="374445256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Biến đổi Fourier thời gian ngắn được tạo thành từ việc điều chỉnh lại một chút biến đổi Fourier nguyên mẫu. Vì có tính thời gian trong biến đổi nên sự thay đổi thứ 1 nằm ở giá trị k, và biến đổi thứ 2 đó là w. W trong trường hợp này được gọi là một cửa sổ, như minh họa ở bên dưới, Vậy tại sao thêm cửa sổ lại khiến cho Fourier thành STFT? Và cửa sổ này được định nghĩa như thế nào?</a:t>
            </a:r>
            <a:endParaRPr lang="en-US" dirty="0"/>
          </a:p>
        </p:txBody>
      </p:sp>
      <p:sp>
        <p:nvSpPr>
          <p:cNvPr id="4" name="Slide Number Placeholder 3"/>
          <p:cNvSpPr>
            <a:spLocks noGrp="1"/>
          </p:cNvSpPr>
          <p:nvPr>
            <p:ph type="sldNum" sz="quarter" idx="5"/>
          </p:nvPr>
        </p:nvSpPr>
        <p:spPr/>
        <p:txBody>
          <a:bodyPr/>
          <a:lstStyle/>
          <a:p>
            <a:fld id="{45C6F4F3-6CDB-4DB4-ADE8-18197AEBEF36}" type="slidenum">
              <a:rPr lang="en-US" smtClean="0"/>
              <a:t>21</a:t>
            </a:fld>
            <a:endParaRPr lang="en-US"/>
          </a:p>
        </p:txBody>
      </p:sp>
    </p:spTree>
    <p:extLst>
      <p:ext uri="{BB962C8B-B14F-4D97-AF65-F5344CB8AC3E}">
        <p14:creationId xmlns:p14="http://schemas.microsoft.com/office/powerpoint/2010/main" val="427696352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Do có tính thời gian ngắn và t_1 và t_2 cũng là các hàm phụ thuộc vào k, em nêu thêm một số định nghĩa, khoảng thời gian giữa t_1 t_2 nằm trong cửa sổ được gọi là windows length, đôi khi nó cũng được gọi là 1 frame k, và khoảng cách giữa các frame này được gọi là chiều dài các bước nhảy hay hop length, mỗi STFT đều phải được xác định 2 yếu tố này vì nó sẽ quy định độ mịn và tính chất của các giá trị thu được, nếu windows length quá nhỏ, thường sẽ khó phân biệt các giá trị với nhau do Fourier lúc đó sẽ ngang ngang nhau, nhưng nếu quá lớn thì thời gian tính toán và sự biến đổi trong Spectrum tại frame k lúc này lại mang tính toàn cục hơn là tính cục bộ mà STFT nhắm tới</a:t>
            </a:r>
            <a:endParaRPr lang="en-US" dirty="0"/>
          </a:p>
        </p:txBody>
      </p:sp>
      <p:sp>
        <p:nvSpPr>
          <p:cNvPr id="4" name="Slide Number Placeholder 3"/>
          <p:cNvSpPr>
            <a:spLocks noGrp="1"/>
          </p:cNvSpPr>
          <p:nvPr>
            <p:ph type="sldNum" sz="quarter" idx="5"/>
          </p:nvPr>
        </p:nvSpPr>
        <p:spPr/>
        <p:txBody>
          <a:bodyPr/>
          <a:lstStyle/>
          <a:p>
            <a:fld id="{45C6F4F3-6CDB-4DB4-ADE8-18197AEBEF36}" type="slidenum">
              <a:rPr lang="en-US" smtClean="0"/>
              <a:t>22</a:t>
            </a:fld>
            <a:endParaRPr lang="en-US"/>
          </a:p>
        </p:txBody>
      </p:sp>
    </p:spTree>
    <p:extLst>
      <p:ext uri="{BB962C8B-B14F-4D97-AF65-F5344CB8AC3E}">
        <p14:creationId xmlns:p14="http://schemas.microsoft.com/office/powerpoint/2010/main" val="23381444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Đầu tiên, cửa sổ là một hàm số thực có tác dụng điều chỉnh trọng số của những dữ liệu nằm bên trong và bên ngoài cửa sổ. Khi một giá trị nào đó rơi vào vùng bên ngoài cửa sổ, lập tức dữ liệu đó sẽ bị nén lại về 0 và ngc lại khi dữ liệu roi vào trong cửa sổ, tùy vào loại cửa sổ đang được sử dụng là gì mà nó sẽ nhân thêm các trọng số tương ứng. Vậy tính short time thể hiện ở đâu? Cũng chính ở chỗ cửa sổ này, tích phân ban đầu chạy trên toàn miền R nhưng chỉ có 1 số điểm nằm bên trong cửa sổ có giá trị còn lại đều mang giá trị là 0 nên biểu thức biến đổi Fourier ban đầu được chuyển thành chỉ tích phân trong một miền t1 t2 phụ thuộc vào k. Đây chính là điểm làm nên sự short time của STFT.</a:t>
            </a:r>
            <a:endParaRPr lang="en-US" dirty="0"/>
          </a:p>
        </p:txBody>
      </p:sp>
      <p:sp>
        <p:nvSpPr>
          <p:cNvPr id="4" name="Slide Number Placeholder 3"/>
          <p:cNvSpPr>
            <a:spLocks noGrp="1"/>
          </p:cNvSpPr>
          <p:nvPr>
            <p:ph type="sldNum" sz="quarter" idx="5"/>
          </p:nvPr>
        </p:nvSpPr>
        <p:spPr/>
        <p:txBody>
          <a:bodyPr/>
          <a:lstStyle/>
          <a:p>
            <a:fld id="{45C6F4F3-6CDB-4DB4-ADE8-18197AEBEF36}" type="slidenum">
              <a:rPr lang="en-US" smtClean="0"/>
              <a:t>23</a:t>
            </a:fld>
            <a:endParaRPr lang="en-US"/>
          </a:p>
        </p:txBody>
      </p:sp>
    </p:spTree>
    <p:extLst>
      <p:ext uri="{BB962C8B-B14F-4D97-AF65-F5344CB8AC3E}">
        <p14:creationId xmlns:p14="http://schemas.microsoft.com/office/powerpoint/2010/main" val="173317751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Để minh họa cho điều này, em thực hiện stft lên với một số giá trị của chiều dài và khoảng cách cửa sổ được em kí hiệu như dưới đây. Với tham số (128, 128), hình thu được rất mịn nhưng các giá trị fourier lại phủ ra khắp các vùng làm cho khả năng phân biệt giảm đang kể, so sánh nó với win length 512 như ở đây thì rõ ràng, hình trên cho các vùng confuse rộng hơn hình dưới, về hop length đó cũng là độ mịn của hình này mà em mong muốn. Như ở hình 512, 512 -&gt; các giá trị bị bể khá mạnh làm cho những biến đổi tức thời khó mà hiện diện trong hình được</a:t>
            </a:r>
            <a:endParaRPr lang="en-US" dirty="0"/>
          </a:p>
        </p:txBody>
      </p:sp>
      <p:sp>
        <p:nvSpPr>
          <p:cNvPr id="4" name="Slide Number Placeholder 3"/>
          <p:cNvSpPr>
            <a:spLocks noGrp="1"/>
          </p:cNvSpPr>
          <p:nvPr>
            <p:ph type="sldNum" sz="quarter" idx="5"/>
          </p:nvPr>
        </p:nvSpPr>
        <p:spPr/>
        <p:txBody>
          <a:bodyPr/>
          <a:lstStyle/>
          <a:p>
            <a:fld id="{45C6F4F3-6CDB-4DB4-ADE8-18197AEBEF36}" type="slidenum">
              <a:rPr lang="en-US" smtClean="0"/>
              <a:t>24</a:t>
            </a:fld>
            <a:endParaRPr lang="en-US"/>
          </a:p>
        </p:txBody>
      </p:sp>
    </p:spTree>
    <p:extLst>
      <p:ext uri="{BB962C8B-B14F-4D97-AF65-F5344CB8AC3E}">
        <p14:creationId xmlns:p14="http://schemas.microsoft.com/office/powerpoint/2010/main" val="333485944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Các tiêu chuẩn để đánh giá âm thanh được chia làm 2 tiêu chí chính: khả năng thấu hiểu và chất lượng. Khả năng thấu hiểu được dùng như một thước đo đo khả năng nghe hiểu của một người đối với âm thanh này và chất lượng ở đây chính là âm thanh nhận được này có bị lẫn tạp âm, bị giật, rè, nhiều hay không? Để đại diện cho 2 tiêu chuẩn này, em chọn ra 2 metrics tương ứng cho từng loại là STOI và PESQ.</a:t>
            </a:r>
            <a:endParaRPr lang="en-US" dirty="0"/>
          </a:p>
        </p:txBody>
      </p:sp>
      <p:sp>
        <p:nvSpPr>
          <p:cNvPr id="4" name="Slide Number Placeholder 3"/>
          <p:cNvSpPr>
            <a:spLocks noGrp="1"/>
          </p:cNvSpPr>
          <p:nvPr>
            <p:ph type="sldNum" sz="quarter" idx="5"/>
          </p:nvPr>
        </p:nvSpPr>
        <p:spPr/>
        <p:txBody>
          <a:bodyPr/>
          <a:lstStyle/>
          <a:p>
            <a:fld id="{45C6F4F3-6CDB-4DB4-ADE8-18197AEBEF36}" type="slidenum">
              <a:rPr lang="en-US" smtClean="0"/>
              <a:t>25</a:t>
            </a:fld>
            <a:endParaRPr lang="en-US"/>
          </a:p>
        </p:txBody>
      </p:sp>
    </p:spTree>
    <p:extLst>
      <p:ext uri="{BB962C8B-B14F-4D97-AF65-F5344CB8AC3E}">
        <p14:creationId xmlns:p14="http://schemas.microsoft.com/office/powerpoint/2010/main" val="362404318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Nhưng liệu tai người có thấu hiểu tần số theo Hz như vậy không? Tai người tiếp nhận âm thanh một cách phi tuyến, theo một số bài báo nghiên cứu, sự phi tuyến này tuân theo hàm log được thể hiện ở đây (hình trên).  Và cách chuyển đổi từ Hz sang tần số Mel là sử dụng một tập hợp các filter chuyển đổi nhỏ gọi là mel filter banks. Mel filter nếu thể hiện lên khung tần số cố định cho từng khoảng Mel, từ đó map tần số này với Hz, ro ràng với những khoảng Mel bằng nhau khung tần số Hz thu được rõ ràng là khác, VD ...</a:t>
            </a:r>
            <a:endParaRPr lang="en-US" dirty="0"/>
          </a:p>
        </p:txBody>
      </p:sp>
      <p:sp>
        <p:nvSpPr>
          <p:cNvPr id="4" name="Slide Number Placeholder 3"/>
          <p:cNvSpPr>
            <a:spLocks noGrp="1"/>
          </p:cNvSpPr>
          <p:nvPr>
            <p:ph type="sldNum" sz="quarter" idx="5"/>
          </p:nvPr>
        </p:nvSpPr>
        <p:spPr/>
        <p:txBody>
          <a:bodyPr/>
          <a:lstStyle/>
          <a:p>
            <a:fld id="{45C6F4F3-6CDB-4DB4-ADE8-18197AEBEF36}" type="slidenum">
              <a:rPr lang="en-US" smtClean="0"/>
              <a:t>26</a:t>
            </a:fld>
            <a:endParaRPr lang="en-US"/>
          </a:p>
        </p:txBody>
      </p:sp>
    </p:spTree>
    <p:extLst>
      <p:ext uri="{BB962C8B-B14F-4D97-AF65-F5344CB8AC3E}">
        <p14:creationId xmlns:p14="http://schemas.microsoft.com/office/powerpoint/2010/main" val="241042986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Với loại metrics đầu tiên, &lt;tên&gt; được gọi là STOI đại diện cho ước lượng của khả năng nghe hiểu theo mức độ tần của một âm đối với tai người. STOI được tính toán bằng 2 bước chính: chuyển đổi tần số và tính toán correlation.</a:t>
            </a:r>
            <a:endParaRPr lang="en-US" dirty="0"/>
          </a:p>
        </p:txBody>
      </p:sp>
      <p:sp>
        <p:nvSpPr>
          <p:cNvPr id="4" name="Slide Number Placeholder 3"/>
          <p:cNvSpPr>
            <a:spLocks noGrp="1"/>
          </p:cNvSpPr>
          <p:nvPr>
            <p:ph type="sldNum" sz="quarter" idx="5"/>
          </p:nvPr>
        </p:nvSpPr>
        <p:spPr/>
        <p:txBody>
          <a:bodyPr/>
          <a:lstStyle/>
          <a:p>
            <a:fld id="{45C6F4F3-6CDB-4DB4-ADE8-18197AEBEF36}" type="slidenum">
              <a:rPr lang="en-US" smtClean="0"/>
              <a:t>27</a:t>
            </a:fld>
            <a:endParaRPr lang="en-US"/>
          </a:p>
        </p:txBody>
      </p:sp>
    </p:spTree>
    <p:extLst>
      <p:ext uri="{BB962C8B-B14F-4D97-AF65-F5344CB8AC3E}">
        <p14:creationId xmlns:p14="http://schemas.microsoft.com/office/powerpoint/2010/main" val="408862353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Ở bước đầu tiên, các âm ở tần số thường Hz được chuyển sang dạng độ nhạy cảm với tần số, có nhiều loại tần số có thể được sử dụng ở bước này, như Bark filter, để dễ hình dung em sẽ sử dụng tần số mel để tính toán ở bước này. Các âm có tần số càng thấp, sự nhảy cảm của tai ngươi đối với âm đó càng cao, nên một số chỗ màu vàng ở các âm thấp được scale rộng trong khi các giá trị ở âm cao hơn bị nén lại như hình.</a:t>
            </a:r>
            <a:endParaRPr lang="en-US" dirty="0"/>
          </a:p>
        </p:txBody>
      </p:sp>
      <p:sp>
        <p:nvSpPr>
          <p:cNvPr id="4" name="Slide Number Placeholder 3"/>
          <p:cNvSpPr>
            <a:spLocks noGrp="1"/>
          </p:cNvSpPr>
          <p:nvPr>
            <p:ph type="sldNum" sz="quarter" idx="5"/>
          </p:nvPr>
        </p:nvSpPr>
        <p:spPr/>
        <p:txBody>
          <a:bodyPr/>
          <a:lstStyle/>
          <a:p>
            <a:fld id="{45C6F4F3-6CDB-4DB4-ADE8-18197AEBEF36}" type="slidenum">
              <a:rPr lang="en-US" smtClean="0"/>
              <a:t>28</a:t>
            </a:fld>
            <a:endParaRPr lang="en-US"/>
          </a:p>
        </p:txBody>
      </p:sp>
    </p:spTree>
    <p:extLst>
      <p:ext uri="{BB962C8B-B14F-4D97-AF65-F5344CB8AC3E}">
        <p14:creationId xmlns:p14="http://schemas.microsoft.com/office/powerpoint/2010/main" val="96719830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Sau khi đã chuyển cả 2 âm cần so sánh sang dạng tần số Mel, bước cuối cùng là tính toán sự hệ số tương tự pearson hay chỉ cố correlation giữa âm đã được chuyển này</a:t>
            </a:r>
            <a:endParaRPr lang="en-US" dirty="0"/>
          </a:p>
        </p:txBody>
      </p:sp>
      <p:sp>
        <p:nvSpPr>
          <p:cNvPr id="4" name="Slide Number Placeholder 3"/>
          <p:cNvSpPr>
            <a:spLocks noGrp="1"/>
          </p:cNvSpPr>
          <p:nvPr>
            <p:ph type="sldNum" sz="quarter" idx="5"/>
          </p:nvPr>
        </p:nvSpPr>
        <p:spPr/>
        <p:txBody>
          <a:bodyPr/>
          <a:lstStyle/>
          <a:p>
            <a:fld id="{45C6F4F3-6CDB-4DB4-ADE8-18197AEBEF36}" type="slidenum">
              <a:rPr lang="en-US" smtClean="0"/>
              <a:t>29</a:t>
            </a:fld>
            <a:endParaRPr lang="en-US"/>
          </a:p>
        </p:txBody>
      </p:sp>
    </p:spTree>
    <p:extLst>
      <p:ext uri="{BB962C8B-B14F-4D97-AF65-F5344CB8AC3E}">
        <p14:creationId xmlns:p14="http://schemas.microsoft.com/office/powerpoint/2010/main" val="33631347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Để bắt đầu, em sẽ giới thiệu về đề tài em thực hiện</a:t>
            </a:r>
            <a:endParaRPr lang="en-US" dirty="0"/>
          </a:p>
        </p:txBody>
      </p:sp>
      <p:sp>
        <p:nvSpPr>
          <p:cNvPr id="4" name="Slide Number Placeholder 3"/>
          <p:cNvSpPr>
            <a:spLocks noGrp="1"/>
          </p:cNvSpPr>
          <p:nvPr>
            <p:ph type="sldNum" sz="quarter" idx="5"/>
          </p:nvPr>
        </p:nvSpPr>
        <p:spPr/>
        <p:txBody>
          <a:bodyPr/>
          <a:lstStyle/>
          <a:p>
            <a:fld id="{45C6F4F3-6CDB-4DB4-ADE8-18197AEBEF36}" type="slidenum">
              <a:rPr lang="en-US" smtClean="0"/>
              <a:t>3</a:t>
            </a:fld>
            <a:endParaRPr lang="en-US"/>
          </a:p>
        </p:txBody>
      </p:sp>
    </p:spTree>
    <p:extLst>
      <p:ext uri="{BB962C8B-B14F-4D97-AF65-F5344CB8AC3E}">
        <p14:creationId xmlns:p14="http://schemas.microsoft.com/office/powerpoint/2010/main" val="243763144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Để đánh giá tiêu chí thứ 2, tiêu chí về chất lượng âm thanh, em chọn metrics PESQ </a:t>
            </a:r>
            <a:endParaRPr lang="en-US" dirty="0"/>
          </a:p>
        </p:txBody>
      </p:sp>
      <p:sp>
        <p:nvSpPr>
          <p:cNvPr id="4" name="Slide Number Placeholder 3"/>
          <p:cNvSpPr>
            <a:spLocks noGrp="1"/>
          </p:cNvSpPr>
          <p:nvPr>
            <p:ph type="sldNum" sz="quarter" idx="5"/>
          </p:nvPr>
        </p:nvSpPr>
        <p:spPr/>
        <p:txBody>
          <a:bodyPr/>
          <a:lstStyle/>
          <a:p>
            <a:fld id="{45C6F4F3-6CDB-4DB4-ADE8-18197AEBEF36}" type="slidenum">
              <a:rPr lang="en-US" smtClean="0"/>
              <a:t>30</a:t>
            </a:fld>
            <a:endParaRPr lang="en-US"/>
          </a:p>
        </p:txBody>
      </p:sp>
    </p:spTree>
    <p:extLst>
      <p:ext uri="{BB962C8B-B14F-4D97-AF65-F5344CB8AC3E}">
        <p14:creationId xmlns:p14="http://schemas.microsoft.com/office/powerpoint/2010/main" val="55591946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Để đánh giá tiêu chí thứ 2, tiêu chí về chất lượng âm thanh, em chọn metrics PESQ </a:t>
            </a:r>
            <a:endParaRPr lang="en-US" dirty="0"/>
          </a:p>
        </p:txBody>
      </p:sp>
      <p:sp>
        <p:nvSpPr>
          <p:cNvPr id="4" name="Slide Number Placeholder 3"/>
          <p:cNvSpPr>
            <a:spLocks noGrp="1"/>
          </p:cNvSpPr>
          <p:nvPr>
            <p:ph type="sldNum" sz="quarter" idx="5"/>
          </p:nvPr>
        </p:nvSpPr>
        <p:spPr/>
        <p:txBody>
          <a:bodyPr/>
          <a:lstStyle/>
          <a:p>
            <a:fld id="{45C6F4F3-6CDB-4DB4-ADE8-18197AEBEF36}" type="slidenum">
              <a:rPr lang="en-US" smtClean="0"/>
              <a:t>31</a:t>
            </a:fld>
            <a:endParaRPr lang="en-US"/>
          </a:p>
        </p:txBody>
      </p:sp>
    </p:spTree>
    <p:extLst>
      <p:ext uri="{BB962C8B-B14F-4D97-AF65-F5344CB8AC3E}">
        <p14:creationId xmlns:p14="http://schemas.microsoft.com/office/powerpoint/2010/main" val="55132957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Để đánh giá tiêu chí thứ 2, tiêu chí về chất lượng âm thanh, em chọn metrics PESQ </a:t>
            </a:r>
            <a:endParaRPr lang="en-US" dirty="0"/>
          </a:p>
        </p:txBody>
      </p:sp>
      <p:sp>
        <p:nvSpPr>
          <p:cNvPr id="4" name="Slide Number Placeholder 3"/>
          <p:cNvSpPr>
            <a:spLocks noGrp="1"/>
          </p:cNvSpPr>
          <p:nvPr>
            <p:ph type="sldNum" sz="quarter" idx="5"/>
          </p:nvPr>
        </p:nvSpPr>
        <p:spPr/>
        <p:txBody>
          <a:bodyPr/>
          <a:lstStyle/>
          <a:p>
            <a:fld id="{45C6F4F3-6CDB-4DB4-ADE8-18197AEBEF36}" type="slidenum">
              <a:rPr lang="en-US" smtClean="0"/>
              <a:t>32</a:t>
            </a:fld>
            <a:endParaRPr lang="en-US"/>
          </a:p>
        </p:txBody>
      </p:sp>
    </p:spTree>
    <p:extLst>
      <p:ext uri="{BB962C8B-B14F-4D97-AF65-F5344CB8AC3E}">
        <p14:creationId xmlns:p14="http://schemas.microsoft.com/office/powerpoint/2010/main" val="27406545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PESQ đánh giá hai yếu tố ảnh hưởng với độ quan trọng khác nhau thông qua việc tính toán gián đoạn D_t(k). Thông qua đó, độ gián đoạn d_sym và d_asym, tổng hợp lại và trả về kết quả cho PESQ. Việc tính toán các chỉ số d_sym và d_asym này khá phức tạp nên em sẽ ko trình bày chi tiết ở đây.</a:t>
            </a:r>
            <a:endParaRPr lang="en-US" dirty="0"/>
          </a:p>
        </p:txBody>
      </p:sp>
      <p:sp>
        <p:nvSpPr>
          <p:cNvPr id="4" name="Slide Number Placeholder 3"/>
          <p:cNvSpPr>
            <a:spLocks noGrp="1"/>
          </p:cNvSpPr>
          <p:nvPr>
            <p:ph type="sldNum" sz="quarter" idx="5"/>
          </p:nvPr>
        </p:nvSpPr>
        <p:spPr/>
        <p:txBody>
          <a:bodyPr/>
          <a:lstStyle/>
          <a:p>
            <a:fld id="{45C6F4F3-6CDB-4DB4-ADE8-18197AEBEF36}" type="slidenum">
              <a:rPr lang="en-US" smtClean="0"/>
              <a:t>33</a:t>
            </a:fld>
            <a:endParaRPr lang="en-US"/>
          </a:p>
        </p:txBody>
      </p:sp>
    </p:spTree>
    <p:extLst>
      <p:ext uri="{BB962C8B-B14F-4D97-AF65-F5344CB8AC3E}">
        <p14:creationId xmlns:p14="http://schemas.microsoft.com/office/powerpoint/2010/main" val="371693675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5C6F4F3-6CDB-4DB4-ADE8-18197AEBEF36}" type="slidenum">
              <a:rPr lang="en-US" smtClean="0"/>
              <a:t>34</a:t>
            </a:fld>
            <a:endParaRPr lang="en-US"/>
          </a:p>
        </p:txBody>
      </p:sp>
    </p:spTree>
    <p:extLst>
      <p:ext uri="{BB962C8B-B14F-4D97-AF65-F5344CB8AC3E}">
        <p14:creationId xmlns:p14="http://schemas.microsoft.com/office/powerpoint/2010/main" val="247111340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5C6F4F3-6CDB-4DB4-ADE8-18197AEBEF36}" type="slidenum">
              <a:rPr lang="en-US" smtClean="0"/>
              <a:t>35</a:t>
            </a:fld>
            <a:endParaRPr lang="en-US"/>
          </a:p>
        </p:txBody>
      </p:sp>
    </p:spTree>
    <p:extLst>
      <p:ext uri="{BB962C8B-B14F-4D97-AF65-F5344CB8AC3E}">
        <p14:creationId xmlns:p14="http://schemas.microsoft.com/office/powerpoint/2010/main" val="50283626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5C6F4F3-6CDB-4DB4-ADE8-18197AEBEF36}" type="slidenum">
              <a:rPr lang="en-US" smtClean="0"/>
              <a:t>36</a:t>
            </a:fld>
            <a:endParaRPr lang="en-US"/>
          </a:p>
        </p:txBody>
      </p:sp>
    </p:spTree>
    <p:extLst>
      <p:ext uri="{BB962C8B-B14F-4D97-AF65-F5344CB8AC3E}">
        <p14:creationId xmlns:p14="http://schemas.microsoft.com/office/powerpoint/2010/main" val="197551051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Đầu tiên, em sẽ trình bày về cách tiếp cận cổ điển thường được sử dụng trong điện viễn thông. Cũng xuất phát từ giọng nói có lẫn nhiễu y(t), trong cách tiếp cận này, người ta sử dụng 1 bộ lọc được em gọi là g(t) và tính toán tích chập giữa giọng nói nhiễu với bộ lọc này.</a:t>
            </a:r>
            <a:endParaRPr lang="en-US" dirty="0"/>
          </a:p>
        </p:txBody>
      </p:sp>
      <p:sp>
        <p:nvSpPr>
          <p:cNvPr id="4" name="Slide Number Placeholder 3"/>
          <p:cNvSpPr>
            <a:spLocks noGrp="1"/>
          </p:cNvSpPr>
          <p:nvPr>
            <p:ph type="sldNum" sz="quarter" idx="5"/>
          </p:nvPr>
        </p:nvSpPr>
        <p:spPr/>
        <p:txBody>
          <a:bodyPr/>
          <a:lstStyle/>
          <a:p>
            <a:fld id="{1CF0E6E3-B832-4D97-929B-19C4F7D8472A}" type="slidenum">
              <a:rPr lang="en-US" smtClean="0"/>
              <a:t>38</a:t>
            </a:fld>
            <a:endParaRPr lang="en-US"/>
          </a:p>
        </p:txBody>
      </p:sp>
    </p:spTree>
    <p:extLst>
      <p:ext uri="{BB962C8B-B14F-4D97-AF65-F5344CB8AC3E}">
        <p14:creationId xmlns:p14="http://schemas.microsoft.com/office/powerpoint/2010/main" val="121492815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Và cuối cùng bài toán lọc nhiễu này trở thành một bài toán tối ưu hàm mất mát MSE. Ưu điểm của cách làm này là ... Tuy nhiên sự hiệu quả của nó cũng chỉ giới hạn lại ở các loại nhiễu có các tần số cấu tạo (spectrum) ít biến đổi theo thời gian mà thôi. Đặc điểm này khiến cho cách tiếp cận cổ điển phù hợp với thực tế các loại nhiễu xuất hiện trong điện điện tử nhưng trong luận văn này, đặc điểm này không còn đúng nữa.</a:t>
            </a:r>
            <a:endParaRPr lang="en-US" dirty="0"/>
          </a:p>
        </p:txBody>
      </p:sp>
      <p:sp>
        <p:nvSpPr>
          <p:cNvPr id="4" name="Slide Number Placeholder 3"/>
          <p:cNvSpPr>
            <a:spLocks noGrp="1"/>
          </p:cNvSpPr>
          <p:nvPr>
            <p:ph type="sldNum" sz="quarter" idx="5"/>
          </p:nvPr>
        </p:nvSpPr>
        <p:spPr/>
        <p:txBody>
          <a:bodyPr/>
          <a:lstStyle/>
          <a:p>
            <a:fld id="{1CF0E6E3-B832-4D97-929B-19C4F7D8472A}" type="slidenum">
              <a:rPr lang="en-US" smtClean="0"/>
              <a:t>39</a:t>
            </a:fld>
            <a:endParaRPr lang="en-US"/>
          </a:p>
        </p:txBody>
      </p:sp>
    </p:spTree>
    <p:extLst>
      <p:ext uri="{BB962C8B-B14F-4D97-AF65-F5344CB8AC3E}">
        <p14:creationId xmlns:p14="http://schemas.microsoft.com/office/powerpoint/2010/main" val="157465876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Và cuối cùng bài toán lọc nhiễu này trở thành một bài toán tối ưu hàm mất mát MSE. Ưu điểm của cách làm này là ... Tuy nhiên sự hiệu quả của nó cũng chỉ giới hạn lại ở các loại nhiễu có các tần số cấu tạo (spectrum) ít biến đổi theo thời gian mà thôi. Đặc điểm này khiến cho cách tiếp cận cổ điển phù hợp với thực tế các loại nhiễu xuất hiện trong điện điện tử nhưng trong luận văn này, đặc điểm này không còn đúng nữa.</a:t>
            </a:r>
            <a:endParaRPr lang="en-US" dirty="0"/>
          </a:p>
        </p:txBody>
      </p:sp>
      <p:sp>
        <p:nvSpPr>
          <p:cNvPr id="4" name="Slide Number Placeholder 3"/>
          <p:cNvSpPr>
            <a:spLocks noGrp="1"/>
          </p:cNvSpPr>
          <p:nvPr>
            <p:ph type="sldNum" sz="quarter" idx="5"/>
          </p:nvPr>
        </p:nvSpPr>
        <p:spPr/>
        <p:txBody>
          <a:bodyPr/>
          <a:lstStyle/>
          <a:p>
            <a:fld id="{1CF0E6E3-B832-4D97-929B-19C4F7D8472A}" type="slidenum">
              <a:rPr lang="en-US" smtClean="0"/>
              <a:t>43</a:t>
            </a:fld>
            <a:endParaRPr lang="en-US"/>
          </a:p>
        </p:txBody>
      </p:sp>
    </p:spTree>
    <p:extLst>
      <p:ext uri="{BB962C8B-B14F-4D97-AF65-F5344CB8AC3E}">
        <p14:creationId xmlns:p14="http://schemas.microsoft.com/office/powerpoint/2010/main" val="15746587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Trong tình hình dịch bệnh như hiện giờ, các công ty, cũng như các trường học đang dần chuyển sang các hình thức họp mặt, học tập trực tuyến thay thế cho phương pháp hoạt động trực tiếp như trước. Nhưng một thực tế là không phải ai cũng có thể đảm bảo được môi trường làm việc của mình phù hợp với việc làm trực tuyến. Các yếu tố khách quan như các yếu tố môi trường là rất khó tránh nhưng cũng là những thứ mang lại nhiều phiền toái làm giảm chất lượng hoạt động học tập cũng như giao tiếp trực tuyến. Với motivation như vậy, em đã chọn đề tài là giảm nhiễu âm thanh.</a:t>
            </a:r>
            <a:endParaRPr lang="en-US" dirty="0"/>
          </a:p>
        </p:txBody>
      </p:sp>
      <p:sp>
        <p:nvSpPr>
          <p:cNvPr id="4" name="Slide Number Placeholder 3"/>
          <p:cNvSpPr>
            <a:spLocks noGrp="1"/>
          </p:cNvSpPr>
          <p:nvPr>
            <p:ph type="sldNum" sz="quarter" idx="5"/>
          </p:nvPr>
        </p:nvSpPr>
        <p:spPr/>
        <p:txBody>
          <a:bodyPr/>
          <a:lstStyle/>
          <a:p>
            <a:fld id="{45C6F4F3-6CDB-4DB4-ADE8-18197AEBEF36}" type="slidenum">
              <a:rPr lang="en-US" smtClean="0"/>
              <a:t>4</a:t>
            </a:fld>
            <a:endParaRPr lang="en-US"/>
          </a:p>
        </p:txBody>
      </p:sp>
    </p:spTree>
    <p:extLst>
      <p:ext uri="{BB962C8B-B14F-4D97-AF65-F5344CB8AC3E}">
        <p14:creationId xmlns:p14="http://schemas.microsoft.com/office/powerpoint/2010/main" val="196740924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Sau khi đã có được nguồn âm sạch, em bắt đầu quá trình trộn nhiễu. Nhiễu được em chia làm hai loại: nhiễu tương quan và nhiễu không tương quan để chỉ ra sự tương quan giữa các giá trị nhiễu so với giọng nói. Như trong công thức (trái), giá trị x(t) được tính là tức thời do vậy các giá trị nhiễu sẽ đảm bảo mức độ nhiễu so với từng giá trị x(t) nhưng với nhiễu ko tương quan giá trị này lại là chuẩn Euclid của x(t) do đó, nhiễu ở đây chỉ bị nhân lên một số lần chứ không làm thay đổi bản chất của nhiễu</a:t>
            </a:r>
            <a:endParaRPr lang="en-US" dirty="0"/>
          </a:p>
        </p:txBody>
      </p:sp>
      <p:sp>
        <p:nvSpPr>
          <p:cNvPr id="4" name="Slide Number Placeholder 3"/>
          <p:cNvSpPr>
            <a:spLocks noGrp="1"/>
          </p:cNvSpPr>
          <p:nvPr>
            <p:ph type="sldNum" sz="quarter" idx="5"/>
          </p:nvPr>
        </p:nvSpPr>
        <p:spPr/>
        <p:txBody>
          <a:bodyPr/>
          <a:lstStyle/>
          <a:p>
            <a:fld id="{1CF0E6E3-B832-4D97-929B-19C4F7D8472A}" type="slidenum">
              <a:rPr lang="en-US" smtClean="0"/>
              <a:t>46</a:t>
            </a:fld>
            <a:endParaRPr lang="en-US"/>
          </a:p>
        </p:txBody>
      </p:sp>
    </p:spTree>
    <p:extLst>
      <p:ext uri="{BB962C8B-B14F-4D97-AF65-F5344CB8AC3E}">
        <p14:creationId xmlns:p14="http://schemas.microsoft.com/office/powerpoint/2010/main" val="36287773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5C6F4F3-6CDB-4DB4-ADE8-18197AEBEF36}" type="slidenum">
              <a:rPr lang="en-US" smtClean="0"/>
              <a:t>50</a:t>
            </a:fld>
            <a:endParaRPr lang="en-US"/>
          </a:p>
        </p:txBody>
      </p:sp>
    </p:spTree>
    <p:extLst>
      <p:ext uri="{BB962C8B-B14F-4D97-AF65-F5344CB8AC3E}">
        <p14:creationId xmlns:p14="http://schemas.microsoft.com/office/powerpoint/2010/main" val="348110231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5C6F4F3-6CDB-4DB4-ADE8-18197AEBEF36}" type="slidenum">
              <a:rPr lang="en-US" smtClean="0"/>
              <a:t>52</a:t>
            </a:fld>
            <a:endParaRPr lang="en-US"/>
          </a:p>
        </p:txBody>
      </p:sp>
    </p:spTree>
    <p:extLst>
      <p:ext uri="{BB962C8B-B14F-4D97-AF65-F5344CB8AC3E}">
        <p14:creationId xmlns:p14="http://schemas.microsoft.com/office/powerpoint/2010/main" val="414975580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5C6F4F3-6CDB-4DB4-ADE8-18197AEBEF36}" type="slidenum">
              <a:rPr lang="en-US" smtClean="0"/>
              <a:t>53</a:t>
            </a:fld>
            <a:endParaRPr lang="en-US"/>
          </a:p>
        </p:txBody>
      </p:sp>
    </p:spTree>
    <p:extLst>
      <p:ext uri="{BB962C8B-B14F-4D97-AF65-F5344CB8AC3E}">
        <p14:creationId xmlns:p14="http://schemas.microsoft.com/office/powerpoint/2010/main" val="317055717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5C6F4F3-6CDB-4DB4-ADE8-18197AEBEF36}" type="slidenum">
              <a:rPr lang="en-US" smtClean="0"/>
              <a:t>54</a:t>
            </a:fld>
            <a:endParaRPr lang="en-US"/>
          </a:p>
        </p:txBody>
      </p:sp>
    </p:spTree>
    <p:extLst>
      <p:ext uri="{BB962C8B-B14F-4D97-AF65-F5344CB8AC3E}">
        <p14:creationId xmlns:p14="http://schemas.microsoft.com/office/powerpoint/2010/main" val="332868576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5C6F4F3-6CDB-4DB4-ADE8-18197AEBEF36}" type="slidenum">
              <a:rPr lang="en-US" smtClean="0"/>
              <a:t>55</a:t>
            </a:fld>
            <a:endParaRPr lang="en-US"/>
          </a:p>
        </p:txBody>
      </p:sp>
    </p:spTree>
    <p:extLst>
      <p:ext uri="{BB962C8B-B14F-4D97-AF65-F5344CB8AC3E}">
        <p14:creationId xmlns:p14="http://schemas.microsoft.com/office/powerpoint/2010/main" val="392869002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5C6F4F3-6CDB-4DB4-ADE8-18197AEBEF36}" type="slidenum">
              <a:rPr lang="en-US" smtClean="0"/>
              <a:t>56</a:t>
            </a:fld>
            <a:endParaRPr lang="en-US"/>
          </a:p>
        </p:txBody>
      </p:sp>
    </p:spTree>
    <p:extLst>
      <p:ext uri="{BB962C8B-B14F-4D97-AF65-F5344CB8AC3E}">
        <p14:creationId xmlns:p14="http://schemas.microsoft.com/office/powerpoint/2010/main" val="168881815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5C6F4F3-6CDB-4DB4-ADE8-18197AEBEF36}" type="slidenum">
              <a:rPr lang="en-US" smtClean="0"/>
              <a:t>57</a:t>
            </a:fld>
            <a:endParaRPr lang="en-US"/>
          </a:p>
        </p:txBody>
      </p:sp>
    </p:spTree>
    <p:extLst>
      <p:ext uri="{BB962C8B-B14F-4D97-AF65-F5344CB8AC3E}">
        <p14:creationId xmlns:p14="http://schemas.microsoft.com/office/powerpoint/2010/main" val="346066994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5C6F4F3-6CDB-4DB4-ADE8-18197AEBEF36}" type="slidenum">
              <a:rPr lang="en-US" smtClean="0"/>
              <a:t>58</a:t>
            </a:fld>
            <a:endParaRPr lang="en-US"/>
          </a:p>
        </p:txBody>
      </p:sp>
    </p:spTree>
    <p:extLst>
      <p:ext uri="{BB962C8B-B14F-4D97-AF65-F5344CB8AC3E}">
        <p14:creationId xmlns:p14="http://schemas.microsoft.com/office/powerpoint/2010/main" val="70337709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Dựa vào các quan sát và nhận định ở trên, em đề xuất hàm mất mát sẽ được sử dụng trong luận văn này. Hàm mất mát này bao gồm các thành phần như sau</a:t>
            </a:r>
          </a:p>
          <a:p>
            <a:endParaRPr lang="vi-VN" dirty="0"/>
          </a:p>
          <a:p>
            <a:r>
              <a:rPr lang="vi-VN" dirty="0"/>
              <a:t>L_main là các hàm mất mát thông dụng được sử dụng trong lọc nhiễu âm thanh</a:t>
            </a:r>
          </a:p>
          <a:p>
            <a:r>
              <a:rPr lang="vi-VN" dirty="0"/>
              <a:t>L_1 và L_2 lần lượt là các độ tương tự cosine giữa biến đổi Fourier thời gian ngắn của giọng nói dự đoán và giọng nói sạch và của giọng nói dự đoán và nhiễu</a:t>
            </a:r>
          </a:p>
          <a:p>
            <a:endParaRPr lang="vi-VN" dirty="0"/>
          </a:p>
          <a:p>
            <a:r>
              <a:rPr lang="vi-VN" dirty="0"/>
              <a:t>Các hệ số alpha và beta là các hằng số khi tính toán và được em chọn là 1 và 2</a:t>
            </a:r>
            <a:endParaRPr lang="en-US" dirty="0"/>
          </a:p>
        </p:txBody>
      </p:sp>
      <p:sp>
        <p:nvSpPr>
          <p:cNvPr id="4" name="Slide Number Placeholder 3"/>
          <p:cNvSpPr>
            <a:spLocks noGrp="1"/>
          </p:cNvSpPr>
          <p:nvPr>
            <p:ph type="sldNum" sz="quarter" idx="5"/>
          </p:nvPr>
        </p:nvSpPr>
        <p:spPr/>
        <p:txBody>
          <a:bodyPr/>
          <a:lstStyle/>
          <a:p>
            <a:fld id="{1CF0E6E3-B832-4D97-929B-19C4F7D8472A}" type="slidenum">
              <a:rPr lang="en-US" smtClean="0"/>
              <a:t>65</a:t>
            </a:fld>
            <a:endParaRPr lang="en-US"/>
          </a:p>
        </p:txBody>
      </p:sp>
    </p:spTree>
    <p:extLst>
      <p:ext uri="{BB962C8B-B14F-4D97-AF65-F5344CB8AC3E}">
        <p14:creationId xmlns:p14="http://schemas.microsoft.com/office/powerpoint/2010/main" val="24108011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Để hiểu rõ hơn bài toán, em sẽ định nghĩa nó như sau: với âm sạch x(t) phát ra từ người nói (ở đây là có thể tổng quát lên thành các âm cần truyền đi) và các âm nhiễu n(t) (là các âm không mong muốn xuất hiện trong quá trình truyền tải). Như vậy, từ khía cạnh của máy tính, microphone sẽ nhận được tín hiệu tổng hợp của 2 âm vừa rồi, em gọi âm này là y(t)</a:t>
            </a:r>
            <a:endParaRPr lang="en-US" dirty="0"/>
          </a:p>
        </p:txBody>
      </p:sp>
      <p:sp>
        <p:nvSpPr>
          <p:cNvPr id="4" name="Slide Number Placeholder 3"/>
          <p:cNvSpPr>
            <a:spLocks noGrp="1"/>
          </p:cNvSpPr>
          <p:nvPr>
            <p:ph type="sldNum" sz="quarter" idx="5"/>
          </p:nvPr>
        </p:nvSpPr>
        <p:spPr/>
        <p:txBody>
          <a:bodyPr/>
          <a:lstStyle/>
          <a:p>
            <a:fld id="{45C6F4F3-6CDB-4DB4-ADE8-18197AEBEF36}" type="slidenum">
              <a:rPr lang="en-US" smtClean="0"/>
              <a:t>5</a:t>
            </a:fld>
            <a:endParaRPr lang="en-US"/>
          </a:p>
        </p:txBody>
      </p:sp>
    </p:spTree>
    <p:extLst>
      <p:ext uri="{BB962C8B-B14F-4D97-AF65-F5344CB8AC3E}">
        <p14:creationId xmlns:p14="http://schemas.microsoft.com/office/powerpoint/2010/main" val="36609606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Dữ liệu đầu vào được em chia làm 2 loại, tĩnh và động đặc trưng cho cách ghi nhận dữ liệu và nhưng yêu cầu đi kèm với từng loại dữ liệu đó. Đối với lọc nhiễu tĩnh, dữ liệu dạng này xuất phát từ các file hay các đoạn ghi âm đã được ghi sẵn lưu trên bộ nhớ, loại dữ liệu này không yêu cầu model có độ trễ thấp cũng như các chi phí về CPU hay RAM cũng không cần phải quá khắt khe. Tuy nhiên, chất lượng model lúc này được đặt lên hàng đầu. Trái ngược với đó, lọc nhiễu động lấy nguồn dữ liệu trực tiếp từ mic và thực hiện loại bỏ tiếng ồn ngay lúc mà người dùng đang trò chuyện. Do vậy, độ trễ trong trường hợp này lại là yếu tố chủ chốt, đi kèm với đó là yếu tố chất lượng.</a:t>
            </a:r>
            <a:endParaRPr lang="en-US" dirty="0"/>
          </a:p>
        </p:txBody>
      </p:sp>
      <p:sp>
        <p:nvSpPr>
          <p:cNvPr id="4" name="Slide Number Placeholder 3"/>
          <p:cNvSpPr>
            <a:spLocks noGrp="1"/>
          </p:cNvSpPr>
          <p:nvPr>
            <p:ph type="sldNum" sz="quarter" idx="5"/>
          </p:nvPr>
        </p:nvSpPr>
        <p:spPr/>
        <p:txBody>
          <a:bodyPr/>
          <a:lstStyle/>
          <a:p>
            <a:fld id="{1CF0E6E3-B832-4D97-929B-19C4F7D8472A}" type="slidenum">
              <a:rPr lang="en-US" smtClean="0"/>
              <a:t>77</a:t>
            </a:fld>
            <a:endParaRPr lang="en-US"/>
          </a:p>
        </p:txBody>
      </p:sp>
    </p:spTree>
    <p:extLst>
      <p:ext uri="{BB962C8B-B14F-4D97-AF65-F5344CB8AC3E}">
        <p14:creationId xmlns:p14="http://schemas.microsoft.com/office/powerpoint/2010/main" val="239221546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Từ các đặc điểm về dữ liệu trên, em đặt ra một số yêu cầu đối với hệ thống như sau: ...</a:t>
            </a:r>
            <a:endParaRPr lang="en-US" dirty="0"/>
          </a:p>
        </p:txBody>
      </p:sp>
      <p:sp>
        <p:nvSpPr>
          <p:cNvPr id="4" name="Slide Number Placeholder 3"/>
          <p:cNvSpPr>
            <a:spLocks noGrp="1"/>
          </p:cNvSpPr>
          <p:nvPr>
            <p:ph type="sldNum" sz="quarter" idx="5"/>
          </p:nvPr>
        </p:nvSpPr>
        <p:spPr/>
        <p:txBody>
          <a:bodyPr/>
          <a:lstStyle/>
          <a:p>
            <a:fld id="{1CF0E6E3-B832-4D97-929B-19C4F7D8472A}" type="slidenum">
              <a:rPr lang="en-US" smtClean="0"/>
              <a:t>78</a:t>
            </a:fld>
            <a:endParaRPr lang="en-US"/>
          </a:p>
        </p:txBody>
      </p:sp>
    </p:spTree>
    <p:extLst>
      <p:ext uri="{BB962C8B-B14F-4D97-AF65-F5344CB8AC3E}">
        <p14:creationId xmlns:p14="http://schemas.microsoft.com/office/powerpoint/2010/main" val="63390468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Để phù hợp với framework và mục tiêu của hệ thống, em thiết kế hệ thống theo hướng xử lý bất đồng bộ. Đối với xử lý đồng bộ, khi một process này gọi một process khác (ở đây là A và B), process gọi sẽ bị block lại và phải chờ cho đến khi process được gọi thực hiện xong công việc của chúng thì lúc đó process gọi mới được thực thi tiếp công việc. Trong ứng dụng này, đối với cả lọc nhiễu tĩnh và động, thì xử lý đồng bộ hoàn toàn không phù hợp. Nhưng đôi với xử lý bất đồng bộ, việc chờ đợi là không cần thiết, thay vào đó, các thành phần đồng bộ giữa 2 process có thể được thay thế bằng các event. Các event sẽ  được kích hoạt kéo theo các hoạt động được đăng kí từ trước để thực hiện gọi là callback. Đây cũng chính là mô hình mà em sẽ hiện thực ứng dụng của mình.</a:t>
            </a:r>
            <a:endParaRPr lang="en-US" dirty="0"/>
          </a:p>
        </p:txBody>
      </p:sp>
      <p:sp>
        <p:nvSpPr>
          <p:cNvPr id="4" name="Slide Number Placeholder 3"/>
          <p:cNvSpPr>
            <a:spLocks noGrp="1"/>
          </p:cNvSpPr>
          <p:nvPr>
            <p:ph type="sldNum" sz="quarter" idx="5"/>
          </p:nvPr>
        </p:nvSpPr>
        <p:spPr/>
        <p:txBody>
          <a:bodyPr/>
          <a:lstStyle/>
          <a:p>
            <a:fld id="{1CF0E6E3-B832-4D97-929B-19C4F7D8472A}" type="slidenum">
              <a:rPr lang="en-US" smtClean="0"/>
              <a:t>79</a:t>
            </a:fld>
            <a:endParaRPr lang="en-US"/>
          </a:p>
        </p:txBody>
      </p:sp>
    </p:spTree>
    <p:extLst>
      <p:ext uri="{BB962C8B-B14F-4D97-AF65-F5344CB8AC3E}">
        <p14:creationId xmlns:p14="http://schemas.microsoft.com/office/powerpoint/2010/main" val="366468095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Một trong các thành phần cơ bản của một hệ thống bất đồng bộ là luồng hay thead. Ở trong hệ thống của mình, các thread của em được đặc trưng cho từng task, và trong mỗi task đó, em sẽ thực hiện các nhiệm vụ tương ứng với từng loại. Quá trình thực hiện 1 task được em chia làm 3 giai đoạn: ... Trong ứng dụng của em, thành phần được chia sẻ giữa những task chia sẻ với người dùng là giao diện, việc người dùng bấm liên tục sẽ spam các task gây lỗi trong hệ thống và các nhập nhằng không cần thiết. VD (bấm nút import 2 lần). Do vậy, trong giai đoạn 1 của quá trình thực hiện task, thread sẽ thực thi hàm acquire nhằm khóa các nguồn tài nguyên chia sẻ với người dùng như các nút nhất, các dấu tick. Giai đoạn functional là giai đoạn thread thực thi nhiệm vụ chính đặc trưng cho từng task được gán bên trong hàm functiona và sau khi thực hiện xong, thread sẽ mở khóa các nguồn tài nguyên đã bị khóa và trả lại quyền điều khiển cho người dùng.</a:t>
            </a:r>
            <a:endParaRPr lang="en-US" dirty="0"/>
          </a:p>
        </p:txBody>
      </p:sp>
      <p:sp>
        <p:nvSpPr>
          <p:cNvPr id="4" name="Slide Number Placeholder 3"/>
          <p:cNvSpPr>
            <a:spLocks noGrp="1"/>
          </p:cNvSpPr>
          <p:nvPr>
            <p:ph type="sldNum" sz="quarter" idx="5"/>
          </p:nvPr>
        </p:nvSpPr>
        <p:spPr/>
        <p:txBody>
          <a:bodyPr/>
          <a:lstStyle/>
          <a:p>
            <a:fld id="{1CF0E6E3-B832-4D97-929B-19C4F7D8472A}" type="slidenum">
              <a:rPr lang="en-US" smtClean="0"/>
              <a:t>80</a:t>
            </a:fld>
            <a:endParaRPr lang="en-US"/>
          </a:p>
        </p:txBody>
      </p:sp>
    </p:spTree>
    <p:extLst>
      <p:ext uri="{BB962C8B-B14F-4D97-AF65-F5344CB8AC3E}">
        <p14:creationId xmlns:p14="http://schemas.microsoft.com/office/powerpoint/2010/main" val="276450590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Trong quá trình thực thi bất đồng bộ, việc kiếm soát các task đang hoạt động là điều cần thiết và người dùng cũng có nhu cầu quản lý trạng thái của các task đang được thực thi trên máy tính của họ. Trong ứng dụng, em hiện thực cơ chế report trạng thái này dưới dạng một heap. Mỗi task được tạo ra được đính kèm một timestamp và task có timestamp lớn nhất hay task mới nhất sẽ được xếp ở đỉnh của heap và report trạng thái về UI của ứng dụng. Để rõ thêm quá trình hoạt động của một chức năng trong ứng dụng, em sẽ VD với task lọc nhiễu tĩnh</a:t>
            </a:r>
            <a:endParaRPr lang="en-US" dirty="0"/>
          </a:p>
        </p:txBody>
      </p:sp>
      <p:sp>
        <p:nvSpPr>
          <p:cNvPr id="4" name="Slide Number Placeholder 3"/>
          <p:cNvSpPr>
            <a:spLocks noGrp="1"/>
          </p:cNvSpPr>
          <p:nvPr>
            <p:ph type="sldNum" sz="quarter" idx="5"/>
          </p:nvPr>
        </p:nvSpPr>
        <p:spPr/>
        <p:txBody>
          <a:bodyPr/>
          <a:lstStyle/>
          <a:p>
            <a:fld id="{1CF0E6E3-B832-4D97-929B-19C4F7D8472A}" type="slidenum">
              <a:rPr lang="en-US" smtClean="0"/>
              <a:t>81</a:t>
            </a:fld>
            <a:endParaRPr lang="en-US"/>
          </a:p>
        </p:txBody>
      </p:sp>
    </p:spTree>
    <p:extLst>
      <p:ext uri="{BB962C8B-B14F-4D97-AF65-F5344CB8AC3E}">
        <p14:creationId xmlns:p14="http://schemas.microsoft.com/office/powerpoint/2010/main" val="305859093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CF0E6E3-B832-4D97-929B-19C4F7D8472A}" type="slidenum">
              <a:rPr lang="en-US" smtClean="0"/>
              <a:t>87</a:t>
            </a:fld>
            <a:endParaRPr lang="en-US"/>
          </a:p>
        </p:txBody>
      </p:sp>
    </p:spTree>
    <p:extLst>
      <p:ext uri="{BB962C8B-B14F-4D97-AF65-F5344CB8AC3E}">
        <p14:creationId xmlns:p14="http://schemas.microsoft.com/office/powerpoint/2010/main" val="170511354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Lọc nhiễu thực về cơ bản không khác lọc nhiễu tĩnh là mấy, tuy nhiên do đặc thù dữ liệu phải đảm bảo được chất lượng và chạy trong thời gian thực nên thiết kế của hệ thống này có đôi chút khác biệt.</a:t>
            </a:r>
            <a:endParaRPr lang="en-US" dirty="0"/>
          </a:p>
        </p:txBody>
      </p:sp>
      <p:sp>
        <p:nvSpPr>
          <p:cNvPr id="4" name="Slide Number Placeholder 3"/>
          <p:cNvSpPr>
            <a:spLocks noGrp="1"/>
          </p:cNvSpPr>
          <p:nvPr>
            <p:ph type="sldNum" sz="quarter" idx="5"/>
          </p:nvPr>
        </p:nvSpPr>
        <p:spPr/>
        <p:txBody>
          <a:bodyPr/>
          <a:lstStyle/>
          <a:p>
            <a:fld id="{1CF0E6E3-B832-4D97-929B-19C4F7D8472A}" type="slidenum">
              <a:rPr lang="en-US" smtClean="0"/>
              <a:t>88</a:t>
            </a:fld>
            <a:endParaRPr lang="en-US"/>
          </a:p>
        </p:txBody>
      </p:sp>
    </p:spTree>
    <p:extLst>
      <p:ext uri="{BB962C8B-B14F-4D97-AF65-F5344CB8AC3E}">
        <p14:creationId xmlns:p14="http://schemas.microsoft.com/office/powerpoint/2010/main" val="341820279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CF0E6E3-B832-4D97-929B-19C4F7D8472A}" type="slidenum">
              <a:rPr lang="en-US" smtClean="0"/>
              <a:t>89</a:t>
            </a:fld>
            <a:endParaRPr lang="en-US"/>
          </a:p>
        </p:txBody>
      </p:sp>
    </p:spTree>
    <p:extLst>
      <p:ext uri="{BB962C8B-B14F-4D97-AF65-F5344CB8AC3E}">
        <p14:creationId xmlns:p14="http://schemas.microsoft.com/office/powerpoint/2010/main" val="118145790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Và phần cuối cùng của hệ thống chính là driver của microphone, được thể hiện bằng microphone thật và ảo trong hình. Vậy câu hỏi có thể được đặt ra là chúng là gì? Chúng làm gì trong hệ thống này và nó hoạt động như thế nào? Làm s nó có thể đưa dữ liệu lên cho ứng dụng?</a:t>
            </a:r>
            <a:endParaRPr lang="en-US" dirty="0"/>
          </a:p>
        </p:txBody>
      </p:sp>
      <p:sp>
        <p:nvSpPr>
          <p:cNvPr id="4" name="Slide Number Placeholder 3"/>
          <p:cNvSpPr>
            <a:spLocks noGrp="1"/>
          </p:cNvSpPr>
          <p:nvPr>
            <p:ph type="sldNum" sz="quarter" idx="5"/>
          </p:nvPr>
        </p:nvSpPr>
        <p:spPr/>
        <p:txBody>
          <a:bodyPr/>
          <a:lstStyle/>
          <a:p>
            <a:fld id="{1CF0E6E3-B832-4D97-929B-19C4F7D8472A}" type="slidenum">
              <a:rPr lang="en-US" smtClean="0"/>
              <a:t>102</a:t>
            </a:fld>
            <a:endParaRPr lang="en-US"/>
          </a:p>
        </p:txBody>
      </p:sp>
    </p:spTree>
    <p:extLst>
      <p:ext uri="{BB962C8B-B14F-4D97-AF65-F5344CB8AC3E}">
        <p14:creationId xmlns:p14="http://schemas.microsoft.com/office/powerpoint/2010/main" val="133168679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Về cơ bản, mic driver có thể chuyển tải dữ liệu qua lại với ứng dụng là thông qua một buffer, microphone thật sẽ thông qua write head để viết vào một buffer và ứng dụng thông qua read head sẽ đọc dữ liệu từ đó. Buffer này luôn có giới hạn và sau khi viết tới cuối của buffer, write head sẽ quành lại đầu của buffer và lại tiếp tục viết dữ liệu vào, tương tự với read head của ứng dụng. Nhưng làm s microphone có thể trực tiếp truy xuất vào vùng nhớ ứng dụng được? Việc này không xảy ra theo lý thuyết, thay vào đó -&gt; nhảy page</a:t>
            </a:r>
            <a:endParaRPr lang="en-US" dirty="0"/>
          </a:p>
        </p:txBody>
      </p:sp>
      <p:sp>
        <p:nvSpPr>
          <p:cNvPr id="4" name="Slide Number Placeholder 3"/>
          <p:cNvSpPr>
            <a:spLocks noGrp="1"/>
          </p:cNvSpPr>
          <p:nvPr>
            <p:ph type="sldNum" sz="quarter" idx="5"/>
          </p:nvPr>
        </p:nvSpPr>
        <p:spPr/>
        <p:txBody>
          <a:bodyPr/>
          <a:lstStyle/>
          <a:p>
            <a:fld id="{1CF0E6E3-B832-4D97-929B-19C4F7D8472A}" type="slidenum">
              <a:rPr lang="en-US" smtClean="0"/>
              <a:t>103</a:t>
            </a:fld>
            <a:endParaRPr lang="en-US"/>
          </a:p>
        </p:txBody>
      </p:sp>
    </p:spTree>
    <p:extLst>
      <p:ext uri="{BB962C8B-B14F-4D97-AF65-F5344CB8AC3E}">
        <p14:creationId xmlns:p14="http://schemas.microsoft.com/office/powerpoint/2010/main" val="14004960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Vấn đề chính của đề tài em thực hiện chính là từ một âm tổng hợp y(t), sau khi đi qua mô hình em thu được một âm mới xhat sao cho</a:t>
            </a:r>
            <a:endParaRPr lang="en-US" dirty="0"/>
          </a:p>
        </p:txBody>
      </p:sp>
      <p:sp>
        <p:nvSpPr>
          <p:cNvPr id="4" name="Slide Number Placeholder 3"/>
          <p:cNvSpPr>
            <a:spLocks noGrp="1"/>
          </p:cNvSpPr>
          <p:nvPr>
            <p:ph type="sldNum" sz="quarter" idx="5"/>
          </p:nvPr>
        </p:nvSpPr>
        <p:spPr/>
        <p:txBody>
          <a:bodyPr/>
          <a:lstStyle/>
          <a:p>
            <a:fld id="{45C6F4F3-6CDB-4DB4-ADE8-18197AEBEF36}" type="slidenum">
              <a:rPr lang="en-US" smtClean="0"/>
              <a:t>6</a:t>
            </a:fld>
            <a:endParaRPr lang="en-US"/>
          </a:p>
        </p:txBody>
      </p:sp>
    </p:spTree>
    <p:extLst>
      <p:ext uri="{BB962C8B-B14F-4D97-AF65-F5344CB8AC3E}">
        <p14:creationId xmlns:p14="http://schemas.microsoft.com/office/powerpoint/2010/main" val="278524519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Microphone truy xuất vào một vùng nhớ ảo được map từ vùng nhớ của ứng dụng ở user mode qua, cách truyền dữ liệu một cách trực tiếp như này gọi là direct memory access hay gọi là DMA. Nhờ vậy dễ thấy. Đối với ứng dụng của em, driver của microphone cần phải thực hiện 3 giai đoạn -&gt; nhảy page</a:t>
            </a:r>
            <a:endParaRPr lang="en-US" dirty="0"/>
          </a:p>
        </p:txBody>
      </p:sp>
      <p:sp>
        <p:nvSpPr>
          <p:cNvPr id="4" name="Slide Number Placeholder 3"/>
          <p:cNvSpPr>
            <a:spLocks noGrp="1"/>
          </p:cNvSpPr>
          <p:nvPr>
            <p:ph type="sldNum" sz="quarter" idx="5"/>
          </p:nvPr>
        </p:nvSpPr>
        <p:spPr/>
        <p:txBody>
          <a:bodyPr/>
          <a:lstStyle/>
          <a:p>
            <a:fld id="{1CF0E6E3-B832-4D97-929B-19C4F7D8472A}" type="slidenum">
              <a:rPr lang="en-US" smtClean="0"/>
              <a:t>104</a:t>
            </a:fld>
            <a:endParaRPr lang="en-US"/>
          </a:p>
        </p:txBody>
      </p:sp>
    </p:spTree>
    <p:extLst>
      <p:ext uri="{BB962C8B-B14F-4D97-AF65-F5344CB8AC3E}">
        <p14:creationId xmlns:p14="http://schemas.microsoft.com/office/powerpoint/2010/main" val="224475778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Đầu tiên, dữ liệu từ mic thật cần phải được đọc (và lọc nhiễu thông qua service) sau đó dữ liệu sạch này sẽ được ghi lại vào buffer của mic ảo để các ứng dụng khác sử dụng.  Qua đó, dễ thấy, độ trễ lớn rất dễ xảy ra đối với hệ thống của em, tuy thông qua các công nghệ về DMA của windows 2 vùng nhớ (cam và xám) đã được giảm thiểu đáng kể, nhưng phần delay do model vẫn có thể làm cho các âm sau khi lọc bị khuyết và dễ xảy ra tình trạng bị mất âm.</a:t>
            </a:r>
            <a:endParaRPr lang="en-US" dirty="0"/>
          </a:p>
        </p:txBody>
      </p:sp>
      <p:sp>
        <p:nvSpPr>
          <p:cNvPr id="4" name="Slide Number Placeholder 3"/>
          <p:cNvSpPr>
            <a:spLocks noGrp="1"/>
          </p:cNvSpPr>
          <p:nvPr>
            <p:ph type="sldNum" sz="quarter" idx="5"/>
          </p:nvPr>
        </p:nvSpPr>
        <p:spPr/>
        <p:txBody>
          <a:bodyPr/>
          <a:lstStyle/>
          <a:p>
            <a:fld id="{1CF0E6E3-B832-4D97-929B-19C4F7D8472A}" type="slidenum">
              <a:rPr lang="en-US" smtClean="0"/>
              <a:t>105</a:t>
            </a:fld>
            <a:endParaRPr lang="en-US"/>
          </a:p>
        </p:txBody>
      </p:sp>
    </p:spTree>
    <p:extLst>
      <p:ext uri="{BB962C8B-B14F-4D97-AF65-F5344CB8AC3E}">
        <p14:creationId xmlns:p14="http://schemas.microsoft.com/office/powerpoint/2010/main" val="248399497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CF0E6E3-B832-4D97-929B-19C4F7D8472A}" type="slidenum">
              <a:rPr lang="en-US" smtClean="0"/>
              <a:t>109</a:t>
            </a:fld>
            <a:endParaRPr lang="en-US"/>
          </a:p>
        </p:txBody>
      </p:sp>
    </p:spTree>
    <p:extLst>
      <p:ext uri="{BB962C8B-B14F-4D97-AF65-F5344CB8AC3E}">
        <p14:creationId xmlns:p14="http://schemas.microsoft.com/office/powerpoint/2010/main" val="348338089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CF0E6E3-B832-4D97-929B-19C4F7D8472A}" type="slidenum">
              <a:rPr lang="en-US" smtClean="0"/>
              <a:t>111</a:t>
            </a:fld>
            <a:endParaRPr lang="en-US"/>
          </a:p>
        </p:txBody>
      </p:sp>
    </p:spTree>
    <p:extLst>
      <p:ext uri="{BB962C8B-B14F-4D97-AF65-F5344CB8AC3E}">
        <p14:creationId xmlns:p14="http://schemas.microsoft.com/office/powerpoint/2010/main" val="244220291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CF0E6E3-B832-4D97-929B-19C4F7D8472A}" type="slidenum">
              <a:rPr lang="en-US" smtClean="0"/>
              <a:t>112</a:t>
            </a:fld>
            <a:endParaRPr lang="en-US"/>
          </a:p>
        </p:txBody>
      </p:sp>
    </p:spTree>
    <p:extLst>
      <p:ext uri="{BB962C8B-B14F-4D97-AF65-F5344CB8AC3E}">
        <p14:creationId xmlns:p14="http://schemas.microsoft.com/office/powerpoint/2010/main" val="227929125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CF0E6E3-B832-4D97-929B-19C4F7D8472A}" type="slidenum">
              <a:rPr lang="en-US" smtClean="0"/>
              <a:t>113</a:t>
            </a:fld>
            <a:endParaRPr lang="en-US"/>
          </a:p>
        </p:txBody>
      </p:sp>
    </p:spTree>
    <p:extLst>
      <p:ext uri="{BB962C8B-B14F-4D97-AF65-F5344CB8AC3E}">
        <p14:creationId xmlns:p14="http://schemas.microsoft.com/office/powerpoint/2010/main" val="260875495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Tóm tắt lại:</a:t>
            </a:r>
          </a:p>
          <a:p>
            <a:pPr marL="171450" indent="-171450">
              <a:buFontTx/>
              <a:buChar char="-"/>
            </a:pPr>
            <a:r>
              <a:rPr lang="vi-VN" dirty="0"/>
              <a:t>Ứng dụng của em có 2 tính năng chính: </a:t>
            </a:r>
          </a:p>
          <a:p>
            <a:pPr marL="628650" lvl="1" indent="-171450">
              <a:buFontTx/>
              <a:buChar char="-"/>
            </a:pPr>
            <a:r>
              <a:rPr lang="vi-VN" dirty="0"/>
              <a:t>Lọc nhiễu tĩnh</a:t>
            </a:r>
          </a:p>
          <a:p>
            <a:pPr marL="628650" lvl="1" indent="-171450">
              <a:buFontTx/>
              <a:buChar char="-"/>
            </a:pPr>
            <a:r>
              <a:rPr lang="vi-VN" dirty="0"/>
              <a:t>Lọc nhiễu động</a:t>
            </a:r>
          </a:p>
          <a:p>
            <a:pPr marL="171450" lvl="0" indent="-171450">
              <a:buFontTx/>
              <a:buChar char="-"/>
            </a:pPr>
            <a:r>
              <a:rPr lang="vi-VN" dirty="0"/>
              <a:t>Đối với lọc nhiễu tĩnh và các tính năng của ứng dụng</a:t>
            </a:r>
          </a:p>
          <a:p>
            <a:pPr marL="628650" lvl="1" indent="-171450">
              <a:buFontTx/>
              <a:buChar char="-"/>
            </a:pPr>
            <a:r>
              <a:rPr lang="vi-VN" dirty="0"/>
              <a:t>Được hiện thực theo cơ chế async và event driven</a:t>
            </a:r>
          </a:p>
          <a:p>
            <a:pPr marL="628650" lvl="1" indent="-171450">
              <a:buFontTx/>
              <a:buChar char="-"/>
            </a:pPr>
            <a:r>
              <a:rPr lang="vi-VN" dirty="0"/>
              <a:t>Cho phép người dùng thực hiện các tính năng khác nhau cùng một lúc</a:t>
            </a:r>
          </a:p>
          <a:p>
            <a:pPr marL="171450" lvl="0" indent="-171450">
              <a:buFontTx/>
              <a:buChar char="-"/>
            </a:pPr>
            <a:r>
              <a:rPr lang="vi-VN" dirty="0"/>
              <a:t>Đối với lọc nhiễu động</a:t>
            </a:r>
          </a:p>
          <a:p>
            <a:pPr marL="628650" lvl="1" indent="-171450">
              <a:buFontTx/>
              <a:buChar char="-"/>
            </a:pPr>
            <a:r>
              <a:rPr lang="vi-VN" dirty="0"/>
              <a:t>Dữ liệu được lấy ở mic thật và lọc nhiễu ở windows service được ứng dụng điều khiển thông qua SCM</a:t>
            </a:r>
          </a:p>
          <a:p>
            <a:pPr marL="628650" lvl="1" indent="-171450">
              <a:buFontTx/>
              <a:buChar char="-"/>
            </a:pPr>
            <a:r>
              <a:rPr lang="vi-VN" dirty="0"/>
              <a:t>Sau đó viết lại vào buffer của mic ảo để các ứng dụng khác sử dụng</a:t>
            </a:r>
            <a:endParaRPr lang="en-US" dirty="0"/>
          </a:p>
        </p:txBody>
      </p:sp>
      <p:sp>
        <p:nvSpPr>
          <p:cNvPr id="4" name="Slide Number Placeholder 3"/>
          <p:cNvSpPr>
            <a:spLocks noGrp="1"/>
          </p:cNvSpPr>
          <p:nvPr>
            <p:ph type="sldNum" sz="quarter" idx="5"/>
          </p:nvPr>
        </p:nvSpPr>
        <p:spPr/>
        <p:txBody>
          <a:bodyPr/>
          <a:lstStyle/>
          <a:p>
            <a:fld id="{1CF0E6E3-B832-4D97-929B-19C4F7D8472A}" type="slidenum">
              <a:rPr lang="en-US" smtClean="0"/>
              <a:t>114</a:t>
            </a:fld>
            <a:endParaRPr lang="en-US"/>
          </a:p>
        </p:txBody>
      </p:sp>
    </p:spTree>
    <p:extLst>
      <p:ext uri="{BB962C8B-B14F-4D97-AF65-F5344CB8AC3E}">
        <p14:creationId xmlns:p14="http://schemas.microsoft.com/office/powerpoint/2010/main" val="22166057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Xhat này xấp xỉ với chính âm sạch ban đầu mà mô hình em không nhìn thấy trước. Đó cũng chính là mục tiêu và là output của bài toán của em.</a:t>
            </a:r>
            <a:endParaRPr lang="en-US" dirty="0"/>
          </a:p>
        </p:txBody>
      </p:sp>
      <p:sp>
        <p:nvSpPr>
          <p:cNvPr id="4" name="Slide Number Placeholder 3"/>
          <p:cNvSpPr>
            <a:spLocks noGrp="1"/>
          </p:cNvSpPr>
          <p:nvPr>
            <p:ph type="sldNum" sz="quarter" idx="5"/>
          </p:nvPr>
        </p:nvSpPr>
        <p:spPr/>
        <p:txBody>
          <a:bodyPr/>
          <a:lstStyle/>
          <a:p>
            <a:fld id="{45C6F4F3-6CDB-4DB4-ADE8-18197AEBEF36}" type="slidenum">
              <a:rPr lang="en-US" smtClean="0"/>
              <a:t>7</a:t>
            </a:fld>
            <a:endParaRPr lang="en-US"/>
          </a:p>
        </p:txBody>
      </p:sp>
    </p:spTree>
    <p:extLst>
      <p:ext uri="{BB962C8B-B14F-4D97-AF65-F5344CB8AC3E}">
        <p14:creationId xmlns:p14="http://schemas.microsoft.com/office/powerpoint/2010/main" val="18382079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Do là một đề tài mang tính ứng dụng nên phần thử thách được em chia làm 2 phần, phần về mô hình và ứng dụng. Về mô hình, các tiêu chí về chất lượng và tốc độ xử lý phải được đặt lên hàng đầu, tiếp theo đó để phù hợp với các loại máy yếu thì tiêu chí về tài nguyên sử dụng cũng cần phải được chú ý. Về mặt ứng dụng, một số tiêu chí được em đề ra là tiêu chí về tính ổn định của ứng dụng và khả năng hoạt động trong thời gian thực, tài nguyên xử lý cũng phải được tính toán do phải chạy trên các nguồn tài nguyên khá hẹp</a:t>
            </a:r>
            <a:endParaRPr lang="en-US" dirty="0"/>
          </a:p>
        </p:txBody>
      </p:sp>
      <p:sp>
        <p:nvSpPr>
          <p:cNvPr id="4" name="Slide Number Placeholder 3"/>
          <p:cNvSpPr>
            <a:spLocks noGrp="1"/>
          </p:cNvSpPr>
          <p:nvPr>
            <p:ph type="sldNum" sz="quarter" idx="5"/>
          </p:nvPr>
        </p:nvSpPr>
        <p:spPr/>
        <p:txBody>
          <a:bodyPr/>
          <a:lstStyle/>
          <a:p>
            <a:fld id="{45C6F4F3-6CDB-4DB4-ADE8-18197AEBEF36}" type="slidenum">
              <a:rPr lang="en-US" smtClean="0"/>
              <a:t>8</a:t>
            </a:fld>
            <a:endParaRPr lang="en-US"/>
          </a:p>
        </p:txBody>
      </p:sp>
    </p:spTree>
    <p:extLst>
      <p:ext uri="{BB962C8B-B14F-4D97-AF65-F5344CB8AC3E}">
        <p14:creationId xmlns:p14="http://schemas.microsoft.com/office/powerpoint/2010/main" val="25158803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Dễ thấy, trong môi trường thực tế, tồn tại rất nhiều các loại tiếng ồn (nhiễu) khác nhau do đó em sẽ tiến hành thu hẹp phạm vi thực hiện của đề tài này. Sau khi thực hiện khảo sát tiếng ồn trên 18 người với đối tượng sinh viên, em chọn ra 6 loại nhiễu phổ biến nhất (được người khảo sát đánh giá) và từ 6 loại nhiễu này, em chọn ra các nhiễu cụ thể cho từng loại được thể hiện ở bảng 1.1.</a:t>
            </a:r>
            <a:endParaRPr lang="en-US" dirty="0"/>
          </a:p>
        </p:txBody>
      </p:sp>
      <p:sp>
        <p:nvSpPr>
          <p:cNvPr id="4" name="Slide Number Placeholder 3"/>
          <p:cNvSpPr>
            <a:spLocks noGrp="1"/>
          </p:cNvSpPr>
          <p:nvPr>
            <p:ph type="sldNum" sz="quarter" idx="5"/>
          </p:nvPr>
        </p:nvSpPr>
        <p:spPr/>
        <p:txBody>
          <a:bodyPr/>
          <a:lstStyle/>
          <a:p>
            <a:fld id="{45C6F4F3-6CDB-4DB4-ADE8-18197AEBEF36}" type="slidenum">
              <a:rPr lang="en-US" smtClean="0"/>
              <a:t>9</a:t>
            </a:fld>
            <a:endParaRPr lang="en-US"/>
          </a:p>
        </p:txBody>
      </p:sp>
    </p:spTree>
    <p:extLst>
      <p:ext uri="{BB962C8B-B14F-4D97-AF65-F5344CB8AC3E}">
        <p14:creationId xmlns:p14="http://schemas.microsoft.com/office/powerpoint/2010/main" val="153625016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2233748"/>
            <a:ext cx="10515600" cy="1610269"/>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8200" y="4034291"/>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838200" y="6363173"/>
            <a:ext cx="2743200" cy="365125"/>
          </a:xfrm>
          <a:prstGeom prst="rect">
            <a:avLst/>
          </a:prstGeom>
        </p:spPr>
        <p:txBody>
          <a:bodyPr/>
          <a:lstStyle/>
          <a:p>
            <a:endParaRPr lang="en-US"/>
          </a:p>
        </p:txBody>
      </p:sp>
      <p:sp>
        <p:nvSpPr>
          <p:cNvPr id="5" name="Footer Placeholder 4"/>
          <p:cNvSpPr>
            <a:spLocks noGrp="1"/>
          </p:cNvSpPr>
          <p:nvPr>
            <p:ph type="ftr" sz="quarter" idx="11"/>
          </p:nvPr>
        </p:nvSpPr>
        <p:spPr>
          <a:xfrm>
            <a:off x="4038600" y="6369996"/>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69996"/>
            <a:ext cx="2743200" cy="365125"/>
          </a:xfrm>
          <a:prstGeom prst="rect">
            <a:avLst/>
          </a:prstGeom>
        </p:spPr>
        <p:txBody>
          <a:bodyPr/>
          <a:lstStyle>
            <a:lvl1pPr algn="r">
              <a:defRPr/>
            </a:lvl1pPr>
          </a:lstStyle>
          <a:p>
            <a:fld id="{1880F96C-824F-4C37-99B8-7E149B40C9DC}" type="slidenum">
              <a:rPr lang="en-US" smtClean="0"/>
              <a:pPr/>
              <a:t>‹#›</a:t>
            </a:fld>
            <a:endParaRPr lang="en-US"/>
          </a:p>
        </p:txBody>
      </p:sp>
    </p:spTree>
    <p:extLst>
      <p:ext uri="{BB962C8B-B14F-4D97-AF65-F5344CB8AC3E}">
        <p14:creationId xmlns:p14="http://schemas.microsoft.com/office/powerpoint/2010/main" val="18540430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2233748"/>
            <a:ext cx="10515600" cy="1610269"/>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8200" y="4034291"/>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18540430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63173"/>
            <a:ext cx="27432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69996"/>
            <a:ext cx="2743200" cy="365125"/>
          </a:xfrm>
          <a:prstGeom prst="rect">
            <a:avLst/>
          </a:prstGeom>
        </p:spPr>
        <p:txBody>
          <a:bodyPr/>
          <a:lstStyle>
            <a:lvl1pPr algn="r">
              <a:defRPr/>
            </a:lvl1pPr>
          </a:lstStyle>
          <a:p>
            <a:fld id="{1880F96C-824F-4C37-99B8-7E149B40C9DC}" type="slidenum">
              <a:rPr lang="en-US" smtClean="0"/>
              <a:pPr/>
              <a:t>‹#›</a:t>
            </a:fld>
            <a:endParaRPr lang="en-US"/>
          </a:p>
        </p:txBody>
      </p:sp>
    </p:spTree>
    <p:extLst>
      <p:ext uri="{BB962C8B-B14F-4D97-AF65-F5344CB8AC3E}">
        <p14:creationId xmlns:p14="http://schemas.microsoft.com/office/powerpoint/2010/main" val="25502859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2233748"/>
            <a:ext cx="10515600" cy="1610269"/>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8200" y="4034291"/>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18540430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63173"/>
            <a:ext cx="2743200" cy="365125"/>
          </a:xfrm>
          <a:prstGeom prst="rect">
            <a:avLst/>
          </a:prstGeom>
        </p:spPr>
        <p:txBody>
          <a:bodyPr/>
          <a:lstStyle/>
          <a:p>
            <a:endParaRPr lang="en-US"/>
          </a:p>
        </p:txBody>
      </p:sp>
      <p:sp>
        <p:nvSpPr>
          <p:cNvPr id="3" name="Footer Placeholder 2"/>
          <p:cNvSpPr>
            <a:spLocks noGrp="1"/>
          </p:cNvSpPr>
          <p:nvPr>
            <p:ph type="ftr" sz="quarter" idx="11"/>
          </p:nvPr>
        </p:nvSpPr>
        <p:spPr>
          <a:xfrm>
            <a:off x="4038600" y="6369996"/>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8610600" y="6369996"/>
            <a:ext cx="2743200" cy="365125"/>
          </a:xfrm>
          <a:prstGeom prst="rect">
            <a:avLst/>
          </a:prstGeom>
        </p:spPr>
        <p:txBody>
          <a:bodyPr/>
          <a:lstStyle>
            <a:lvl1pPr algn="r">
              <a:defRPr/>
            </a:lvl1pPr>
          </a:lstStyle>
          <a:p>
            <a:fld id="{1880F96C-824F-4C37-99B8-7E149B40C9DC}" type="slidenum">
              <a:rPr lang="en-US" smtClean="0"/>
              <a:pPr/>
              <a:t>‹#›</a:t>
            </a:fld>
            <a:endParaRPr lang="en-US"/>
          </a:p>
        </p:txBody>
      </p:sp>
    </p:spTree>
    <p:extLst>
      <p:ext uri="{BB962C8B-B14F-4D97-AF65-F5344CB8AC3E}">
        <p14:creationId xmlns:p14="http://schemas.microsoft.com/office/powerpoint/2010/main" val="25458906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2050991"/>
            <a:ext cx="9144000" cy="1458972"/>
          </a:xfrm>
        </p:spPr>
        <p:txBody>
          <a:bodyPr anchor="b"/>
          <a:lstStyle>
            <a:lvl1pPr algn="ctr">
              <a:defRPr sz="6000"/>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30236688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8">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24148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786029"/>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Rectangle 7"/>
          <p:cNvSpPr/>
          <p:nvPr userDrawn="1"/>
        </p:nvSpPr>
        <p:spPr>
          <a:xfrm>
            <a:off x="1319" y="0"/>
            <a:ext cx="12189361" cy="6858000"/>
          </a:xfrm>
          <a:prstGeom prst="rect">
            <a:avLst/>
          </a:prstGeom>
          <a:gradFill flip="none" rotWithShape="1">
            <a:gsLst>
              <a:gs pos="0">
                <a:schemeClr val="accent1">
                  <a:lumMod val="5000"/>
                  <a:lumOff val="95000"/>
                  <a:alpha val="0"/>
                </a:schemeClr>
              </a:gs>
              <a:gs pos="38000">
                <a:schemeClr val="bg1">
                  <a:alpha val="15000"/>
                </a:schemeClr>
              </a:gs>
              <a:gs pos="84000">
                <a:schemeClr val="bg2">
                  <a:alpha val="30000"/>
                </a:schemeClr>
              </a:gs>
              <a:gs pos="100000">
                <a:schemeClr val="bg2"/>
              </a:gs>
            </a:gsLst>
            <a:path path="circle">
              <a:fillToRect l="50000" t="50000" r="50000" b="5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66284619"/>
      </p:ext>
    </p:extLst>
  </p:cSld>
  <p:clrMap bg1="lt1" tx1="dk1" bg2="lt2" tx2="dk2" accent1="accent1" accent2="accent2" accent3="accent3" accent4="accent4" accent5="accent5" accent6="accent6" hlink="hlink" folHlink="folHlink"/>
  <p:sldLayoutIdLst>
    <p:sldLayoutId id="2147483664" r:id="rId1"/>
    <p:sldLayoutId id="2147483663" r:id="rId2"/>
    <p:sldLayoutId id="2147483650" r:id="rId3"/>
    <p:sldLayoutId id="2147483651" r:id="rId4"/>
    <p:sldLayoutId id="2147483655" r:id="rId5"/>
    <p:sldLayoutId id="2147483649" r:id="rId6"/>
  </p:sldLayoutIdLst>
  <p:hf hdr="0" ftr="0" dt="0"/>
  <p:txStyles>
    <p:titleStyle>
      <a:lvl1pPr algn="l" defTabSz="914400" rtl="0" eaLnBrk="1" latinLnBrk="0" hangingPunct="1">
        <a:lnSpc>
          <a:spcPct val="90000"/>
        </a:lnSpc>
        <a:spcBef>
          <a:spcPct val="0"/>
        </a:spcBef>
        <a:buNone/>
        <a:defRPr sz="4400" b="1" kern="1200">
          <a:solidFill>
            <a:schemeClr val="accent1">
              <a:lumMod val="50000"/>
            </a:schemeClr>
          </a:solidFill>
          <a:latin typeface="+mj-lt"/>
          <a:ea typeface="+mj-ea"/>
          <a:cs typeface="+mj-cs"/>
        </a:defRPr>
      </a:lvl1pPr>
    </p:titleStyle>
    <p:bodyStyle>
      <a:lvl1pPr marL="228600" indent="-228600" algn="l" defTabSz="914400" rtl="0" eaLnBrk="1" latinLnBrk="0" hangingPunct="1">
        <a:lnSpc>
          <a:spcPct val="90000"/>
        </a:lnSpc>
        <a:spcBef>
          <a:spcPts val="1000"/>
        </a:spcBef>
        <a:buClr>
          <a:schemeClr val="accent1">
            <a:lumMod val="50000"/>
          </a:schemeClr>
        </a:buClr>
        <a:buSzPct val="150000"/>
        <a:buFont typeface="Calibri" panose="020F0502020204030204" pitchFamily="34" charset="0"/>
        <a:buChar char="•"/>
        <a:defRPr sz="2800" kern="1200">
          <a:solidFill>
            <a:schemeClr val="tx1"/>
          </a:solidFill>
          <a:latin typeface="Calibri Light" panose="020F0302020204030204" pitchFamily="34" charset="0"/>
          <a:ea typeface="+mn-ea"/>
          <a:cs typeface="Calibri Light" panose="020F0302020204030204" pitchFamily="34" charset="0"/>
        </a:defRPr>
      </a:lvl1pPr>
      <a:lvl2pPr marL="685800" indent="-228600" algn="l" defTabSz="914400" rtl="0" eaLnBrk="1" latinLnBrk="0" hangingPunct="1">
        <a:lnSpc>
          <a:spcPct val="90000"/>
        </a:lnSpc>
        <a:spcBef>
          <a:spcPts val="500"/>
        </a:spcBef>
        <a:buClr>
          <a:schemeClr val="accent1">
            <a:lumMod val="75000"/>
          </a:schemeClr>
        </a:buClr>
        <a:buSzPct val="150000"/>
        <a:buFont typeface="Calibri" panose="020F0502020204030204" pitchFamily="34" charset="0"/>
        <a:buChar char="•"/>
        <a:defRPr sz="2400" kern="1200">
          <a:solidFill>
            <a:schemeClr val="tx1"/>
          </a:solidFill>
          <a:latin typeface="Calibri Light" panose="020F0302020204030204" pitchFamily="34" charset="0"/>
          <a:ea typeface="+mn-ea"/>
          <a:cs typeface="Calibri Light" panose="020F0302020204030204" pitchFamily="34" charset="0"/>
        </a:defRPr>
      </a:lvl2pPr>
      <a:lvl3pPr marL="1143000" indent="-228600" algn="l" defTabSz="914400" rtl="0" eaLnBrk="1" latinLnBrk="0" hangingPunct="1">
        <a:lnSpc>
          <a:spcPct val="90000"/>
        </a:lnSpc>
        <a:spcBef>
          <a:spcPts val="500"/>
        </a:spcBef>
        <a:buClr>
          <a:schemeClr val="accent1">
            <a:lumMod val="60000"/>
            <a:lumOff val="40000"/>
          </a:schemeClr>
        </a:buClr>
        <a:buSzPct val="150000"/>
        <a:buFont typeface="Calibri" panose="020F0502020204030204" pitchFamily="34" charset="0"/>
        <a:buChar char="•"/>
        <a:defRPr sz="2000" kern="1200">
          <a:solidFill>
            <a:schemeClr val="tx1"/>
          </a:solidFill>
          <a:latin typeface="Calibri Light" panose="020F0302020204030204" pitchFamily="34" charset="0"/>
          <a:ea typeface="+mn-ea"/>
          <a:cs typeface="Calibri Light" panose="020F0302020204030204" pitchFamily="34" charset="0"/>
        </a:defRPr>
      </a:lvl3pPr>
      <a:lvl4pPr marL="1600200" indent="-228600" algn="l" defTabSz="914400" rtl="0" eaLnBrk="1" latinLnBrk="0" hangingPunct="1">
        <a:lnSpc>
          <a:spcPct val="90000"/>
        </a:lnSpc>
        <a:spcBef>
          <a:spcPts val="500"/>
        </a:spcBef>
        <a:buClr>
          <a:schemeClr val="accent1">
            <a:lumMod val="40000"/>
            <a:lumOff val="60000"/>
          </a:schemeClr>
        </a:buClr>
        <a:buSzPct val="150000"/>
        <a:buFont typeface="Calibri" panose="020F0502020204030204" pitchFamily="34" charset="0"/>
        <a:buChar char="•"/>
        <a:defRPr sz="1800" kern="1200">
          <a:solidFill>
            <a:schemeClr val="tx1"/>
          </a:solidFill>
          <a:latin typeface="Calibri Light" panose="020F0302020204030204" pitchFamily="34" charset="0"/>
          <a:ea typeface="+mn-ea"/>
          <a:cs typeface="Calibri Light" panose="020F0302020204030204" pitchFamily="34" charset="0"/>
        </a:defRPr>
      </a:lvl4pPr>
      <a:lvl5pPr marL="2057400" indent="-228600" algn="l" defTabSz="914400" rtl="0" eaLnBrk="1" latinLnBrk="0" hangingPunct="1">
        <a:lnSpc>
          <a:spcPct val="90000"/>
        </a:lnSpc>
        <a:spcBef>
          <a:spcPts val="500"/>
        </a:spcBef>
        <a:buClr>
          <a:schemeClr val="accent1"/>
        </a:buClr>
        <a:buSzPct val="150000"/>
        <a:buFont typeface="Calibri" panose="020F0502020204030204" pitchFamily="34" charset="0"/>
        <a:buChar char="•"/>
        <a:defRPr sz="1800" kern="1200">
          <a:solidFill>
            <a:schemeClr val="tx1"/>
          </a:solidFill>
          <a:latin typeface="Calibri Light" panose="020F0302020204030204" pitchFamily="34" charset="0"/>
          <a:ea typeface="+mn-ea"/>
          <a:cs typeface="Calibri Light" panose="020F03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6.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image" Target="../media/image30.png"/><Relationship Id="rId4" Type="http://schemas.openxmlformats.org/officeDocument/2006/relationships/image" Target="../media/image29.png"/></Relationships>
</file>

<file path=ppt/slides/_rels/slide10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6.jpg"/><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59.xml"/><Relationship Id="rId1" Type="http://schemas.openxmlformats.org/officeDocument/2006/relationships/slideLayout" Target="../slideLayouts/slideLayout3.xml"/><Relationship Id="rId4" Type="http://schemas.openxmlformats.org/officeDocument/2006/relationships/image" Target="../media/image187.png"/></Relationships>
</file>

<file path=ppt/slides/_rels/slide10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60.xml"/><Relationship Id="rId1" Type="http://schemas.openxmlformats.org/officeDocument/2006/relationships/slideLayout" Target="../slideLayouts/slideLayout3.xml"/><Relationship Id="rId4" Type="http://schemas.openxmlformats.org/officeDocument/2006/relationships/image" Target="../media/image187.png"/></Relationships>
</file>

<file path=ppt/slides/_rels/slide10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61.xml"/><Relationship Id="rId1" Type="http://schemas.openxmlformats.org/officeDocument/2006/relationships/slideLayout" Target="../slideLayouts/slideLayout3.xml"/><Relationship Id="rId4" Type="http://schemas.openxmlformats.org/officeDocument/2006/relationships/image" Target="../media/image187.png"/></Relationships>
</file>

<file path=ppt/slides/_rels/slide106.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6.jpg"/><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3" Type="http://schemas.openxmlformats.org/officeDocument/2006/relationships/image" Target="../media/image163.jpg"/><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32.png"/><Relationship Id="rId4" Type="http://schemas.openxmlformats.org/officeDocument/2006/relationships/image" Target="../media/image31.png"/></Relationships>
</file>

<file path=ppt/slides/_rels/slide11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microsoft.com/office/2007/relationships/media" Target="../media/media1.mkv"/><Relationship Id="rId1" Type="http://schemas.openxmlformats.org/officeDocument/2006/relationships/video" Target="NULL" TargetMode="External"/><Relationship Id="rId5" Type="http://schemas.openxmlformats.org/officeDocument/2006/relationships/image" Target="../media/image189.png"/><Relationship Id="rId4" Type="http://schemas.openxmlformats.org/officeDocument/2006/relationships/image" Target="../media/image6.jpg"/></Relationships>
</file>

<file path=ppt/slides/_rels/slide11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6.jpg"/><Relationship Id="rId1" Type="http://schemas.openxmlformats.org/officeDocument/2006/relationships/slideLayout" Target="../slideLayouts/slideLayout3.xml"/><Relationship Id="rId6" Type="http://schemas.openxmlformats.org/officeDocument/2006/relationships/image" Target="../media/image193.png"/><Relationship Id="rId5" Type="http://schemas.openxmlformats.org/officeDocument/2006/relationships/image" Target="../media/image192.png"/><Relationship Id="rId4" Type="http://schemas.openxmlformats.org/officeDocument/2006/relationships/image" Target="../media/image191.png"/></Relationships>
</file>

<file path=ppt/slides/_rels/slide116.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6.jpg"/><Relationship Id="rId1" Type="http://schemas.openxmlformats.org/officeDocument/2006/relationships/slideLayout" Target="../slideLayouts/slideLayout3.xml"/><Relationship Id="rId4" Type="http://schemas.openxmlformats.org/officeDocument/2006/relationships/image" Target="../media/image194.png"/></Relationships>
</file>

<file path=ppt/slides/_rels/slide117.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image" Target="../media/image6.jpg"/><Relationship Id="rId1" Type="http://schemas.openxmlformats.org/officeDocument/2006/relationships/slideLayout" Target="../slideLayouts/slideLayout3.xml"/><Relationship Id="rId5" Type="http://schemas.openxmlformats.org/officeDocument/2006/relationships/image" Target="../media/image197.png"/><Relationship Id="rId4" Type="http://schemas.openxmlformats.org/officeDocument/2006/relationships/image" Target="../media/image196.png"/></Relationships>
</file>

<file path=ppt/slides/_rels/slide118.xml.rels><?xml version="1.0" encoding="UTF-8" standalone="yes"?>
<Relationships xmlns="http://schemas.openxmlformats.org/package/2006/relationships"><Relationship Id="rId8" Type="http://schemas.openxmlformats.org/officeDocument/2006/relationships/image" Target="../media/image203.png"/><Relationship Id="rId3" Type="http://schemas.openxmlformats.org/officeDocument/2006/relationships/image" Target="../media/image198.png"/><Relationship Id="rId7" Type="http://schemas.openxmlformats.org/officeDocument/2006/relationships/image" Target="../media/image202.png"/><Relationship Id="rId2" Type="http://schemas.openxmlformats.org/officeDocument/2006/relationships/image" Target="../media/image6.jpg"/><Relationship Id="rId1" Type="http://schemas.openxmlformats.org/officeDocument/2006/relationships/slideLayout" Target="../slideLayouts/slideLayout3.xml"/><Relationship Id="rId6" Type="http://schemas.openxmlformats.org/officeDocument/2006/relationships/image" Target="../media/image201.png"/><Relationship Id="rId5" Type="http://schemas.openxmlformats.org/officeDocument/2006/relationships/image" Target="../media/image200.png"/><Relationship Id="rId4" Type="http://schemas.openxmlformats.org/officeDocument/2006/relationships/image" Target="../media/image199.png"/></Relationships>
</file>

<file path=ppt/slides/_rels/slide1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image" Target="../media/image34.png"/><Relationship Id="rId4" Type="http://schemas.openxmlformats.org/officeDocument/2006/relationships/image" Target="../media/image33.png"/></Relationships>
</file>

<file path=ppt/slides/_rels/slide1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14.xml.rels><?xml version="1.0" encoding="UTF-8" standalone="yes"?>
<Relationships xmlns="http://schemas.openxmlformats.org/package/2006/relationships"><Relationship Id="rId8" Type="http://schemas.openxmlformats.org/officeDocument/2006/relationships/hyperlink" Target="https://krisp.ai/blog/zoom-noise-reduction/" TargetMode="External"/><Relationship Id="rId3" Type="http://schemas.openxmlformats.org/officeDocument/2006/relationships/image" Target="../media/image6.jpg"/><Relationship Id="rId7" Type="http://schemas.openxmlformats.org/officeDocument/2006/relationships/hyperlink" Target="https://krisp.ai/blog/google-meet-noise-cancellation/" TargetMode="External"/><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hyperlink" Target="http://sox.sourceforge.net/sox.html" TargetMode="External"/><Relationship Id="rId5" Type="http://schemas.openxmlformats.org/officeDocument/2006/relationships/hyperlink" Target="https://crystalsound.ai/" TargetMode="External"/><Relationship Id="rId4" Type="http://schemas.openxmlformats.org/officeDocument/2006/relationships/hyperlink" Target="https://developer.nvidia.com/blog/nvidia-real-time-noise-suppression-deep-learning/"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6.jpg"/><Relationship Id="rId7" Type="http://schemas.openxmlformats.org/officeDocument/2006/relationships/image" Target="../media/image43.png"/><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40.png"/><Relationship Id="rId9" Type="http://schemas.openxmlformats.org/officeDocument/2006/relationships/image" Target="../media/image41.png"/></Relationships>
</file>

<file path=ppt/slides/_rels/slide18.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53.png"/><Relationship Id="rId3" Type="http://schemas.openxmlformats.org/officeDocument/2006/relationships/image" Target="../media/image6.jpg"/><Relationship Id="rId7" Type="http://schemas.openxmlformats.org/officeDocument/2006/relationships/image" Target="../media/image46.png"/><Relationship Id="rId12" Type="http://schemas.openxmlformats.org/officeDocument/2006/relationships/image" Target="../media/image52.png"/><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image" Target="../media/image45.png"/><Relationship Id="rId11" Type="http://schemas.openxmlformats.org/officeDocument/2006/relationships/image" Target="../media/image51.png"/><Relationship Id="rId5" Type="http://schemas.openxmlformats.org/officeDocument/2006/relationships/image" Target="../media/image39.png"/><Relationship Id="rId15" Type="http://schemas.openxmlformats.org/officeDocument/2006/relationships/image" Target="../media/image55.png"/><Relationship Id="rId10" Type="http://schemas.openxmlformats.org/officeDocument/2006/relationships/image" Target="../media/image50.png"/><Relationship Id="rId4" Type="http://schemas.openxmlformats.org/officeDocument/2006/relationships/image" Target="../media/image42.png"/><Relationship Id="rId9" Type="http://schemas.openxmlformats.org/officeDocument/2006/relationships/image" Target="../media/image47.png"/><Relationship Id="rId14" Type="http://schemas.openxmlformats.org/officeDocument/2006/relationships/image" Target="../media/image54.png"/></Relationships>
</file>

<file path=ppt/slides/_rels/slide19.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6.jpg"/><Relationship Id="rId7" Type="http://schemas.openxmlformats.org/officeDocument/2006/relationships/image" Target="../media/image58.png"/><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image" Target="../media/image38.png"/><Relationship Id="rId5" Type="http://schemas.openxmlformats.org/officeDocument/2006/relationships/image" Target="../media/image49.png"/><Relationship Id="rId4" Type="http://schemas.openxmlformats.org/officeDocument/2006/relationships/image" Target="../media/image48.png"/></Relationships>
</file>

<file path=ppt/slides/_rels/slide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0.xml"/><Relationship Id="rId1" Type="http://schemas.openxmlformats.org/officeDocument/2006/relationships/slideLayout" Target="../slideLayouts/slideLayout3.xml"/><Relationship Id="rId5" Type="http://schemas.openxmlformats.org/officeDocument/2006/relationships/image" Target="../media/image57.png"/><Relationship Id="rId4" Type="http://schemas.openxmlformats.org/officeDocument/2006/relationships/image" Target="../media/image56.png"/></Relationships>
</file>

<file path=ppt/slides/_rels/slide2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image" Target="../media/image64.png"/><Relationship Id="rId5" Type="http://schemas.openxmlformats.org/officeDocument/2006/relationships/image" Target="../media/image61.png"/><Relationship Id="rId4" Type="http://schemas.openxmlformats.org/officeDocument/2006/relationships/image" Target="../media/image60.png"/></Relationships>
</file>

<file path=ppt/slides/_rels/slide2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2.xml"/><Relationship Id="rId1" Type="http://schemas.openxmlformats.org/officeDocument/2006/relationships/slideLayout" Target="../slideLayouts/slideLayout3.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2.png"/></Relationships>
</file>

<file path=ppt/slides/_rels/slide23.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6.jpg"/><Relationship Id="rId7" Type="http://schemas.openxmlformats.org/officeDocument/2006/relationships/image" Target="../media/image69.png"/><Relationship Id="rId2" Type="http://schemas.openxmlformats.org/officeDocument/2006/relationships/notesSlide" Target="../notesSlides/notesSlide23.xml"/><Relationship Id="rId1" Type="http://schemas.openxmlformats.org/officeDocument/2006/relationships/slideLayout" Target="../slideLayouts/slideLayout3.xml"/><Relationship Id="rId6" Type="http://schemas.openxmlformats.org/officeDocument/2006/relationships/image" Target="../media/image68.png"/><Relationship Id="rId11" Type="http://schemas.openxmlformats.org/officeDocument/2006/relationships/image" Target="../media/image73.png"/><Relationship Id="rId5" Type="http://schemas.openxmlformats.org/officeDocument/2006/relationships/image" Target="../media/image65.png"/><Relationship Id="rId10" Type="http://schemas.openxmlformats.org/officeDocument/2006/relationships/image" Target="../media/image72.png"/><Relationship Id="rId4" Type="http://schemas.openxmlformats.org/officeDocument/2006/relationships/image" Target="../media/image63.png"/><Relationship Id="rId9" Type="http://schemas.openxmlformats.org/officeDocument/2006/relationships/image" Target="../media/image71.png"/></Relationships>
</file>

<file path=ppt/slides/_rels/slide24.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image" Target="../media/image6.jpg"/><Relationship Id="rId7" Type="http://schemas.openxmlformats.org/officeDocument/2006/relationships/image" Target="../media/image77.png"/><Relationship Id="rId2" Type="http://schemas.openxmlformats.org/officeDocument/2006/relationships/notesSlide" Target="../notesSlides/notesSlide24.xml"/><Relationship Id="rId1" Type="http://schemas.openxmlformats.org/officeDocument/2006/relationships/slideLayout" Target="../slideLayouts/slideLayout3.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2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6.xml"/><Relationship Id="rId1" Type="http://schemas.openxmlformats.org/officeDocument/2006/relationships/slideLayout" Target="../slideLayouts/slideLayout3.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jpg"/></Relationships>
</file>

<file path=ppt/slides/_rels/slide2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7.xml"/><Relationship Id="rId1" Type="http://schemas.openxmlformats.org/officeDocument/2006/relationships/slideLayout" Target="../slideLayouts/slideLayout3.xml"/><Relationship Id="rId5" Type="http://schemas.openxmlformats.org/officeDocument/2006/relationships/image" Target="../media/image83.png"/><Relationship Id="rId4" Type="http://schemas.openxmlformats.org/officeDocument/2006/relationships/image" Target="../media/image82.png"/></Relationships>
</file>

<file path=ppt/slides/_rels/slide2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8.xml"/><Relationship Id="rId1" Type="http://schemas.openxmlformats.org/officeDocument/2006/relationships/slideLayout" Target="../slideLayouts/slideLayout3.xml"/><Relationship Id="rId6" Type="http://schemas.openxmlformats.org/officeDocument/2006/relationships/image" Target="../media/image79.jpg"/><Relationship Id="rId5" Type="http://schemas.openxmlformats.org/officeDocument/2006/relationships/image" Target="../media/image84.png"/><Relationship Id="rId4" Type="http://schemas.openxmlformats.org/officeDocument/2006/relationships/image" Target="../media/image82.png"/></Relationships>
</file>

<file path=ppt/slides/_rels/slide29.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6.jpg"/><Relationship Id="rId7" Type="http://schemas.openxmlformats.org/officeDocument/2006/relationships/image" Target="../media/image87.png"/><Relationship Id="rId2" Type="http://schemas.openxmlformats.org/officeDocument/2006/relationships/notesSlide" Target="../notesSlides/notesSlide29.xml"/><Relationship Id="rId1" Type="http://schemas.openxmlformats.org/officeDocument/2006/relationships/slideLayout" Target="../slideLayouts/slideLayout3.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s>
</file>

<file path=ppt/slides/_rels/slide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6.jpg"/><Relationship Id="rId7" Type="http://schemas.openxmlformats.org/officeDocument/2006/relationships/image" Target="../media/image92.png"/><Relationship Id="rId2" Type="http://schemas.openxmlformats.org/officeDocument/2006/relationships/notesSlide" Target="../notesSlides/notesSlide30.xml"/><Relationship Id="rId1" Type="http://schemas.openxmlformats.org/officeDocument/2006/relationships/slideLayout" Target="../slideLayouts/slideLayout3.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png"/></Relationships>
</file>

<file path=ppt/slides/_rels/slide3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1.xml"/><Relationship Id="rId1" Type="http://schemas.openxmlformats.org/officeDocument/2006/relationships/slideLayout" Target="../slideLayouts/slideLayout3.xml"/><Relationship Id="rId4" Type="http://schemas.openxmlformats.org/officeDocument/2006/relationships/image" Target="../media/image93.PNG"/></Relationships>
</file>

<file path=ppt/slides/_rels/slide3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2.xml"/><Relationship Id="rId1" Type="http://schemas.openxmlformats.org/officeDocument/2006/relationships/slideLayout" Target="../slideLayouts/slideLayout3.xml"/><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image" Target="../media/image94.PNG"/></Relationships>
</file>

<file path=ppt/slides/_rels/slide33.xml.rels><?xml version="1.0" encoding="UTF-8" standalone="yes"?>
<Relationships xmlns="http://schemas.openxmlformats.org/package/2006/relationships"><Relationship Id="rId8" Type="http://schemas.openxmlformats.org/officeDocument/2006/relationships/image" Target="../media/image99.png"/><Relationship Id="rId3" Type="http://schemas.openxmlformats.org/officeDocument/2006/relationships/image" Target="../media/image6.jpg"/><Relationship Id="rId7" Type="http://schemas.openxmlformats.org/officeDocument/2006/relationships/image" Target="../media/image98.png"/><Relationship Id="rId2" Type="http://schemas.openxmlformats.org/officeDocument/2006/relationships/notesSlide" Target="../notesSlides/notesSlide33.xml"/><Relationship Id="rId1" Type="http://schemas.openxmlformats.org/officeDocument/2006/relationships/slideLayout" Target="../slideLayouts/slideLayout3.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97.png"/></Relationships>
</file>

<file path=ppt/slides/_rels/slide3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4.xml"/><Relationship Id="rId1" Type="http://schemas.openxmlformats.org/officeDocument/2006/relationships/slideLayout" Target="../slideLayouts/slideLayout3.xml"/><Relationship Id="rId5" Type="http://schemas.openxmlformats.org/officeDocument/2006/relationships/image" Target="../media/image101.jpeg"/><Relationship Id="rId4" Type="http://schemas.openxmlformats.org/officeDocument/2006/relationships/image" Target="../media/image100.png"/></Relationships>
</file>

<file path=ppt/slides/_rels/slide3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5.xml"/><Relationship Id="rId1" Type="http://schemas.openxmlformats.org/officeDocument/2006/relationships/slideLayout" Target="../slideLayouts/slideLayout3.xml"/><Relationship Id="rId4" Type="http://schemas.openxmlformats.org/officeDocument/2006/relationships/image" Target="../media/image100.png"/></Relationships>
</file>

<file path=ppt/slides/_rels/slide3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6.xml"/><Relationship Id="rId1" Type="http://schemas.openxmlformats.org/officeDocument/2006/relationships/slideLayout" Target="../slideLayouts/slideLayout3.xml"/><Relationship Id="rId4" Type="http://schemas.openxmlformats.org/officeDocument/2006/relationships/image" Target="../media/image102.png"/></Relationships>
</file>

<file path=ppt/slides/_rels/slide3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8" Type="http://schemas.openxmlformats.org/officeDocument/2006/relationships/image" Target="../media/image107.png"/><Relationship Id="rId3" Type="http://schemas.openxmlformats.org/officeDocument/2006/relationships/image" Target="../media/image6.jpg"/><Relationship Id="rId7" Type="http://schemas.openxmlformats.org/officeDocument/2006/relationships/image" Target="../media/image106.png"/><Relationship Id="rId12" Type="http://schemas.openxmlformats.org/officeDocument/2006/relationships/image" Target="../media/image111.png"/><Relationship Id="rId2" Type="http://schemas.openxmlformats.org/officeDocument/2006/relationships/notesSlide" Target="../notesSlides/notesSlide37.xml"/><Relationship Id="rId1" Type="http://schemas.openxmlformats.org/officeDocument/2006/relationships/slideLayout" Target="../slideLayouts/slideLayout3.xml"/><Relationship Id="rId6" Type="http://schemas.openxmlformats.org/officeDocument/2006/relationships/image" Target="../media/image105.png"/><Relationship Id="rId11" Type="http://schemas.openxmlformats.org/officeDocument/2006/relationships/image" Target="../media/image110.png"/><Relationship Id="rId5" Type="http://schemas.openxmlformats.org/officeDocument/2006/relationships/image" Target="../media/image104.png"/><Relationship Id="rId10" Type="http://schemas.openxmlformats.org/officeDocument/2006/relationships/image" Target="../media/image109.png"/><Relationship Id="rId4" Type="http://schemas.openxmlformats.org/officeDocument/2006/relationships/image" Target="../media/image103.png"/><Relationship Id="rId9" Type="http://schemas.openxmlformats.org/officeDocument/2006/relationships/image" Target="../media/image108.png"/></Relationships>
</file>

<file path=ppt/slides/_rels/slide3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8.xml"/><Relationship Id="rId1" Type="http://schemas.openxmlformats.org/officeDocument/2006/relationships/slideLayout" Target="../slideLayouts/slideLayout3.xml"/><Relationship Id="rId5" Type="http://schemas.openxmlformats.org/officeDocument/2006/relationships/image" Target="../media/image113.png"/><Relationship Id="rId4" Type="http://schemas.openxmlformats.org/officeDocument/2006/relationships/image" Target="../media/image112.png"/></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7"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jpeg"/></Relationships>
</file>

<file path=ppt/slides/_rels/slide4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6.jp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6.jp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9.xml"/><Relationship Id="rId1" Type="http://schemas.openxmlformats.org/officeDocument/2006/relationships/slideLayout" Target="../slideLayouts/slideLayout3.xml"/><Relationship Id="rId5" Type="http://schemas.openxmlformats.org/officeDocument/2006/relationships/image" Target="../media/image113.png"/><Relationship Id="rId4" Type="http://schemas.openxmlformats.org/officeDocument/2006/relationships/image" Target="../media/image112.png"/></Relationships>
</file>

<file path=ppt/slides/_rels/slide4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0.xml"/><Relationship Id="rId1" Type="http://schemas.openxmlformats.org/officeDocument/2006/relationships/slideLayout" Target="../slideLayouts/slideLayout3.xml"/><Relationship Id="rId6" Type="http://schemas.openxmlformats.org/officeDocument/2006/relationships/image" Target="../media/image118.png"/><Relationship Id="rId5" Type="http://schemas.openxmlformats.org/officeDocument/2006/relationships/image" Target="../media/image117.png"/><Relationship Id="rId4" Type="http://schemas.openxmlformats.org/officeDocument/2006/relationships/image" Target="../media/image116.png"/></Relationships>
</file>

<file path=ppt/slides/_rels/slide47.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6.jpg"/><Relationship Id="rId1" Type="http://schemas.openxmlformats.org/officeDocument/2006/relationships/slideLayout" Target="../slideLayouts/slideLayout3.xml"/><Relationship Id="rId6" Type="http://schemas.openxmlformats.org/officeDocument/2006/relationships/image" Target="../media/image122.png"/><Relationship Id="rId5" Type="http://schemas.openxmlformats.org/officeDocument/2006/relationships/image" Target="../media/image121.png"/><Relationship Id="rId4" Type="http://schemas.openxmlformats.org/officeDocument/2006/relationships/image" Target="../media/image120.png"/></Relationships>
</file>

<file path=ppt/slides/_rels/slide4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image" Target="../media/image1180.png"/><Relationship Id="rId2" Type="http://schemas.openxmlformats.org/officeDocument/2006/relationships/image" Target="../media/image6.jp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6.jpg"/><Relationship Id="rId7"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jpeg"/><Relationship Id="rId9" Type="http://schemas.openxmlformats.org/officeDocument/2006/relationships/image" Target="../media/image17.png"/></Relationships>
</file>

<file path=ppt/slides/_rels/slide5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6.jpg"/><Relationship Id="rId1" Type="http://schemas.openxmlformats.org/officeDocument/2006/relationships/slideLayout" Target="../slideLayouts/slideLayout3.xml"/><Relationship Id="rId4" Type="http://schemas.openxmlformats.org/officeDocument/2006/relationships/image" Target="../media/image115.png"/></Relationships>
</file>

<file path=ppt/slides/_rels/slide5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2.xml"/><Relationship Id="rId1" Type="http://schemas.openxmlformats.org/officeDocument/2006/relationships/slideLayout" Target="../slideLayouts/slideLayout3.xml"/><Relationship Id="rId4" Type="http://schemas.openxmlformats.org/officeDocument/2006/relationships/image" Target="../media/image123.png"/></Relationships>
</file>

<file path=ppt/slides/_rels/slide5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3.xml"/><Relationship Id="rId1" Type="http://schemas.openxmlformats.org/officeDocument/2006/relationships/slideLayout" Target="../slideLayouts/slideLayout3.xml"/><Relationship Id="rId6" Type="http://schemas.openxmlformats.org/officeDocument/2006/relationships/image" Target="../media/image126.png"/><Relationship Id="rId5" Type="http://schemas.openxmlformats.org/officeDocument/2006/relationships/image" Target="../media/image125.png"/><Relationship Id="rId4" Type="http://schemas.openxmlformats.org/officeDocument/2006/relationships/image" Target="../media/image124.png"/></Relationships>
</file>

<file path=ppt/slides/_rels/slide5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4.xml"/><Relationship Id="rId1" Type="http://schemas.openxmlformats.org/officeDocument/2006/relationships/slideLayout" Target="../slideLayouts/slideLayout3.xml"/><Relationship Id="rId4" Type="http://schemas.openxmlformats.org/officeDocument/2006/relationships/image" Target="../media/image127.png"/></Relationships>
</file>

<file path=ppt/slides/_rels/slide5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5.xml"/><Relationship Id="rId1" Type="http://schemas.openxmlformats.org/officeDocument/2006/relationships/slideLayout" Target="../slideLayouts/slideLayout3.xml"/><Relationship Id="rId6" Type="http://schemas.openxmlformats.org/officeDocument/2006/relationships/image" Target="../media/image130.png"/><Relationship Id="rId5" Type="http://schemas.openxmlformats.org/officeDocument/2006/relationships/image" Target="../media/image129.png"/><Relationship Id="rId4" Type="http://schemas.openxmlformats.org/officeDocument/2006/relationships/image" Target="../media/image128.png"/></Relationships>
</file>

<file path=ppt/slides/_rels/slide5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6.xml"/><Relationship Id="rId1" Type="http://schemas.openxmlformats.org/officeDocument/2006/relationships/slideLayout" Target="../slideLayouts/slideLayout3.xml"/><Relationship Id="rId4" Type="http://schemas.openxmlformats.org/officeDocument/2006/relationships/image" Target="../media/image131.png"/></Relationships>
</file>

<file path=ppt/slides/_rels/slide57.xml.rels><?xml version="1.0" encoding="UTF-8" standalone="yes"?>
<Relationships xmlns="http://schemas.openxmlformats.org/package/2006/relationships"><Relationship Id="rId8" Type="http://schemas.openxmlformats.org/officeDocument/2006/relationships/image" Target="../media/image135.png"/><Relationship Id="rId3" Type="http://schemas.openxmlformats.org/officeDocument/2006/relationships/image" Target="../media/image6.jpg"/><Relationship Id="rId7" Type="http://schemas.openxmlformats.org/officeDocument/2006/relationships/image" Target="../media/image134.png"/><Relationship Id="rId2" Type="http://schemas.openxmlformats.org/officeDocument/2006/relationships/notesSlide" Target="../notesSlides/notesSlide47.xml"/><Relationship Id="rId1" Type="http://schemas.openxmlformats.org/officeDocument/2006/relationships/slideLayout" Target="../slideLayouts/slideLayout3.xml"/><Relationship Id="rId6" Type="http://schemas.openxmlformats.org/officeDocument/2006/relationships/image" Target="../media/image133.png"/><Relationship Id="rId5" Type="http://schemas.openxmlformats.org/officeDocument/2006/relationships/image" Target="../media/image132.png"/><Relationship Id="rId4" Type="http://schemas.openxmlformats.org/officeDocument/2006/relationships/image" Target="../media/image1310.png"/></Relationships>
</file>

<file path=ppt/slides/_rels/slide5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8.xml"/><Relationship Id="rId1" Type="http://schemas.openxmlformats.org/officeDocument/2006/relationships/slideLayout" Target="../slideLayouts/slideLayout3.xml"/><Relationship Id="rId6" Type="http://schemas.openxmlformats.org/officeDocument/2006/relationships/image" Target="../media/image138.png"/><Relationship Id="rId5" Type="http://schemas.openxmlformats.org/officeDocument/2006/relationships/image" Target="../media/image137.png"/><Relationship Id="rId4" Type="http://schemas.openxmlformats.org/officeDocument/2006/relationships/image" Target="../media/image136.png"/></Relationships>
</file>

<file path=ppt/slides/_rels/slide59.xml.rels><?xml version="1.0" encoding="UTF-8" standalone="yes"?>
<Relationships xmlns="http://schemas.openxmlformats.org/package/2006/relationships"><Relationship Id="rId3" Type="http://schemas.openxmlformats.org/officeDocument/2006/relationships/image" Target="../media/image1360.png"/><Relationship Id="rId2" Type="http://schemas.openxmlformats.org/officeDocument/2006/relationships/image" Target="../media/image6.jpg"/><Relationship Id="rId1" Type="http://schemas.openxmlformats.org/officeDocument/2006/relationships/slideLayout" Target="../slideLayouts/slideLayout3.xml"/><Relationship Id="rId6" Type="http://schemas.openxmlformats.org/officeDocument/2006/relationships/image" Target="../media/image139.png"/><Relationship Id="rId5" Type="http://schemas.openxmlformats.org/officeDocument/2006/relationships/image" Target="../media/image1381.png"/><Relationship Id="rId4" Type="http://schemas.openxmlformats.org/officeDocument/2006/relationships/image" Target="../media/image1371.png"/></Relationships>
</file>

<file path=ppt/slides/_rels/slide6.xml.rels><?xml version="1.0" encoding="UTF-8" standalone="yes"?>
<Relationships xmlns="http://schemas.openxmlformats.org/package/2006/relationships"><Relationship Id="rId8" Type="http://schemas.openxmlformats.org/officeDocument/2006/relationships/image" Target="../media/image20.jpeg"/><Relationship Id="rId3" Type="http://schemas.openxmlformats.org/officeDocument/2006/relationships/image" Target="../media/image6.jpg"/><Relationship Id="rId7"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2.jpeg"/><Relationship Id="rId9" Type="http://schemas.openxmlformats.org/officeDocument/2006/relationships/image" Target="../media/image22.png"/></Relationships>
</file>

<file path=ppt/slides/_rels/slide60.xml.rels><?xml version="1.0" encoding="UTF-8" standalone="yes"?>
<Relationships xmlns="http://schemas.openxmlformats.org/package/2006/relationships"><Relationship Id="rId8" Type="http://schemas.openxmlformats.org/officeDocument/2006/relationships/image" Target="../media/image142.png"/><Relationship Id="rId3" Type="http://schemas.openxmlformats.org/officeDocument/2006/relationships/image" Target="../media/image1370.png"/><Relationship Id="rId7" Type="http://schemas.openxmlformats.org/officeDocument/2006/relationships/image" Target="../media/image141.png"/><Relationship Id="rId2" Type="http://schemas.openxmlformats.org/officeDocument/2006/relationships/image" Target="../media/image6.jpg"/><Relationship Id="rId1" Type="http://schemas.openxmlformats.org/officeDocument/2006/relationships/slideLayout" Target="../slideLayouts/slideLayout3.xml"/><Relationship Id="rId6" Type="http://schemas.openxmlformats.org/officeDocument/2006/relationships/image" Target="../media/image140.png"/><Relationship Id="rId5" Type="http://schemas.openxmlformats.org/officeDocument/2006/relationships/image" Target="../media/image1390.png"/><Relationship Id="rId10" Type="http://schemas.openxmlformats.org/officeDocument/2006/relationships/image" Target="../media/image144.png"/><Relationship Id="rId4" Type="http://schemas.openxmlformats.org/officeDocument/2006/relationships/image" Target="../media/image1380.png"/><Relationship Id="rId9" Type="http://schemas.openxmlformats.org/officeDocument/2006/relationships/image" Target="../media/image143.png"/></Relationships>
</file>

<file path=ppt/slides/_rels/slide61.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6.jpg"/><Relationship Id="rId1" Type="http://schemas.openxmlformats.org/officeDocument/2006/relationships/slideLayout" Target="../slideLayouts/slideLayout3.xml"/><Relationship Id="rId6" Type="http://schemas.openxmlformats.org/officeDocument/2006/relationships/image" Target="../media/image147.png"/><Relationship Id="rId5" Type="http://schemas.openxmlformats.org/officeDocument/2006/relationships/image" Target="../media/image139.png"/><Relationship Id="rId4" Type="http://schemas.openxmlformats.org/officeDocument/2006/relationships/image" Target="../media/image146.png"/></Relationships>
</file>

<file path=ppt/slides/_rels/slide62.xml.rels><?xml version="1.0" encoding="UTF-8" standalone="yes"?>
<Relationships xmlns="http://schemas.openxmlformats.org/package/2006/relationships"><Relationship Id="rId8" Type="http://schemas.openxmlformats.org/officeDocument/2006/relationships/image" Target="../media/image142.png"/><Relationship Id="rId13" Type="http://schemas.openxmlformats.org/officeDocument/2006/relationships/image" Target="../media/image153.png"/><Relationship Id="rId3" Type="http://schemas.openxmlformats.org/officeDocument/2006/relationships/image" Target="../media/image1470.png"/><Relationship Id="rId7" Type="http://schemas.openxmlformats.org/officeDocument/2006/relationships/image" Target="../media/image149.png"/><Relationship Id="rId12" Type="http://schemas.openxmlformats.org/officeDocument/2006/relationships/image" Target="../media/image152.png"/><Relationship Id="rId2" Type="http://schemas.openxmlformats.org/officeDocument/2006/relationships/image" Target="../media/image6.jpg"/><Relationship Id="rId1" Type="http://schemas.openxmlformats.org/officeDocument/2006/relationships/slideLayout" Target="../slideLayouts/slideLayout3.xml"/><Relationship Id="rId6" Type="http://schemas.openxmlformats.org/officeDocument/2006/relationships/image" Target="../media/image148.png"/><Relationship Id="rId11" Type="http://schemas.openxmlformats.org/officeDocument/2006/relationships/image" Target="../media/image151.png"/><Relationship Id="rId5" Type="http://schemas.openxmlformats.org/officeDocument/2006/relationships/image" Target="../media/image1390.png"/><Relationship Id="rId10" Type="http://schemas.openxmlformats.org/officeDocument/2006/relationships/image" Target="../media/image150.png"/><Relationship Id="rId4" Type="http://schemas.openxmlformats.org/officeDocument/2006/relationships/image" Target="../media/image1380.png"/><Relationship Id="rId9" Type="http://schemas.openxmlformats.org/officeDocument/2006/relationships/image" Target="../media/image143.png"/><Relationship Id="rId14" Type="http://schemas.openxmlformats.org/officeDocument/2006/relationships/image" Target="../media/image154.png"/></Relationships>
</file>

<file path=ppt/slides/_rels/slide63.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6.jpg"/><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6.jpg"/><Relationship Id="rId1" Type="http://schemas.openxmlformats.org/officeDocument/2006/relationships/slideLayout" Target="../slideLayouts/slideLayout3.xml"/><Relationship Id="rId4" Type="http://schemas.openxmlformats.org/officeDocument/2006/relationships/image" Target="../media/image157.png"/></Relationships>
</file>

<file path=ppt/slides/_rels/slide65.xml.rels><?xml version="1.0" encoding="UTF-8" standalone="yes"?>
<Relationships xmlns="http://schemas.openxmlformats.org/package/2006/relationships"><Relationship Id="rId8" Type="http://schemas.openxmlformats.org/officeDocument/2006/relationships/image" Target="../media/image162.png"/><Relationship Id="rId3" Type="http://schemas.openxmlformats.org/officeDocument/2006/relationships/image" Target="../media/image6.jpg"/><Relationship Id="rId7" Type="http://schemas.openxmlformats.org/officeDocument/2006/relationships/image" Target="../media/image161.png"/><Relationship Id="rId2" Type="http://schemas.openxmlformats.org/officeDocument/2006/relationships/notesSlide" Target="../notesSlides/notesSlide49.xml"/><Relationship Id="rId1" Type="http://schemas.openxmlformats.org/officeDocument/2006/relationships/slideLayout" Target="../slideLayouts/slideLayout3.xml"/><Relationship Id="rId6" Type="http://schemas.openxmlformats.org/officeDocument/2006/relationships/image" Target="../media/image160.png"/><Relationship Id="rId5" Type="http://schemas.openxmlformats.org/officeDocument/2006/relationships/image" Target="../media/image159.png"/><Relationship Id="rId4" Type="http://schemas.openxmlformats.org/officeDocument/2006/relationships/image" Target="../media/image158.png"/></Relationships>
</file>

<file path=ppt/slides/_rels/slide66.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image" Target="../media/image6.jpg"/><Relationship Id="rId1" Type="http://schemas.openxmlformats.org/officeDocument/2006/relationships/slideLayout" Target="../slideLayouts/slideLayout3.xml"/><Relationship Id="rId6" Type="http://schemas.openxmlformats.org/officeDocument/2006/relationships/image" Target="../media/image166.png"/><Relationship Id="rId5" Type="http://schemas.openxmlformats.org/officeDocument/2006/relationships/image" Target="../media/image165.png"/><Relationship Id="rId4" Type="http://schemas.openxmlformats.org/officeDocument/2006/relationships/image" Target="../media/image164.png"/></Relationships>
</file>

<file path=ppt/slides/_rels/slide67.xml.rels><?xml version="1.0" encoding="UTF-8" standalone="yes"?>
<Relationships xmlns="http://schemas.openxmlformats.org/package/2006/relationships"><Relationship Id="rId2" Type="http://schemas.openxmlformats.org/officeDocument/2006/relationships/image" Target="../media/image163.jp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image" Target="../media/image6.jpg"/><Relationship Id="rId1" Type="http://schemas.openxmlformats.org/officeDocument/2006/relationships/slideLayout" Target="../slideLayouts/slideLayout3.xml"/><Relationship Id="rId5" Type="http://schemas.openxmlformats.org/officeDocument/2006/relationships/image" Target="../media/image168.png"/><Relationship Id="rId4" Type="http://schemas.openxmlformats.org/officeDocument/2006/relationships/image" Target="../media/image100.png"/></Relationships>
</file>

<file path=ppt/slides/_rels/slide69.xml.rels><?xml version="1.0" encoding="UTF-8" standalone="yes"?>
<Relationships xmlns="http://schemas.openxmlformats.org/package/2006/relationships"><Relationship Id="rId3" Type="http://schemas.openxmlformats.org/officeDocument/2006/relationships/hyperlink" Target="http://sox.sourceforge.net/sox.html" TargetMode="External"/><Relationship Id="rId2" Type="http://schemas.openxmlformats.org/officeDocument/2006/relationships/image" Target="../media/image6.jpg"/><Relationship Id="rId1" Type="http://schemas.openxmlformats.org/officeDocument/2006/relationships/slideLayout" Target="../slideLayouts/slideLayout3.xml"/><Relationship Id="rId5" Type="http://schemas.openxmlformats.org/officeDocument/2006/relationships/image" Target="../media/image169.png"/><Relationship Id="rId4" Type="http://schemas.openxmlformats.org/officeDocument/2006/relationships/hyperlink" Target="https://crystalsound.nextg.team/"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6.jpg"/><Relationship Id="rId7"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12.jpeg"/></Relationships>
</file>

<file path=ppt/slides/_rels/slide70.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image" Target="../media/image6.jpg"/><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image" Target="../media/image6.jpg"/><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image" Target="../media/image6.jpg"/><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image" Target="../media/image6.jpg"/><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image" Target="../media/image6.jpg"/><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image" Target="../media/image6.jpg"/><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image" Target="../media/image163.jp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52.xml"/><Relationship Id="rId1" Type="http://schemas.openxmlformats.org/officeDocument/2006/relationships/slideLayout" Target="../slideLayouts/slideLayout3.xml"/><Relationship Id="rId4" Type="http://schemas.openxmlformats.org/officeDocument/2006/relationships/image" Target="../media/image176.png"/></Relationships>
</file>

<file path=ppt/slides/_rels/slide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image" Target="../media/image6.jpg"/><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image" Target="../media/image6.jpg"/><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image" Target="../media/image6.jpg"/><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55.xml"/><Relationship Id="rId1" Type="http://schemas.openxmlformats.org/officeDocument/2006/relationships/slideLayout" Target="../slideLayouts/slideLayout3.xml"/><Relationship Id="rId4" Type="http://schemas.openxmlformats.org/officeDocument/2006/relationships/image" Target="../media/image180.PNG"/></Relationships>
</file>

<file path=ppt/slides/_rels/slide8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8" Type="http://schemas.openxmlformats.org/officeDocument/2006/relationships/image" Target="../media/image28.jpeg"/><Relationship Id="rId3" Type="http://schemas.openxmlformats.org/officeDocument/2006/relationships/image" Target="../media/image6.jpg"/><Relationship Id="rId7" Type="http://schemas.openxmlformats.org/officeDocument/2006/relationships/image" Target="../media/image27.jpe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26.png"/><Relationship Id="rId5" Type="http://schemas.openxmlformats.org/officeDocument/2006/relationships/image" Target="../media/image22.jpeg"/><Relationship Id="rId4" Type="http://schemas.openxmlformats.org/officeDocument/2006/relationships/image" Target="../media/image21.jpeg"/><Relationship Id="rId9" Type="http://schemas.openxmlformats.org/officeDocument/2006/relationships/hyperlink" Target="https://docs.google.com/forms/d/1p_3ndm-ggG1ezMbWb1KGSpMHOOcWZ_zSfcOy1XKsnjI" TargetMode="External"/></Relationships>
</file>

<file path=ppt/slides/_rels/slide9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jpg"/><Relationship Id="rId1" Type="http://schemas.openxmlformats.org/officeDocument/2006/relationships/slideLayout" Target="../slideLayouts/slideLayout3.xml"/><Relationship Id="rId4" Type="http://schemas.openxmlformats.org/officeDocument/2006/relationships/image" Target="../media/image103.png"/></Relationships>
</file>

<file path=ppt/slides/_rels/slide9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jpg"/><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6.jpg"/><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jpg"/><Relationship Id="rId1" Type="http://schemas.openxmlformats.org/officeDocument/2006/relationships/slideLayout" Target="../slideLayouts/slideLayout3.xml"/><Relationship Id="rId6" Type="http://schemas.openxmlformats.org/officeDocument/2006/relationships/image" Target="../media/image1590.png"/><Relationship Id="rId5" Type="http://schemas.openxmlformats.org/officeDocument/2006/relationships/image" Target="../media/image67.png"/><Relationship Id="rId4" Type="http://schemas.openxmlformats.org/officeDocument/2006/relationships/image" Target="../media/image66.png"/></Relationships>
</file>

<file path=ppt/slides/_rels/slide95.xml.rels><?xml version="1.0" encoding="UTF-8" standalone="yes"?>
<Relationships xmlns="http://schemas.openxmlformats.org/package/2006/relationships"><Relationship Id="rId8" Type="http://schemas.openxmlformats.org/officeDocument/2006/relationships/image" Target="../media/image1630.png"/><Relationship Id="rId3" Type="http://schemas.openxmlformats.org/officeDocument/2006/relationships/image" Target="../media/image63.png"/><Relationship Id="rId7" Type="http://schemas.openxmlformats.org/officeDocument/2006/relationships/image" Target="../media/image1620.png"/><Relationship Id="rId2" Type="http://schemas.openxmlformats.org/officeDocument/2006/relationships/image" Target="../media/image6.jpg"/><Relationship Id="rId1" Type="http://schemas.openxmlformats.org/officeDocument/2006/relationships/slideLayout" Target="../slideLayouts/slideLayout3.xml"/><Relationship Id="rId6" Type="http://schemas.openxmlformats.org/officeDocument/2006/relationships/image" Target="../media/image1610.png"/><Relationship Id="rId5" Type="http://schemas.openxmlformats.org/officeDocument/2006/relationships/image" Target="../media/image720.png"/></Relationships>
</file>

<file path=ppt/slides/_rels/slide96.xml.rels><?xml version="1.0" encoding="UTF-8" standalone="yes"?>
<Relationships xmlns="http://schemas.openxmlformats.org/package/2006/relationships"><Relationship Id="rId3" Type="http://schemas.openxmlformats.org/officeDocument/2006/relationships/image" Target="../media/image1580.png"/><Relationship Id="rId2" Type="http://schemas.openxmlformats.org/officeDocument/2006/relationships/image" Target="../media/image6.jpg"/><Relationship Id="rId1" Type="http://schemas.openxmlformats.org/officeDocument/2006/relationships/slideLayout" Target="../slideLayouts/slideLayout3.xml"/><Relationship Id="rId6" Type="http://schemas.openxmlformats.org/officeDocument/2006/relationships/image" Target="../media/image1670.png"/><Relationship Id="rId5" Type="http://schemas.openxmlformats.org/officeDocument/2006/relationships/image" Target="../media/image1660.png"/><Relationship Id="rId4" Type="http://schemas.openxmlformats.org/officeDocument/2006/relationships/image" Target="../media/image1650.png"/></Relationships>
</file>

<file path=ppt/slides/_rels/slide97.xml.rels><?xml version="1.0" encoding="UTF-8" standalone="yes"?>
<Relationships xmlns="http://schemas.openxmlformats.org/package/2006/relationships"><Relationship Id="rId3" Type="http://schemas.openxmlformats.org/officeDocument/2006/relationships/image" Target="../media/image1680.png"/><Relationship Id="rId2" Type="http://schemas.openxmlformats.org/officeDocument/2006/relationships/image" Target="../media/image6.jpg"/><Relationship Id="rId1" Type="http://schemas.openxmlformats.org/officeDocument/2006/relationships/slideLayout" Target="../slideLayouts/slideLayout3.xml"/><Relationship Id="rId6" Type="http://schemas.openxmlformats.org/officeDocument/2006/relationships/image" Target="../media/image1690.png"/><Relationship Id="rId5" Type="http://schemas.openxmlformats.org/officeDocument/2006/relationships/image" Target="../media/image1700.png"/><Relationship Id="rId4" Type="http://schemas.openxmlformats.org/officeDocument/2006/relationships/image" Target="../media/image1640.png"/></Relationships>
</file>

<file path=ppt/slides/_rels/slide98.xml.rels><?xml version="1.0" encoding="UTF-8" standalone="yes"?>
<Relationships xmlns="http://schemas.openxmlformats.org/package/2006/relationships"><Relationship Id="rId3" Type="http://schemas.openxmlformats.org/officeDocument/2006/relationships/image" Target="../media/image1720.png"/><Relationship Id="rId2" Type="http://schemas.openxmlformats.org/officeDocument/2006/relationships/image" Target="../media/image6.jpg"/><Relationship Id="rId1" Type="http://schemas.openxmlformats.org/officeDocument/2006/relationships/slideLayout" Target="../slideLayouts/slideLayout3.xml"/><Relationship Id="rId5" Type="http://schemas.openxmlformats.org/officeDocument/2006/relationships/image" Target="../media/image181.png"/><Relationship Id="rId4" Type="http://schemas.openxmlformats.org/officeDocument/2006/relationships/image" Target="../media/image1730.png"/></Relationships>
</file>

<file path=ppt/slides/_rels/slide99.xml.rels><?xml version="1.0" encoding="UTF-8" standalone="yes"?>
<Relationships xmlns="http://schemas.openxmlformats.org/package/2006/relationships"><Relationship Id="rId8" Type="http://schemas.openxmlformats.org/officeDocument/2006/relationships/image" Target="../media/image185.png"/><Relationship Id="rId3" Type="http://schemas.openxmlformats.org/officeDocument/2006/relationships/image" Target="../media/image1720.png"/><Relationship Id="rId7" Type="http://schemas.openxmlformats.org/officeDocument/2006/relationships/image" Target="../media/image184.jpg"/><Relationship Id="rId2" Type="http://schemas.openxmlformats.org/officeDocument/2006/relationships/image" Target="../media/image6.jpg"/><Relationship Id="rId1" Type="http://schemas.openxmlformats.org/officeDocument/2006/relationships/slideLayout" Target="../slideLayouts/slideLayout3.xml"/><Relationship Id="rId6" Type="http://schemas.openxmlformats.org/officeDocument/2006/relationships/image" Target="../media/image183.png"/><Relationship Id="rId5" Type="http://schemas.openxmlformats.org/officeDocument/2006/relationships/image" Target="../media/image182.jpg"/><Relationship Id="rId4" Type="http://schemas.openxmlformats.org/officeDocument/2006/relationships/image" Target="../media/image173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77930" y="221864"/>
            <a:ext cx="1014555" cy="922408"/>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246083" y="367882"/>
            <a:ext cx="1907671" cy="677146"/>
          </a:xfrm>
          <a:prstGeom prst="rect">
            <a:avLst/>
          </a:prstGeom>
        </p:spPr>
      </p:pic>
      <p:sp>
        <p:nvSpPr>
          <p:cNvPr id="14" name="Title 6">
            <a:extLst>
              <a:ext uri="{FF2B5EF4-FFF2-40B4-BE49-F238E27FC236}">
                <a16:creationId xmlns:a16="http://schemas.microsoft.com/office/drawing/2014/main" id="{80E51A9F-EAF7-4890-BF8C-FF5314C99DE2}"/>
              </a:ext>
            </a:extLst>
          </p:cNvPr>
          <p:cNvSpPr>
            <a:spLocks noGrp="1"/>
          </p:cNvSpPr>
          <p:nvPr>
            <p:ph type="ctrTitle"/>
          </p:nvPr>
        </p:nvSpPr>
        <p:spPr>
          <a:xfrm>
            <a:off x="57754" y="1761854"/>
            <a:ext cx="12192000" cy="1445651"/>
          </a:xfrm>
        </p:spPr>
        <p:txBody>
          <a:bodyPr>
            <a:normAutofit fontScale="90000"/>
          </a:bodyPr>
          <a:lstStyle/>
          <a:p>
            <a:r>
              <a:rPr lang="vi-VN" sz="5400" b="0" dirty="0">
                <a:latin typeface="+mn-lt"/>
              </a:rPr>
              <a:t>Giảm nhiễu âm thanh</a:t>
            </a:r>
            <a:r>
              <a:rPr lang="en-US" sz="5400" b="0" dirty="0">
                <a:latin typeface="+mn-lt"/>
              </a:rPr>
              <a:t> </a:t>
            </a:r>
            <a:br>
              <a:rPr lang="vi-VN" sz="5400" b="0" dirty="0">
                <a:latin typeface="+mn-lt"/>
              </a:rPr>
            </a:br>
            <a:r>
              <a:rPr lang="vi-VN" sz="5400" b="0" dirty="0">
                <a:latin typeface="+mn-lt"/>
              </a:rPr>
              <a:t>bằng học sâu</a:t>
            </a:r>
            <a:endParaRPr lang="en-US" sz="5400" b="0" dirty="0">
              <a:latin typeface="+mn-lt"/>
            </a:endParaRPr>
          </a:p>
        </p:txBody>
      </p:sp>
      <p:sp>
        <p:nvSpPr>
          <p:cNvPr id="15" name="Subtitle 7">
            <a:extLst>
              <a:ext uri="{FF2B5EF4-FFF2-40B4-BE49-F238E27FC236}">
                <a16:creationId xmlns:a16="http://schemas.microsoft.com/office/drawing/2014/main" id="{940F50AD-3C44-44F2-8E57-510545A5EDE5}"/>
              </a:ext>
            </a:extLst>
          </p:cNvPr>
          <p:cNvSpPr>
            <a:spLocks noGrp="1"/>
          </p:cNvSpPr>
          <p:nvPr>
            <p:ph type="subTitle" idx="1"/>
          </p:nvPr>
        </p:nvSpPr>
        <p:spPr>
          <a:xfrm>
            <a:off x="1581754" y="3214610"/>
            <a:ext cx="9144000" cy="619755"/>
          </a:xfrm>
        </p:spPr>
        <p:txBody>
          <a:bodyPr>
            <a:normAutofit/>
          </a:bodyPr>
          <a:lstStyle/>
          <a:p>
            <a:r>
              <a:rPr lang="en-US" sz="3200" b="0" dirty="0">
                <a:latin typeface="Arial" panose="020B0604020202020204" pitchFamily="34" charset="0"/>
                <a:cs typeface="Arial" panose="020B0604020202020204" pitchFamily="34" charset="0"/>
              </a:rPr>
              <a:t>Deep Noise Reduction</a:t>
            </a:r>
            <a:endParaRPr lang="en-US" sz="3200" dirty="0">
              <a:latin typeface="Arial" panose="020B0604020202020204" pitchFamily="34" charset="0"/>
              <a:cs typeface="Arial" panose="020B0604020202020204" pitchFamily="34" charset="0"/>
            </a:endParaRPr>
          </a:p>
        </p:txBody>
      </p:sp>
      <p:sp>
        <p:nvSpPr>
          <p:cNvPr id="17" name="Subtitle 7">
            <a:extLst>
              <a:ext uri="{FF2B5EF4-FFF2-40B4-BE49-F238E27FC236}">
                <a16:creationId xmlns:a16="http://schemas.microsoft.com/office/drawing/2014/main" id="{FD85941A-A07E-48FD-B0C1-09B539D1011A}"/>
              </a:ext>
            </a:extLst>
          </p:cNvPr>
          <p:cNvSpPr txBox="1">
            <a:spLocks/>
          </p:cNvSpPr>
          <p:nvPr/>
        </p:nvSpPr>
        <p:spPr>
          <a:xfrm>
            <a:off x="1524000" y="1285442"/>
            <a:ext cx="9144000" cy="47980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Clr>
                <a:schemeClr val="accent1">
                  <a:lumMod val="50000"/>
                </a:schemeClr>
              </a:buClr>
              <a:buSzPct val="150000"/>
              <a:buFont typeface="Calibri" panose="020F0502020204030204" pitchFamily="34" charset="0"/>
              <a:buNone/>
              <a:defRPr sz="2400" kern="1200">
                <a:solidFill>
                  <a:schemeClr val="tx1"/>
                </a:solidFill>
                <a:latin typeface="Calibri Light" panose="020F0302020204030204" pitchFamily="34" charset="0"/>
                <a:ea typeface="+mn-ea"/>
                <a:cs typeface="Calibri Light" panose="020F0302020204030204" pitchFamily="34" charset="0"/>
              </a:defRPr>
            </a:lvl1pPr>
            <a:lvl2pPr marL="457200" indent="0" algn="ctr" defTabSz="914400" rtl="0" eaLnBrk="1" latinLnBrk="0" hangingPunct="1">
              <a:lnSpc>
                <a:spcPct val="90000"/>
              </a:lnSpc>
              <a:spcBef>
                <a:spcPts val="500"/>
              </a:spcBef>
              <a:buClr>
                <a:schemeClr val="accent1">
                  <a:lumMod val="75000"/>
                </a:schemeClr>
              </a:buClr>
              <a:buSzPct val="150000"/>
              <a:buFont typeface="Calibri" panose="020F0502020204030204" pitchFamily="34" charset="0"/>
              <a:buNone/>
              <a:defRPr sz="2000" kern="1200">
                <a:solidFill>
                  <a:schemeClr val="tx1"/>
                </a:solidFill>
                <a:latin typeface="Calibri Light" panose="020F0302020204030204" pitchFamily="34" charset="0"/>
                <a:ea typeface="+mn-ea"/>
                <a:cs typeface="Calibri Light" panose="020F0302020204030204" pitchFamily="34" charset="0"/>
              </a:defRPr>
            </a:lvl2pPr>
            <a:lvl3pPr marL="914400" indent="0" algn="ctr" defTabSz="914400" rtl="0" eaLnBrk="1" latinLnBrk="0" hangingPunct="1">
              <a:lnSpc>
                <a:spcPct val="90000"/>
              </a:lnSpc>
              <a:spcBef>
                <a:spcPts val="500"/>
              </a:spcBef>
              <a:buClr>
                <a:schemeClr val="accent1">
                  <a:lumMod val="60000"/>
                  <a:lumOff val="40000"/>
                </a:schemeClr>
              </a:buClr>
              <a:buSzPct val="150000"/>
              <a:buFont typeface="Calibri" panose="020F0502020204030204" pitchFamily="34" charset="0"/>
              <a:buNone/>
              <a:defRPr sz="1800" kern="1200">
                <a:solidFill>
                  <a:schemeClr val="tx1"/>
                </a:solidFill>
                <a:latin typeface="Calibri Light" panose="020F0302020204030204" pitchFamily="34" charset="0"/>
                <a:ea typeface="+mn-ea"/>
                <a:cs typeface="Calibri Light" panose="020F0302020204030204" pitchFamily="34" charset="0"/>
              </a:defRPr>
            </a:lvl3pPr>
            <a:lvl4pPr marL="1371600" indent="0" algn="ctr" defTabSz="914400" rtl="0" eaLnBrk="1" latinLnBrk="0" hangingPunct="1">
              <a:lnSpc>
                <a:spcPct val="90000"/>
              </a:lnSpc>
              <a:spcBef>
                <a:spcPts val="500"/>
              </a:spcBef>
              <a:buClr>
                <a:schemeClr val="accent1">
                  <a:lumMod val="40000"/>
                  <a:lumOff val="60000"/>
                </a:schemeClr>
              </a:buClr>
              <a:buSzPct val="150000"/>
              <a:buFont typeface="Calibri" panose="020F0502020204030204" pitchFamily="34" charset="0"/>
              <a:buNone/>
              <a:defRPr sz="1600" kern="1200">
                <a:solidFill>
                  <a:schemeClr val="tx1"/>
                </a:solidFill>
                <a:latin typeface="Calibri Light" panose="020F0302020204030204" pitchFamily="34" charset="0"/>
                <a:ea typeface="+mn-ea"/>
                <a:cs typeface="Calibri Light" panose="020F0302020204030204" pitchFamily="34" charset="0"/>
              </a:defRPr>
            </a:lvl4pPr>
            <a:lvl5pPr marL="1828800" indent="0" algn="ctr" defTabSz="914400" rtl="0" eaLnBrk="1" latinLnBrk="0" hangingPunct="1">
              <a:lnSpc>
                <a:spcPct val="90000"/>
              </a:lnSpc>
              <a:spcBef>
                <a:spcPts val="500"/>
              </a:spcBef>
              <a:buClr>
                <a:schemeClr val="accent1"/>
              </a:buClr>
              <a:buSzPct val="150000"/>
              <a:buFont typeface="Calibri" panose="020F0502020204030204" pitchFamily="34" charset="0"/>
              <a:buNone/>
              <a:defRPr sz="1600" kern="1200">
                <a:solidFill>
                  <a:schemeClr val="tx1"/>
                </a:solidFill>
                <a:latin typeface="Calibri Light" panose="020F0302020204030204" pitchFamily="34" charset="0"/>
                <a:ea typeface="+mn-ea"/>
                <a:cs typeface="Calibri Light" panose="020F0302020204030204" pitchFamily="34" charset="0"/>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vi-VN" dirty="0">
                <a:latin typeface="+mn-lt"/>
              </a:rPr>
              <a:t>BÁO CÁO LUẬN VĂN TỐT NGHIỆP</a:t>
            </a:r>
            <a:endParaRPr lang="en-US" dirty="0">
              <a:latin typeface="+mn-lt"/>
            </a:endParaRPr>
          </a:p>
        </p:txBody>
      </p:sp>
      <p:graphicFrame>
        <p:nvGraphicFramePr>
          <p:cNvPr id="8" name="Table 4">
            <a:extLst>
              <a:ext uri="{FF2B5EF4-FFF2-40B4-BE49-F238E27FC236}">
                <a16:creationId xmlns:a16="http://schemas.microsoft.com/office/drawing/2014/main" id="{C6BEFCE4-A03F-4B0C-9DDF-88378DDBC75E}"/>
              </a:ext>
            </a:extLst>
          </p:cNvPr>
          <p:cNvGraphicFramePr>
            <a:graphicFrameLocks noGrp="1"/>
          </p:cNvGraphicFramePr>
          <p:nvPr/>
        </p:nvGraphicFramePr>
        <p:xfrm>
          <a:off x="4257532" y="3969388"/>
          <a:ext cx="3792444" cy="2225040"/>
        </p:xfrm>
        <a:graphic>
          <a:graphicData uri="http://schemas.openxmlformats.org/drawingml/2006/table">
            <a:tbl>
              <a:tblPr firstRow="1" bandRow="1">
                <a:tableStyleId>{5C22544A-7EE6-4342-B048-85BDC9FD1C3A}</a:tableStyleId>
              </a:tblPr>
              <a:tblGrid>
                <a:gridCol w="1044304">
                  <a:extLst>
                    <a:ext uri="{9D8B030D-6E8A-4147-A177-3AD203B41FA5}">
                      <a16:colId xmlns:a16="http://schemas.microsoft.com/office/drawing/2014/main" val="2568771198"/>
                    </a:ext>
                  </a:extLst>
                </a:gridCol>
                <a:gridCol w="2748140">
                  <a:extLst>
                    <a:ext uri="{9D8B030D-6E8A-4147-A177-3AD203B41FA5}">
                      <a16:colId xmlns:a16="http://schemas.microsoft.com/office/drawing/2014/main" val="156227258"/>
                    </a:ext>
                  </a:extLst>
                </a:gridCol>
              </a:tblGrid>
              <a:tr h="370840">
                <a:tc>
                  <a:txBody>
                    <a:bodyPr/>
                    <a:lstStyle/>
                    <a:p>
                      <a:r>
                        <a:rPr lang="en-US" b="1" dirty="0">
                          <a:solidFill>
                            <a:sysClr val="windowText" lastClr="000000"/>
                          </a:solidFill>
                          <a:latin typeface="Calibri" panose="020F0502020204030204" pitchFamily="34" charset="0"/>
                          <a:cs typeface="Calibri" panose="020F0502020204030204" pitchFamily="34" charset="0"/>
                        </a:rPr>
                        <a:t>GVHD</a:t>
                      </a:r>
                    </a:p>
                  </a:txBody>
                  <a:tcPr>
                    <a:noFill/>
                  </a:tcPr>
                </a:tc>
                <a:tc>
                  <a:txBody>
                    <a:bodyPr/>
                    <a:lstStyle/>
                    <a:p>
                      <a:r>
                        <a:rPr lang="en-US" b="0" dirty="0">
                          <a:solidFill>
                            <a:sysClr val="windowText" lastClr="000000"/>
                          </a:solidFill>
                          <a:latin typeface="Calibri" panose="020F0502020204030204" pitchFamily="34" charset="0"/>
                          <a:cs typeface="Calibri" panose="020F0502020204030204" pitchFamily="34" charset="0"/>
                        </a:rPr>
                        <a:t>TS. </a:t>
                      </a:r>
                      <a:r>
                        <a:rPr lang="en-US" b="0" dirty="0" err="1">
                          <a:solidFill>
                            <a:sysClr val="windowText" lastClr="000000"/>
                          </a:solidFill>
                          <a:latin typeface="Calibri" panose="020F0502020204030204" pitchFamily="34" charset="0"/>
                          <a:cs typeface="Calibri" panose="020F0502020204030204" pitchFamily="34" charset="0"/>
                        </a:rPr>
                        <a:t>Nguyễn</a:t>
                      </a:r>
                      <a:r>
                        <a:rPr lang="en-US" b="0" dirty="0">
                          <a:solidFill>
                            <a:sysClr val="windowText" lastClr="000000"/>
                          </a:solidFill>
                          <a:latin typeface="Calibri" panose="020F0502020204030204" pitchFamily="34" charset="0"/>
                          <a:cs typeface="Calibri" panose="020F0502020204030204" pitchFamily="34" charset="0"/>
                        </a:rPr>
                        <a:t> An </a:t>
                      </a:r>
                      <a:r>
                        <a:rPr lang="en-US" b="0" dirty="0" err="1">
                          <a:solidFill>
                            <a:sysClr val="windowText" lastClr="000000"/>
                          </a:solidFill>
                          <a:latin typeface="Calibri" panose="020F0502020204030204" pitchFamily="34" charset="0"/>
                          <a:cs typeface="Calibri" panose="020F0502020204030204" pitchFamily="34" charset="0"/>
                        </a:rPr>
                        <a:t>Kh</a:t>
                      </a:r>
                      <a:r>
                        <a:rPr lang="vi-VN" b="0" dirty="0">
                          <a:solidFill>
                            <a:sysClr val="windowText" lastClr="000000"/>
                          </a:solidFill>
                          <a:latin typeface="Calibri" panose="020F0502020204030204" pitchFamily="34" charset="0"/>
                          <a:cs typeface="Calibri" panose="020F0502020204030204" pitchFamily="34" charset="0"/>
                        </a:rPr>
                        <a:t>ư</a:t>
                      </a:r>
                      <a:r>
                        <a:rPr lang="en-US" b="0" dirty="0" err="1">
                          <a:solidFill>
                            <a:sysClr val="windowText" lastClr="000000"/>
                          </a:solidFill>
                          <a:latin typeface="Calibri" panose="020F0502020204030204" pitchFamily="34" charset="0"/>
                          <a:cs typeface="Calibri" panose="020F0502020204030204" pitchFamily="34" charset="0"/>
                        </a:rPr>
                        <a:t>ơng</a:t>
                      </a:r>
                      <a:endParaRPr lang="en-US" b="0" dirty="0">
                        <a:solidFill>
                          <a:sysClr val="windowText" lastClr="000000"/>
                        </a:solidFill>
                        <a:latin typeface="Calibri" panose="020F0502020204030204" pitchFamily="34" charset="0"/>
                        <a:cs typeface="Calibri" panose="020F0502020204030204" pitchFamily="34" charset="0"/>
                      </a:endParaRPr>
                    </a:p>
                  </a:txBody>
                  <a:tcPr>
                    <a:noFill/>
                  </a:tcPr>
                </a:tc>
                <a:extLst>
                  <a:ext uri="{0D108BD9-81ED-4DB2-BD59-A6C34878D82A}">
                    <a16:rowId xmlns:a16="http://schemas.microsoft.com/office/drawing/2014/main" val="2593646074"/>
                  </a:ext>
                </a:extLst>
              </a:tr>
              <a:tr h="370840">
                <a:tc>
                  <a:txBody>
                    <a:bodyPr/>
                    <a:lstStyle/>
                    <a:p>
                      <a:endParaRPr lang="en-US" dirty="0">
                        <a:solidFill>
                          <a:sysClr val="windowText" lastClr="000000"/>
                        </a:solidFill>
                        <a:latin typeface="Calibri" panose="020F0502020204030204" pitchFamily="34" charset="0"/>
                        <a:cs typeface="Calibri" panose="020F0502020204030204" pitchFamily="34" charset="0"/>
                      </a:endParaRPr>
                    </a:p>
                  </a:txBody>
                  <a:tcPr>
                    <a:noFill/>
                  </a:tcPr>
                </a:tc>
                <a:tc>
                  <a:txBody>
                    <a:bodyPr/>
                    <a:lstStyle/>
                    <a:p>
                      <a:r>
                        <a:rPr lang="en-US" dirty="0">
                          <a:solidFill>
                            <a:sysClr val="windowText" lastClr="000000"/>
                          </a:solidFill>
                          <a:latin typeface="Calibri" panose="020F0502020204030204" pitchFamily="34" charset="0"/>
                          <a:cs typeface="Calibri" panose="020F0502020204030204" pitchFamily="34" charset="0"/>
                        </a:rPr>
                        <a:t>TS. </a:t>
                      </a:r>
                      <a:r>
                        <a:rPr lang="en-US" dirty="0" err="1">
                          <a:solidFill>
                            <a:sysClr val="windowText" lastClr="000000"/>
                          </a:solidFill>
                          <a:latin typeface="Calibri" panose="020F0502020204030204" pitchFamily="34" charset="0"/>
                          <a:cs typeface="Calibri" panose="020F0502020204030204" pitchFamily="34" charset="0"/>
                        </a:rPr>
                        <a:t>Nguyễn</a:t>
                      </a:r>
                      <a:r>
                        <a:rPr lang="en-US" dirty="0">
                          <a:solidFill>
                            <a:sysClr val="windowText" lastClr="000000"/>
                          </a:solidFill>
                          <a:latin typeface="Calibri" panose="020F0502020204030204" pitchFamily="34" charset="0"/>
                          <a:cs typeface="Calibri" panose="020F0502020204030204" pitchFamily="34" charset="0"/>
                        </a:rPr>
                        <a:t> </a:t>
                      </a:r>
                      <a:r>
                        <a:rPr lang="en-US" dirty="0" err="1">
                          <a:solidFill>
                            <a:sysClr val="windowText" lastClr="000000"/>
                          </a:solidFill>
                          <a:latin typeface="Calibri" panose="020F0502020204030204" pitchFamily="34" charset="0"/>
                          <a:cs typeface="Calibri" panose="020F0502020204030204" pitchFamily="34" charset="0"/>
                        </a:rPr>
                        <a:t>Tiến</a:t>
                      </a:r>
                      <a:r>
                        <a:rPr lang="en-US" dirty="0">
                          <a:solidFill>
                            <a:sysClr val="windowText" lastClr="000000"/>
                          </a:solidFill>
                          <a:latin typeface="Calibri" panose="020F0502020204030204" pitchFamily="34" charset="0"/>
                          <a:cs typeface="Calibri" panose="020F0502020204030204" pitchFamily="34" charset="0"/>
                        </a:rPr>
                        <a:t> </a:t>
                      </a:r>
                      <a:r>
                        <a:rPr lang="en-US" dirty="0" err="1">
                          <a:solidFill>
                            <a:sysClr val="windowText" lastClr="000000"/>
                          </a:solidFill>
                          <a:latin typeface="Calibri" panose="020F0502020204030204" pitchFamily="34" charset="0"/>
                          <a:cs typeface="Calibri" panose="020F0502020204030204" pitchFamily="34" charset="0"/>
                        </a:rPr>
                        <a:t>Thịnh</a:t>
                      </a:r>
                      <a:endParaRPr lang="en-US" dirty="0">
                        <a:solidFill>
                          <a:sysClr val="windowText" lastClr="000000"/>
                        </a:solidFill>
                        <a:latin typeface="Calibri" panose="020F0502020204030204" pitchFamily="34" charset="0"/>
                        <a:cs typeface="Calibri" panose="020F0502020204030204" pitchFamily="34" charset="0"/>
                      </a:endParaRPr>
                    </a:p>
                  </a:txBody>
                  <a:tcPr>
                    <a:noFill/>
                  </a:tcPr>
                </a:tc>
                <a:extLst>
                  <a:ext uri="{0D108BD9-81ED-4DB2-BD59-A6C34878D82A}">
                    <a16:rowId xmlns:a16="http://schemas.microsoft.com/office/drawing/2014/main" val="1935053305"/>
                  </a:ext>
                </a:extLst>
              </a:tr>
              <a:tr h="370840">
                <a:tc>
                  <a:txBody>
                    <a:bodyPr/>
                    <a:lstStyle/>
                    <a:p>
                      <a:endParaRPr lang="en-US" dirty="0">
                        <a:solidFill>
                          <a:sysClr val="windowText" lastClr="000000"/>
                        </a:solidFill>
                        <a:latin typeface="Calibri" panose="020F0502020204030204" pitchFamily="34" charset="0"/>
                        <a:cs typeface="Calibri" panose="020F0502020204030204" pitchFamily="34" charset="0"/>
                      </a:endParaRPr>
                    </a:p>
                  </a:txBody>
                  <a:tcPr>
                    <a:noFill/>
                  </a:tcPr>
                </a:tc>
                <a:tc>
                  <a:txBody>
                    <a:bodyPr/>
                    <a:lstStyle/>
                    <a:p>
                      <a:r>
                        <a:rPr lang="en-US" dirty="0">
                          <a:solidFill>
                            <a:sysClr val="windowText" lastClr="000000"/>
                          </a:solidFill>
                          <a:latin typeface="Calibri" panose="020F0502020204030204" pitchFamily="34" charset="0"/>
                          <a:cs typeface="Calibri" panose="020F0502020204030204" pitchFamily="34" charset="0"/>
                        </a:rPr>
                        <a:t>KS. </a:t>
                      </a:r>
                      <a:r>
                        <a:rPr lang="en-US" dirty="0" err="1">
                          <a:solidFill>
                            <a:sysClr val="windowText" lastClr="000000"/>
                          </a:solidFill>
                          <a:latin typeface="Calibri" panose="020F0502020204030204" pitchFamily="34" charset="0"/>
                          <a:cs typeface="Calibri" panose="020F0502020204030204" pitchFamily="34" charset="0"/>
                        </a:rPr>
                        <a:t>Nguyễn</a:t>
                      </a:r>
                      <a:r>
                        <a:rPr lang="en-US" dirty="0">
                          <a:solidFill>
                            <a:sysClr val="windowText" lastClr="000000"/>
                          </a:solidFill>
                          <a:latin typeface="Calibri" panose="020F0502020204030204" pitchFamily="34" charset="0"/>
                          <a:cs typeface="Calibri" panose="020F0502020204030204" pitchFamily="34" charset="0"/>
                        </a:rPr>
                        <a:t> </a:t>
                      </a:r>
                      <a:r>
                        <a:rPr lang="en-US" dirty="0" err="1">
                          <a:solidFill>
                            <a:sysClr val="windowText" lastClr="000000"/>
                          </a:solidFill>
                          <a:latin typeface="Calibri" panose="020F0502020204030204" pitchFamily="34" charset="0"/>
                          <a:cs typeface="Calibri" panose="020F0502020204030204" pitchFamily="34" charset="0"/>
                        </a:rPr>
                        <a:t>Tấn</a:t>
                      </a:r>
                      <a:r>
                        <a:rPr lang="en-US" dirty="0">
                          <a:solidFill>
                            <a:sysClr val="windowText" lastClr="000000"/>
                          </a:solidFill>
                          <a:latin typeface="Calibri" panose="020F0502020204030204" pitchFamily="34" charset="0"/>
                          <a:cs typeface="Calibri" panose="020F0502020204030204" pitchFamily="34" charset="0"/>
                        </a:rPr>
                        <a:t> </a:t>
                      </a:r>
                      <a:r>
                        <a:rPr lang="en-US" dirty="0" err="1">
                          <a:solidFill>
                            <a:sysClr val="windowText" lastClr="000000"/>
                          </a:solidFill>
                          <a:latin typeface="Calibri" panose="020F0502020204030204" pitchFamily="34" charset="0"/>
                          <a:cs typeface="Calibri" panose="020F0502020204030204" pitchFamily="34" charset="0"/>
                        </a:rPr>
                        <a:t>Đức</a:t>
                      </a:r>
                      <a:endParaRPr lang="en-US" dirty="0">
                        <a:solidFill>
                          <a:sysClr val="windowText" lastClr="000000"/>
                        </a:solidFill>
                        <a:latin typeface="Calibri" panose="020F0502020204030204" pitchFamily="34" charset="0"/>
                        <a:cs typeface="Calibri" panose="020F0502020204030204" pitchFamily="34" charset="0"/>
                      </a:endParaRPr>
                    </a:p>
                  </a:txBody>
                  <a:tcPr>
                    <a:noFill/>
                  </a:tcPr>
                </a:tc>
                <a:extLst>
                  <a:ext uri="{0D108BD9-81ED-4DB2-BD59-A6C34878D82A}">
                    <a16:rowId xmlns:a16="http://schemas.microsoft.com/office/drawing/2014/main" val="1439447855"/>
                  </a:ext>
                </a:extLst>
              </a:tr>
              <a:tr h="370840">
                <a:tc>
                  <a:txBody>
                    <a:bodyPr/>
                    <a:lstStyle/>
                    <a:p>
                      <a:endParaRPr lang="en-US" dirty="0">
                        <a:solidFill>
                          <a:sysClr val="windowText" lastClr="000000"/>
                        </a:solidFill>
                        <a:latin typeface="Calibri" panose="020F0502020204030204" pitchFamily="34" charset="0"/>
                        <a:cs typeface="Calibri" panose="020F0502020204030204" pitchFamily="34" charset="0"/>
                      </a:endParaRPr>
                    </a:p>
                  </a:txBody>
                  <a:tcPr>
                    <a:noFill/>
                  </a:tcPr>
                </a:tc>
                <a:tc>
                  <a:txBody>
                    <a:bodyPr/>
                    <a:lstStyle/>
                    <a:p>
                      <a:r>
                        <a:rPr lang="en-US" dirty="0">
                          <a:solidFill>
                            <a:sysClr val="windowText" lastClr="000000"/>
                          </a:solidFill>
                          <a:latin typeface="Calibri" panose="020F0502020204030204" pitchFamily="34" charset="0"/>
                          <a:cs typeface="Calibri" panose="020F0502020204030204" pitchFamily="34" charset="0"/>
                        </a:rPr>
                        <a:t>KS.</a:t>
                      </a:r>
                      <a:r>
                        <a:rPr lang="vi-VN" dirty="0">
                          <a:solidFill>
                            <a:sysClr val="windowText" lastClr="000000"/>
                          </a:solidFill>
                          <a:latin typeface="Calibri" panose="020F0502020204030204" pitchFamily="34" charset="0"/>
                          <a:cs typeface="Calibri" panose="020F0502020204030204" pitchFamily="34" charset="0"/>
                        </a:rPr>
                        <a:t> </a:t>
                      </a:r>
                      <a:r>
                        <a:rPr lang="en-US" dirty="0" err="1">
                          <a:solidFill>
                            <a:sysClr val="windowText" lastClr="000000"/>
                          </a:solidFill>
                          <a:latin typeface="Calibri" panose="020F0502020204030204" pitchFamily="34" charset="0"/>
                          <a:cs typeface="Calibri" panose="020F0502020204030204" pitchFamily="34" charset="0"/>
                        </a:rPr>
                        <a:t>Nguyễn</a:t>
                      </a:r>
                      <a:r>
                        <a:rPr lang="en-US" dirty="0">
                          <a:solidFill>
                            <a:sysClr val="windowText" lastClr="000000"/>
                          </a:solidFill>
                          <a:latin typeface="Calibri" panose="020F0502020204030204" pitchFamily="34" charset="0"/>
                          <a:cs typeface="Calibri" panose="020F0502020204030204" pitchFamily="34" charset="0"/>
                        </a:rPr>
                        <a:t> </a:t>
                      </a:r>
                      <a:r>
                        <a:rPr lang="en-US" dirty="0" err="1">
                          <a:solidFill>
                            <a:sysClr val="windowText" lastClr="000000"/>
                          </a:solidFill>
                          <a:latin typeface="Calibri" panose="020F0502020204030204" pitchFamily="34" charset="0"/>
                          <a:cs typeface="Calibri" panose="020F0502020204030204" pitchFamily="34" charset="0"/>
                        </a:rPr>
                        <a:t>Hữu</a:t>
                      </a:r>
                      <a:r>
                        <a:rPr lang="en-US" dirty="0">
                          <a:solidFill>
                            <a:sysClr val="windowText" lastClr="000000"/>
                          </a:solidFill>
                          <a:latin typeface="Calibri" panose="020F0502020204030204" pitchFamily="34" charset="0"/>
                          <a:cs typeface="Calibri" panose="020F0502020204030204" pitchFamily="34" charset="0"/>
                        </a:rPr>
                        <a:t> </a:t>
                      </a:r>
                      <a:r>
                        <a:rPr lang="en-US" dirty="0" err="1">
                          <a:solidFill>
                            <a:sysClr val="windowText" lastClr="000000"/>
                          </a:solidFill>
                          <a:latin typeface="Calibri" panose="020F0502020204030204" pitchFamily="34" charset="0"/>
                          <a:cs typeface="Calibri" panose="020F0502020204030204" pitchFamily="34" charset="0"/>
                        </a:rPr>
                        <a:t>Hồng</a:t>
                      </a:r>
                      <a:r>
                        <a:rPr lang="en-US" dirty="0">
                          <a:solidFill>
                            <a:sysClr val="windowText" lastClr="000000"/>
                          </a:solidFill>
                          <a:latin typeface="Calibri" panose="020F0502020204030204" pitchFamily="34" charset="0"/>
                          <a:cs typeface="Calibri" panose="020F0502020204030204" pitchFamily="34" charset="0"/>
                        </a:rPr>
                        <a:t> </a:t>
                      </a:r>
                      <a:r>
                        <a:rPr lang="en-US" dirty="0" err="1">
                          <a:solidFill>
                            <a:sysClr val="windowText" lastClr="000000"/>
                          </a:solidFill>
                          <a:latin typeface="Calibri" panose="020F0502020204030204" pitchFamily="34" charset="0"/>
                          <a:cs typeface="Calibri" panose="020F0502020204030204" pitchFamily="34" charset="0"/>
                        </a:rPr>
                        <a:t>Huy</a:t>
                      </a:r>
                      <a:endParaRPr lang="en-US" dirty="0">
                        <a:solidFill>
                          <a:sysClr val="windowText" lastClr="000000"/>
                        </a:solidFill>
                        <a:latin typeface="Calibri" panose="020F0502020204030204" pitchFamily="34" charset="0"/>
                        <a:cs typeface="Calibri" panose="020F0502020204030204" pitchFamily="34" charset="0"/>
                      </a:endParaRPr>
                    </a:p>
                  </a:txBody>
                  <a:tcPr>
                    <a:noFill/>
                  </a:tcPr>
                </a:tc>
                <a:extLst>
                  <a:ext uri="{0D108BD9-81ED-4DB2-BD59-A6C34878D82A}">
                    <a16:rowId xmlns:a16="http://schemas.microsoft.com/office/drawing/2014/main" val="3641224131"/>
                  </a:ext>
                </a:extLst>
              </a:tr>
              <a:tr h="370840">
                <a:tc>
                  <a:txBody>
                    <a:bodyPr/>
                    <a:lstStyle/>
                    <a:p>
                      <a:r>
                        <a:rPr lang="en-US" b="1" dirty="0">
                          <a:solidFill>
                            <a:sysClr val="windowText" lastClr="000000"/>
                          </a:solidFill>
                          <a:latin typeface="Calibri" panose="020F0502020204030204" pitchFamily="34" charset="0"/>
                          <a:cs typeface="Calibri" panose="020F0502020204030204" pitchFamily="34" charset="0"/>
                        </a:rPr>
                        <a:t>GVPB</a:t>
                      </a:r>
                    </a:p>
                  </a:txBody>
                  <a:tcPr>
                    <a:noFill/>
                  </a:tcPr>
                </a:tc>
                <a:tc>
                  <a:txBody>
                    <a:bodyPr/>
                    <a:lstStyle/>
                    <a:p>
                      <a:r>
                        <a:rPr lang="en-US" dirty="0" err="1">
                          <a:solidFill>
                            <a:sysClr val="windowText" lastClr="000000"/>
                          </a:solidFill>
                          <a:latin typeface="Calibri" panose="020F0502020204030204" pitchFamily="34" charset="0"/>
                          <a:cs typeface="Calibri" panose="020F0502020204030204" pitchFamily="34" charset="0"/>
                        </a:rPr>
                        <a:t>ThS</a:t>
                      </a:r>
                      <a:r>
                        <a:rPr lang="en-US" dirty="0">
                          <a:solidFill>
                            <a:sysClr val="windowText" lastClr="000000"/>
                          </a:solidFill>
                          <a:latin typeface="Calibri" panose="020F0502020204030204" pitchFamily="34" charset="0"/>
                          <a:cs typeface="Calibri" panose="020F0502020204030204" pitchFamily="34" charset="0"/>
                        </a:rPr>
                        <a:t>.</a:t>
                      </a:r>
                      <a:r>
                        <a:rPr lang="vi-VN" dirty="0">
                          <a:solidFill>
                            <a:sysClr val="windowText" lastClr="000000"/>
                          </a:solidFill>
                          <a:latin typeface="Calibri" panose="020F0502020204030204" pitchFamily="34" charset="0"/>
                          <a:cs typeface="Calibri" panose="020F0502020204030204" pitchFamily="34" charset="0"/>
                        </a:rPr>
                        <a:t> Mai Xuân Toàn</a:t>
                      </a:r>
                      <a:endParaRPr lang="en-US" dirty="0">
                        <a:solidFill>
                          <a:sysClr val="windowText" lastClr="000000"/>
                        </a:solidFill>
                        <a:latin typeface="Calibri" panose="020F0502020204030204" pitchFamily="34" charset="0"/>
                        <a:cs typeface="Calibri" panose="020F0502020204030204" pitchFamily="34" charset="0"/>
                      </a:endParaRPr>
                    </a:p>
                  </a:txBody>
                  <a:tcPr>
                    <a:noFill/>
                  </a:tcPr>
                </a:tc>
                <a:extLst>
                  <a:ext uri="{0D108BD9-81ED-4DB2-BD59-A6C34878D82A}">
                    <a16:rowId xmlns:a16="http://schemas.microsoft.com/office/drawing/2014/main" val="3244829161"/>
                  </a:ext>
                </a:extLst>
              </a:tr>
              <a:tr h="370840">
                <a:tc>
                  <a:txBody>
                    <a:bodyPr/>
                    <a:lstStyle/>
                    <a:p>
                      <a:r>
                        <a:rPr lang="en-US" b="1" dirty="0">
                          <a:solidFill>
                            <a:sysClr val="windowText" lastClr="000000"/>
                          </a:solidFill>
                          <a:latin typeface="Calibri" panose="020F0502020204030204" pitchFamily="34" charset="0"/>
                          <a:cs typeface="Calibri" panose="020F0502020204030204" pitchFamily="34" charset="0"/>
                        </a:rPr>
                        <a:t>SVTH</a:t>
                      </a:r>
                    </a:p>
                  </a:txBody>
                  <a:tcPr>
                    <a:noFill/>
                  </a:tcPr>
                </a:tc>
                <a:tc>
                  <a:txBody>
                    <a:bodyPr/>
                    <a:lstStyle/>
                    <a:p>
                      <a:r>
                        <a:rPr lang="en-US" dirty="0" err="1">
                          <a:solidFill>
                            <a:sysClr val="windowText" lastClr="000000"/>
                          </a:solidFill>
                          <a:latin typeface="Calibri" panose="020F0502020204030204" pitchFamily="34" charset="0"/>
                          <a:cs typeface="Calibri" panose="020F0502020204030204" pitchFamily="34" charset="0"/>
                        </a:rPr>
                        <a:t>Nguyễn</a:t>
                      </a:r>
                      <a:r>
                        <a:rPr lang="en-US" dirty="0">
                          <a:solidFill>
                            <a:sysClr val="windowText" lastClr="000000"/>
                          </a:solidFill>
                          <a:latin typeface="Calibri" panose="020F0502020204030204" pitchFamily="34" charset="0"/>
                          <a:cs typeface="Calibri" panose="020F0502020204030204" pitchFamily="34" charset="0"/>
                        </a:rPr>
                        <a:t> Long </a:t>
                      </a:r>
                      <a:r>
                        <a:rPr lang="en-US" dirty="0" err="1">
                          <a:solidFill>
                            <a:sysClr val="windowText" lastClr="000000"/>
                          </a:solidFill>
                          <a:latin typeface="Calibri" panose="020F0502020204030204" pitchFamily="34" charset="0"/>
                          <a:cs typeface="Calibri" panose="020F0502020204030204" pitchFamily="34" charset="0"/>
                        </a:rPr>
                        <a:t>Vũ</a:t>
                      </a:r>
                      <a:r>
                        <a:rPr lang="en-US" dirty="0">
                          <a:solidFill>
                            <a:sysClr val="windowText" lastClr="000000"/>
                          </a:solidFill>
                          <a:latin typeface="Calibri" panose="020F0502020204030204" pitchFamily="34" charset="0"/>
                          <a:cs typeface="Calibri" panose="020F0502020204030204" pitchFamily="34" charset="0"/>
                        </a:rPr>
                        <a:t> - 1814816</a:t>
                      </a:r>
                    </a:p>
                  </a:txBody>
                  <a:tcPr>
                    <a:noFill/>
                  </a:tcPr>
                </a:tc>
                <a:extLst>
                  <a:ext uri="{0D108BD9-81ED-4DB2-BD59-A6C34878D82A}">
                    <a16:rowId xmlns:a16="http://schemas.microsoft.com/office/drawing/2014/main" val="1009928115"/>
                  </a:ext>
                </a:extLst>
              </a:tr>
            </a:tbl>
          </a:graphicData>
        </a:graphic>
      </p:graphicFrame>
    </p:spTree>
    <p:extLst>
      <p:ext uri="{BB962C8B-B14F-4D97-AF65-F5344CB8AC3E}">
        <p14:creationId xmlns:p14="http://schemas.microsoft.com/office/powerpoint/2010/main" val="30095492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8" name="Title 5">
            <a:extLst>
              <a:ext uri="{FF2B5EF4-FFF2-40B4-BE49-F238E27FC236}">
                <a16:creationId xmlns:a16="http://schemas.microsoft.com/office/drawing/2014/main" id="{DD2DBA23-ABCF-410D-93F4-4DAE943537A8}"/>
              </a:ext>
            </a:extLst>
          </p:cNvPr>
          <p:cNvSpPr>
            <a:spLocks noGrp="1"/>
          </p:cNvSpPr>
          <p:nvPr>
            <p:ph type="title"/>
          </p:nvPr>
        </p:nvSpPr>
        <p:spPr>
          <a:xfrm>
            <a:off x="838200" y="691651"/>
            <a:ext cx="10515600" cy="1325563"/>
          </a:xfrm>
        </p:spPr>
        <p:txBody>
          <a:bodyPr/>
          <a:lstStyle/>
          <a:p>
            <a:r>
              <a:rPr lang="en-US" b="0" dirty="0" err="1">
                <a:latin typeface="Calibri" panose="020F0502020204030204" pitchFamily="34" charset="0"/>
                <a:cs typeface="Calibri" panose="020F0502020204030204" pitchFamily="34" charset="0"/>
              </a:rPr>
              <a:t>Khảo</a:t>
            </a:r>
            <a:r>
              <a:rPr lang="en-US" b="0" dirty="0">
                <a:latin typeface="Calibri" panose="020F0502020204030204" pitchFamily="34" charset="0"/>
                <a:cs typeface="Calibri" panose="020F0502020204030204" pitchFamily="34" charset="0"/>
              </a:rPr>
              <a:t> </a:t>
            </a:r>
            <a:r>
              <a:rPr lang="en-US" b="0" dirty="0" err="1">
                <a:latin typeface="Calibri" panose="020F0502020204030204" pitchFamily="34" charset="0"/>
                <a:cs typeface="Calibri" panose="020F0502020204030204" pitchFamily="34" charset="0"/>
              </a:rPr>
              <a:t>sát</a:t>
            </a:r>
            <a:r>
              <a:rPr lang="en-US" b="0" dirty="0">
                <a:latin typeface="Calibri" panose="020F0502020204030204" pitchFamily="34" charset="0"/>
                <a:cs typeface="Calibri" panose="020F0502020204030204" pitchFamily="34" charset="0"/>
              </a:rPr>
              <a:t> </a:t>
            </a:r>
            <a:r>
              <a:rPr lang="en-US" b="0" dirty="0" err="1">
                <a:latin typeface="Calibri" panose="020F0502020204030204" pitchFamily="34" charset="0"/>
                <a:cs typeface="Calibri" panose="020F0502020204030204" pitchFamily="34" charset="0"/>
              </a:rPr>
              <a:t>các</a:t>
            </a:r>
            <a:r>
              <a:rPr lang="en-US" b="0" dirty="0">
                <a:latin typeface="Calibri" panose="020F0502020204030204" pitchFamily="34" charset="0"/>
                <a:cs typeface="Calibri" panose="020F0502020204030204" pitchFamily="34" charset="0"/>
              </a:rPr>
              <a:t> </a:t>
            </a:r>
            <a:r>
              <a:rPr lang="en-US" b="0" dirty="0" err="1">
                <a:latin typeface="Calibri" panose="020F0502020204030204" pitchFamily="34" charset="0"/>
                <a:cs typeface="Calibri" panose="020F0502020204030204" pitchFamily="34" charset="0"/>
              </a:rPr>
              <a:t>loại</a:t>
            </a:r>
            <a:r>
              <a:rPr lang="en-US" b="0" dirty="0">
                <a:latin typeface="Calibri" panose="020F0502020204030204" pitchFamily="34" charset="0"/>
                <a:cs typeface="Calibri" panose="020F0502020204030204" pitchFamily="34" charset="0"/>
              </a:rPr>
              <a:t> </a:t>
            </a:r>
            <a:r>
              <a:rPr lang="en-US" b="0" dirty="0" err="1">
                <a:latin typeface="Calibri" panose="020F0502020204030204" pitchFamily="34" charset="0"/>
                <a:cs typeface="Calibri" panose="020F0502020204030204" pitchFamily="34" charset="0"/>
              </a:rPr>
              <a:t>nhiễu</a:t>
            </a:r>
            <a:r>
              <a:rPr lang="en-US" b="0" dirty="0">
                <a:latin typeface="Calibri" panose="020F0502020204030204" pitchFamily="34" charset="0"/>
                <a:cs typeface="Calibri" panose="020F0502020204030204" pitchFamily="34" charset="0"/>
              </a:rPr>
              <a:t> </a:t>
            </a:r>
            <a:r>
              <a:rPr lang="en-US" b="0" dirty="0" err="1">
                <a:latin typeface="Calibri" panose="020F0502020204030204" pitchFamily="34" charset="0"/>
                <a:cs typeface="Calibri" panose="020F0502020204030204" pitchFamily="34" charset="0"/>
              </a:rPr>
              <a:t>phổ</a:t>
            </a:r>
            <a:r>
              <a:rPr lang="en-US" b="0" dirty="0">
                <a:latin typeface="Calibri" panose="020F0502020204030204" pitchFamily="34" charset="0"/>
                <a:cs typeface="Calibri" panose="020F0502020204030204" pitchFamily="34" charset="0"/>
              </a:rPr>
              <a:t> </a:t>
            </a:r>
            <a:r>
              <a:rPr lang="en-US" b="0" dirty="0" err="1">
                <a:latin typeface="Calibri" panose="020F0502020204030204" pitchFamily="34" charset="0"/>
                <a:cs typeface="Calibri" panose="020F0502020204030204" pitchFamily="34" charset="0"/>
              </a:rPr>
              <a:t>biến</a:t>
            </a:r>
            <a:endParaRPr lang="en-US" b="0" dirty="0">
              <a:latin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820FD46E-321D-449C-A10C-607AE56C95AE}"/>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38200" y="1823267"/>
            <a:ext cx="4638686" cy="4795929"/>
          </a:xfrm>
          <a:prstGeom prst="rect">
            <a:avLst/>
          </a:prstGeom>
        </p:spPr>
      </p:pic>
      <p:pic>
        <p:nvPicPr>
          <p:cNvPr id="5" name="Picture 4">
            <a:extLst>
              <a:ext uri="{FF2B5EF4-FFF2-40B4-BE49-F238E27FC236}">
                <a16:creationId xmlns:a16="http://schemas.microsoft.com/office/drawing/2014/main" id="{F06D1CE8-1827-46C3-9D28-D57A2E09921E}"/>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5732393" y="2103687"/>
            <a:ext cx="4915727" cy="4235087"/>
          </a:xfrm>
          <a:prstGeom prst="rect">
            <a:avLst/>
          </a:prstGeom>
        </p:spPr>
      </p:pic>
      <p:sp>
        <p:nvSpPr>
          <p:cNvPr id="2" name="Slide Number Placeholder 1">
            <a:extLst>
              <a:ext uri="{FF2B5EF4-FFF2-40B4-BE49-F238E27FC236}">
                <a16:creationId xmlns:a16="http://schemas.microsoft.com/office/drawing/2014/main" id="{02BADE20-A330-4421-B09D-BF3BB96BE587}"/>
              </a:ext>
            </a:extLst>
          </p:cNvPr>
          <p:cNvSpPr>
            <a:spLocks noGrp="1"/>
          </p:cNvSpPr>
          <p:nvPr>
            <p:ph type="sldNum" sz="quarter" idx="12"/>
          </p:nvPr>
        </p:nvSpPr>
        <p:spPr/>
        <p:txBody>
          <a:bodyPr/>
          <a:lstStyle/>
          <a:p>
            <a:fld id="{1880F96C-824F-4C37-99B8-7E149B40C9DC}" type="slidenum">
              <a:rPr lang="en-US" smtClean="0"/>
              <a:pPr/>
              <a:t>10</a:t>
            </a:fld>
            <a:endParaRPr lang="en-US"/>
          </a:p>
        </p:txBody>
      </p:sp>
    </p:spTree>
    <p:extLst>
      <p:ext uri="{BB962C8B-B14F-4D97-AF65-F5344CB8AC3E}">
        <p14:creationId xmlns:p14="http://schemas.microsoft.com/office/powerpoint/2010/main" val="83364914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a:xfrm>
            <a:off x="838200" y="593177"/>
            <a:ext cx="10515600" cy="1325563"/>
          </a:xfrm>
        </p:spPr>
        <p:txBody>
          <a:bodyPr>
            <a:normAutofit/>
          </a:bodyPr>
          <a:lstStyle/>
          <a:p>
            <a:r>
              <a:rPr lang="vi-VN" sz="4800" dirty="0">
                <a:latin typeface="Calibri Light" panose="020F0302020204030204" pitchFamily="34" charset="0"/>
                <a:cs typeface="Calibri Light" panose="020F0302020204030204" pitchFamily="34" charset="0"/>
              </a:rPr>
              <a:t>Lọc nhiễu thời gian thực</a:t>
            </a:r>
            <a:endParaRPr lang="en-US" sz="4800" dirty="0">
              <a:latin typeface="Calibri Light" panose="020F0302020204030204" pitchFamily="34" charset="0"/>
              <a:cs typeface="Calibri Light" panose="020F0302020204030204" pitchFamily="34" charset="0"/>
            </a:endParaRPr>
          </a:p>
        </p:txBody>
      </p:sp>
      <p:sp>
        <p:nvSpPr>
          <p:cNvPr id="8" name="Rectangle 7">
            <a:extLst>
              <a:ext uri="{FF2B5EF4-FFF2-40B4-BE49-F238E27FC236}">
                <a16:creationId xmlns:a16="http://schemas.microsoft.com/office/drawing/2014/main" id="{D3A20ADF-354B-4E14-8253-D14DFAE88AB5}"/>
              </a:ext>
            </a:extLst>
          </p:cNvPr>
          <p:cNvSpPr/>
          <p:nvPr/>
        </p:nvSpPr>
        <p:spPr>
          <a:xfrm>
            <a:off x="838200" y="3925557"/>
            <a:ext cx="10136256" cy="192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E17F7C2F-90D2-4D34-9940-73D668701BA7}"/>
              </a:ext>
            </a:extLst>
          </p:cNvPr>
          <p:cNvSpPr txBox="1"/>
          <p:nvPr/>
        </p:nvSpPr>
        <p:spPr>
          <a:xfrm>
            <a:off x="1043602" y="4275446"/>
            <a:ext cx="3094383" cy="400110"/>
          </a:xfrm>
          <a:prstGeom prst="rect">
            <a:avLst/>
          </a:prstGeom>
          <a:noFill/>
          <a:ln>
            <a:noFill/>
          </a:ln>
        </p:spPr>
        <p:txBody>
          <a:bodyPr wrap="square" rtlCol="0">
            <a:spAutoFit/>
          </a:bodyPr>
          <a:lstStyle/>
          <a:p>
            <a:r>
              <a:rPr lang="vi-VN" sz="2000" i="1" dirty="0"/>
              <a:t>Kernel mode</a:t>
            </a:r>
            <a:endParaRPr lang="en-US" sz="2000" i="1" dirty="0"/>
          </a:p>
        </p:txBody>
      </p:sp>
      <p:sp>
        <p:nvSpPr>
          <p:cNvPr id="10" name="TextBox 9">
            <a:extLst>
              <a:ext uri="{FF2B5EF4-FFF2-40B4-BE49-F238E27FC236}">
                <a16:creationId xmlns:a16="http://schemas.microsoft.com/office/drawing/2014/main" id="{EA0443E7-B780-4FE9-B61D-90E61F509DAC}"/>
              </a:ext>
            </a:extLst>
          </p:cNvPr>
          <p:cNvSpPr txBox="1"/>
          <p:nvPr/>
        </p:nvSpPr>
        <p:spPr>
          <a:xfrm>
            <a:off x="1043603" y="3429000"/>
            <a:ext cx="3094383" cy="400110"/>
          </a:xfrm>
          <a:prstGeom prst="rect">
            <a:avLst/>
          </a:prstGeom>
          <a:noFill/>
          <a:ln>
            <a:noFill/>
          </a:ln>
        </p:spPr>
        <p:txBody>
          <a:bodyPr wrap="square" rtlCol="0">
            <a:spAutoFit/>
          </a:bodyPr>
          <a:lstStyle/>
          <a:p>
            <a:r>
              <a:rPr lang="vi-VN" sz="2000" i="1" dirty="0"/>
              <a:t>User mode</a:t>
            </a:r>
            <a:endParaRPr lang="en-US" sz="2000" i="1" dirty="0"/>
          </a:p>
        </p:txBody>
      </p:sp>
      <p:sp>
        <p:nvSpPr>
          <p:cNvPr id="11" name="Rectangle 10">
            <a:extLst>
              <a:ext uri="{FF2B5EF4-FFF2-40B4-BE49-F238E27FC236}">
                <a16:creationId xmlns:a16="http://schemas.microsoft.com/office/drawing/2014/main" id="{B57E1631-0742-4802-A57A-4BD12335E325}"/>
              </a:ext>
            </a:extLst>
          </p:cNvPr>
          <p:cNvSpPr/>
          <p:nvPr/>
        </p:nvSpPr>
        <p:spPr>
          <a:xfrm>
            <a:off x="2657388" y="1706724"/>
            <a:ext cx="5278597" cy="1892153"/>
          </a:xfrm>
          <a:prstGeom prst="rect">
            <a:avLst/>
          </a:prstGeom>
          <a:ln>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4" name="TextBox 3">
            <a:extLst>
              <a:ext uri="{FF2B5EF4-FFF2-40B4-BE49-F238E27FC236}">
                <a16:creationId xmlns:a16="http://schemas.microsoft.com/office/drawing/2014/main" id="{305DB258-D653-4534-9771-3B0131E1D62A}"/>
              </a:ext>
            </a:extLst>
          </p:cNvPr>
          <p:cNvSpPr txBox="1"/>
          <p:nvPr/>
        </p:nvSpPr>
        <p:spPr>
          <a:xfrm>
            <a:off x="2657388" y="1706724"/>
            <a:ext cx="1803634" cy="369332"/>
          </a:xfrm>
          <a:prstGeom prst="rect">
            <a:avLst/>
          </a:prstGeom>
          <a:noFill/>
        </p:spPr>
        <p:txBody>
          <a:bodyPr wrap="square" rtlCol="0">
            <a:spAutoFit/>
          </a:bodyPr>
          <a:lstStyle/>
          <a:p>
            <a:pPr algn="ctr"/>
            <a:r>
              <a:rPr lang="vi-VN" dirty="0"/>
              <a:t>Win32 Service</a:t>
            </a:r>
            <a:endParaRPr lang="en-US" dirty="0"/>
          </a:p>
        </p:txBody>
      </p:sp>
      <p:sp>
        <p:nvSpPr>
          <p:cNvPr id="5" name="Arrow: Right 4">
            <a:extLst>
              <a:ext uri="{FF2B5EF4-FFF2-40B4-BE49-F238E27FC236}">
                <a16:creationId xmlns:a16="http://schemas.microsoft.com/office/drawing/2014/main" id="{6419145E-F6A5-4120-988C-D808A9A7361C}"/>
              </a:ext>
            </a:extLst>
          </p:cNvPr>
          <p:cNvSpPr/>
          <p:nvPr/>
        </p:nvSpPr>
        <p:spPr>
          <a:xfrm>
            <a:off x="2046603" y="5249299"/>
            <a:ext cx="805343" cy="496422"/>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3" name="Arrow: Right 12">
            <a:extLst>
              <a:ext uri="{FF2B5EF4-FFF2-40B4-BE49-F238E27FC236}">
                <a16:creationId xmlns:a16="http://schemas.microsoft.com/office/drawing/2014/main" id="{889D35EB-E340-46D8-902F-BA40046A79FE}"/>
              </a:ext>
            </a:extLst>
          </p:cNvPr>
          <p:cNvSpPr/>
          <p:nvPr/>
        </p:nvSpPr>
        <p:spPr>
          <a:xfrm rot="16200000">
            <a:off x="2791185" y="3654285"/>
            <a:ext cx="1536042" cy="506498"/>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4" name="Cylinder 13">
            <a:extLst>
              <a:ext uri="{FF2B5EF4-FFF2-40B4-BE49-F238E27FC236}">
                <a16:creationId xmlns:a16="http://schemas.microsoft.com/office/drawing/2014/main" id="{D99F1842-C6B9-445F-9232-29D28D8F9C1B}"/>
              </a:ext>
            </a:extLst>
          </p:cNvPr>
          <p:cNvSpPr/>
          <p:nvPr/>
        </p:nvSpPr>
        <p:spPr>
          <a:xfrm>
            <a:off x="3058954" y="4856631"/>
            <a:ext cx="1000502" cy="1281762"/>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AA2B2AE-A887-4B3E-8319-E3414987DA64}"/>
              </a:ext>
            </a:extLst>
          </p:cNvPr>
          <p:cNvSpPr/>
          <p:nvPr/>
        </p:nvSpPr>
        <p:spPr>
          <a:xfrm>
            <a:off x="247608" y="5142934"/>
            <a:ext cx="1591987" cy="709153"/>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vi-VN" dirty="0"/>
              <a:t>Microphone thật</a:t>
            </a:r>
            <a:endParaRPr lang="en-US" dirty="0"/>
          </a:p>
        </p:txBody>
      </p:sp>
      <p:sp>
        <p:nvSpPr>
          <p:cNvPr id="16" name="Rectangle 15">
            <a:extLst>
              <a:ext uri="{FF2B5EF4-FFF2-40B4-BE49-F238E27FC236}">
                <a16:creationId xmlns:a16="http://schemas.microsoft.com/office/drawing/2014/main" id="{53C97D6E-73DC-445A-BD06-EF8BA716E1E1}"/>
              </a:ext>
            </a:extLst>
          </p:cNvPr>
          <p:cNvSpPr/>
          <p:nvPr/>
        </p:nvSpPr>
        <p:spPr>
          <a:xfrm>
            <a:off x="3058954" y="2249285"/>
            <a:ext cx="4449193" cy="709153"/>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vi-VN" dirty="0">
                <a:solidFill>
                  <a:schemeClr val="tx1"/>
                </a:solidFill>
              </a:rPr>
              <a:t>Pipeline lọc nhiễu động</a:t>
            </a:r>
            <a:endParaRPr lang="en-US" dirty="0">
              <a:solidFill>
                <a:schemeClr val="tx1"/>
              </a:solidFill>
            </a:endParaRPr>
          </a:p>
        </p:txBody>
      </p:sp>
      <p:sp>
        <p:nvSpPr>
          <p:cNvPr id="17" name="Arrow: Right 16">
            <a:extLst>
              <a:ext uri="{FF2B5EF4-FFF2-40B4-BE49-F238E27FC236}">
                <a16:creationId xmlns:a16="http://schemas.microsoft.com/office/drawing/2014/main" id="{A25B91A6-E194-4FC7-BC58-C34FF20874B2}"/>
              </a:ext>
            </a:extLst>
          </p:cNvPr>
          <p:cNvSpPr/>
          <p:nvPr/>
        </p:nvSpPr>
        <p:spPr>
          <a:xfrm rot="5400000">
            <a:off x="6486877" y="3651345"/>
            <a:ext cx="1536042" cy="506498"/>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8" name="Rectangle 17">
            <a:extLst>
              <a:ext uri="{FF2B5EF4-FFF2-40B4-BE49-F238E27FC236}">
                <a16:creationId xmlns:a16="http://schemas.microsoft.com/office/drawing/2014/main" id="{973C966B-4BC0-4D63-8C9C-16ACC624A837}"/>
              </a:ext>
            </a:extLst>
          </p:cNvPr>
          <p:cNvSpPr/>
          <p:nvPr/>
        </p:nvSpPr>
        <p:spPr>
          <a:xfrm>
            <a:off x="9099391" y="5142934"/>
            <a:ext cx="1591987" cy="709153"/>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vi-VN" dirty="0"/>
              <a:t>Microphone ảo</a:t>
            </a:r>
            <a:endParaRPr lang="en-US" dirty="0"/>
          </a:p>
        </p:txBody>
      </p:sp>
      <p:sp>
        <p:nvSpPr>
          <p:cNvPr id="19" name="Arrow: Right 18">
            <a:extLst>
              <a:ext uri="{FF2B5EF4-FFF2-40B4-BE49-F238E27FC236}">
                <a16:creationId xmlns:a16="http://schemas.microsoft.com/office/drawing/2014/main" id="{DF0BF233-5AFA-45A8-8B77-00D5248CFF76}"/>
              </a:ext>
            </a:extLst>
          </p:cNvPr>
          <p:cNvSpPr/>
          <p:nvPr/>
        </p:nvSpPr>
        <p:spPr>
          <a:xfrm>
            <a:off x="8024598" y="5249299"/>
            <a:ext cx="805343" cy="496422"/>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0" name="Cylinder 19">
            <a:extLst>
              <a:ext uri="{FF2B5EF4-FFF2-40B4-BE49-F238E27FC236}">
                <a16:creationId xmlns:a16="http://schemas.microsoft.com/office/drawing/2014/main" id="{8E301962-6E2B-4D40-9864-E7B7673449E0}"/>
              </a:ext>
            </a:extLst>
          </p:cNvPr>
          <p:cNvSpPr/>
          <p:nvPr/>
        </p:nvSpPr>
        <p:spPr>
          <a:xfrm>
            <a:off x="6754647" y="4856631"/>
            <a:ext cx="1000502" cy="1281762"/>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F5B88833-550A-4DF8-B4E7-F1EF0B910F41}"/>
              </a:ext>
            </a:extLst>
          </p:cNvPr>
          <p:cNvSpPr txBox="1"/>
          <p:nvPr/>
        </p:nvSpPr>
        <p:spPr>
          <a:xfrm>
            <a:off x="2519682" y="6185815"/>
            <a:ext cx="2079045" cy="707886"/>
          </a:xfrm>
          <a:prstGeom prst="rect">
            <a:avLst/>
          </a:prstGeom>
          <a:noFill/>
          <a:ln>
            <a:noFill/>
          </a:ln>
        </p:spPr>
        <p:txBody>
          <a:bodyPr wrap="square" rtlCol="0">
            <a:spAutoFit/>
          </a:bodyPr>
          <a:lstStyle/>
          <a:p>
            <a:pPr algn="ctr"/>
            <a:r>
              <a:rPr lang="vi-VN" sz="2000" i="1" dirty="0"/>
              <a:t>Giọng nói lẫn tiếng ồn</a:t>
            </a:r>
            <a:endParaRPr lang="en-US" sz="2000" i="1" dirty="0"/>
          </a:p>
        </p:txBody>
      </p:sp>
      <p:sp>
        <p:nvSpPr>
          <p:cNvPr id="22" name="TextBox 21">
            <a:extLst>
              <a:ext uri="{FF2B5EF4-FFF2-40B4-BE49-F238E27FC236}">
                <a16:creationId xmlns:a16="http://schemas.microsoft.com/office/drawing/2014/main" id="{00CF1B8C-D051-4F75-89BD-D89439E3C52A}"/>
              </a:ext>
            </a:extLst>
          </p:cNvPr>
          <p:cNvSpPr txBox="1"/>
          <p:nvPr/>
        </p:nvSpPr>
        <p:spPr>
          <a:xfrm>
            <a:off x="6215375" y="6185815"/>
            <a:ext cx="2079045" cy="400110"/>
          </a:xfrm>
          <a:prstGeom prst="rect">
            <a:avLst/>
          </a:prstGeom>
          <a:noFill/>
          <a:ln>
            <a:noFill/>
          </a:ln>
        </p:spPr>
        <p:txBody>
          <a:bodyPr wrap="square" rtlCol="0">
            <a:spAutoFit/>
          </a:bodyPr>
          <a:lstStyle/>
          <a:p>
            <a:pPr algn="ctr"/>
            <a:r>
              <a:rPr lang="vi-VN" sz="2000" i="1" dirty="0"/>
              <a:t>Giọng nói đã lọc</a:t>
            </a:r>
            <a:endParaRPr lang="en-US" sz="2000" i="1" dirty="0"/>
          </a:p>
        </p:txBody>
      </p:sp>
      <p:sp>
        <p:nvSpPr>
          <p:cNvPr id="23" name="Arrow: Right 22">
            <a:extLst>
              <a:ext uri="{FF2B5EF4-FFF2-40B4-BE49-F238E27FC236}">
                <a16:creationId xmlns:a16="http://schemas.microsoft.com/office/drawing/2014/main" id="{89898707-A6FE-4451-9987-3CD1018D313F}"/>
              </a:ext>
            </a:extLst>
          </p:cNvPr>
          <p:cNvSpPr/>
          <p:nvPr/>
        </p:nvSpPr>
        <p:spPr>
          <a:xfrm rot="16200000">
            <a:off x="9127363" y="3651345"/>
            <a:ext cx="1536042" cy="506498"/>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4" name="Rectangle 23">
            <a:extLst>
              <a:ext uri="{FF2B5EF4-FFF2-40B4-BE49-F238E27FC236}">
                <a16:creationId xmlns:a16="http://schemas.microsoft.com/office/drawing/2014/main" id="{F7E68DCF-4827-404C-8452-CBCB29A671A5}"/>
              </a:ext>
            </a:extLst>
          </p:cNvPr>
          <p:cNvSpPr/>
          <p:nvPr/>
        </p:nvSpPr>
        <p:spPr>
          <a:xfrm>
            <a:off x="8892695" y="2298223"/>
            <a:ext cx="2005378" cy="709153"/>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vi-VN" dirty="0">
                <a:solidFill>
                  <a:schemeClr val="tx1"/>
                </a:solidFill>
              </a:rPr>
              <a:t>Ứng dụng khác</a:t>
            </a:r>
            <a:endParaRPr lang="en-US" dirty="0">
              <a:solidFill>
                <a:schemeClr val="tx1"/>
              </a:solidFill>
            </a:endParaRPr>
          </a:p>
        </p:txBody>
      </p:sp>
      <p:sp>
        <p:nvSpPr>
          <p:cNvPr id="2" name="Slide Number Placeholder 1">
            <a:extLst>
              <a:ext uri="{FF2B5EF4-FFF2-40B4-BE49-F238E27FC236}">
                <a16:creationId xmlns:a16="http://schemas.microsoft.com/office/drawing/2014/main" id="{422AF5F8-79DE-47B3-AF14-0032FC84B2BA}"/>
              </a:ext>
            </a:extLst>
          </p:cNvPr>
          <p:cNvSpPr>
            <a:spLocks noGrp="1"/>
          </p:cNvSpPr>
          <p:nvPr>
            <p:ph type="sldNum" sz="quarter" idx="12"/>
          </p:nvPr>
        </p:nvSpPr>
        <p:spPr/>
        <p:txBody>
          <a:bodyPr/>
          <a:lstStyle/>
          <a:p>
            <a:fld id="{1880F96C-824F-4C37-99B8-7E149B40C9DC}" type="slidenum">
              <a:rPr lang="en-US" smtClean="0"/>
              <a:t>100</a:t>
            </a:fld>
            <a:endParaRPr lang="en-US"/>
          </a:p>
        </p:txBody>
      </p:sp>
    </p:spTree>
    <p:extLst>
      <p:ext uri="{BB962C8B-B14F-4D97-AF65-F5344CB8AC3E}">
        <p14:creationId xmlns:p14="http://schemas.microsoft.com/office/powerpoint/2010/main" val="345463318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a:xfrm>
            <a:off x="838200" y="593177"/>
            <a:ext cx="10515600" cy="1325563"/>
          </a:xfrm>
        </p:spPr>
        <p:txBody>
          <a:bodyPr>
            <a:normAutofit/>
          </a:bodyPr>
          <a:lstStyle/>
          <a:p>
            <a:r>
              <a:rPr lang="vi-VN" sz="4800" dirty="0">
                <a:latin typeface="Calibri Light" panose="020F0302020204030204" pitchFamily="34" charset="0"/>
                <a:cs typeface="Calibri Light" panose="020F0302020204030204" pitchFamily="34" charset="0"/>
              </a:rPr>
              <a:t>Dịch vụ trong Windows</a:t>
            </a:r>
            <a:endParaRPr lang="en-US" sz="4800" dirty="0">
              <a:latin typeface="Calibri Light" panose="020F0302020204030204" pitchFamily="34" charset="0"/>
              <a:cs typeface="Calibri Light" panose="020F0302020204030204" pitchFamily="34" charset="0"/>
            </a:endParaRPr>
          </a:p>
        </p:txBody>
      </p:sp>
      <p:sp>
        <p:nvSpPr>
          <p:cNvPr id="7" name="Content Placeholder 6"/>
          <p:cNvSpPr>
            <a:spLocks noGrp="1"/>
          </p:cNvSpPr>
          <p:nvPr>
            <p:ph idx="1"/>
          </p:nvPr>
        </p:nvSpPr>
        <p:spPr>
          <a:xfrm>
            <a:off x="838200" y="1786029"/>
            <a:ext cx="5257800" cy="4351338"/>
          </a:xfrm>
        </p:spPr>
        <p:txBody>
          <a:bodyPr>
            <a:normAutofit/>
          </a:bodyPr>
          <a:lstStyle/>
          <a:p>
            <a:r>
              <a:rPr lang="vi-VN" sz="3200" dirty="0"/>
              <a:t>Là một ứng dụng </a:t>
            </a:r>
            <a:r>
              <a:rPr lang="vi-VN" sz="3200" dirty="0">
                <a:solidFill>
                  <a:srgbClr val="FF0000"/>
                </a:solidFill>
              </a:rPr>
              <a:t>không giao diện</a:t>
            </a:r>
          </a:p>
          <a:p>
            <a:endParaRPr lang="vi-VN" sz="3200" dirty="0">
              <a:solidFill>
                <a:srgbClr val="FF0000"/>
              </a:solidFill>
            </a:endParaRPr>
          </a:p>
          <a:p>
            <a:r>
              <a:rPr lang="vi-VN" sz="3200" dirty="0"/>
              <a:t>Chịu quản lý của </a:t>
            </a:r>
            <a:r>
              <a:rPr lang="vi-VN" sz="3200" dirty="0">
                <a:solidFill>
                  <a:srgbClr val="FF0000"/>
                </a:solidFill>
              </a:rPr>
              <a:t>Service Control Manager</a:t>
            </a:r>
          </a:p>
          <a:p>
            <a:endParaRPr lang="vi-VN" sz="3200" dirty="0">
              <a:solidFill>
                <a:srgbClr val="FF0000"/>
              </a:solidFill>
            </a:endParaRPr>
          </a:p>
          <a:p>
            <a:r>
              <a:rPr lang="vi-VN" sz="3200" dirty="0"/>
              <a:t>Điều khiển thông qua các mã lệnh</a:t>
            </a:r>
          </a:p>
        </p:txBody>
      </p:sp>
      <p:pic>
        <p:nvPicPr>
          <p:cNvPr id="3" name="Picture 2">
            <a:extLst>
              <a:ext uri="{FF2B5EF4-FFF2-40B4-BE49-F238E27FC236}">
                <a16:creationId xmlns:a16="http://schemas.microsoft.com/office/drawing/2014/main" id="{1197AC6F-692B-41F0-8481-50B6DA104793}"/>
              </a:ext>
            </a:extLst>
          </p:cNvPr>
          <p:cNvPicPr>
            <a:picLocks noChangeAspect="1"/>
          </p:cNvPicPr>
          <p:nvPr/>
        </p:nvPicPr>
        <p:blipFill>
          <a:blip r:embed="rId3"/>
          <a:stretch>
            <a:fillRect/>
          </a:stretch>
        </p:blipFill>
        <p:spPr>
          <a:xfrm>
            <a:off x="8180533" y="1446838"/>
            <a:ext cx="3800475" cy="4400550"/>
          </a:xfrm>
          <a:prstGeom prst="rect">
            <a:avLst/>
          </a:prstGeom>
        </p:spPr>
      </p:pic>
      <p:sp>
        <p:nvSpPr>
          <p:cNvPr id="2" name="Slide Number Placeholder 1">
            <a:extLst>
              <a:ext uri="{FF2B5EF4-FFF2-40B4-BE49-F238E27FC236}">
                <a16:creationId xmlns:a16="http://schemas.microsoft.com/office/drawing/2014/main" id="{F025F494-431E-4098-9EE9-4A942F657B7B}"/>
              </a:ext>
            </a:extLst>
          </p:cNvPr>
          <p:cNvSpPr>
            <a:spLocks noGrp="1"/>
          </p:cNvSpPr>
          <p:nvPr>
            <p:ph type="sldNum" sz="quarter" idx="12"/>
          </p:nvPr>
        </p:nvSpPr>
        <p:spPr/>
        <p:txBody>
          <a:bodyPr/>
          <a:lstStyle/>
          <a:p>
            <a:fld id="{1880F96C-824F-4C37-99B8-7E149B40C9DC}" type="slidenum">
              <a:rPr lang="en-US" smtClean="0"/>
              <a:t>101</a:t>
            </a:fld>
            <a:endParaRPr lang="en-US"/>
          </a:p>
        </p:txBody>
      </p:sp>
    </p:spTree>
    <p:extLst>
      <p:ext uri="{BB962C8B-B14F-4D97-AF65-F5344CB8AC3E}">
        <p14:creationId xmlns:p14="http://schemas.microsoft.com/office/powerpoint/2010/main" val="122662077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a:xfrm>
            <a:off x="838200" y="593177"/>
            <a:ext cx="10515600" cy="1325563"/>
          </a:xfrm>
        </p:spPr>
        <p:txBody>
          <a:bodyPr>
            <a:normAutofit/>
          </a:bodyPr>
          <a:lstStyle/>
          <a:p>
            <a:r>
              <a:rPr lang="vi-VN" sz="4800" dirty="0">
                <a:latin typeface="Calibri Light" panose="020F0302020204030204" pitchFamily="34" charset="0"/>
                <a:cs typeface="Calibri Light" panose="020F0302020204030204" pitchFamily="34" charset="0"/>
              </a:rPr>
              <a:t>Lọc nhiễu thời gian thực</a:t>
            </a:r>
            <a:endParaRPr lang="en-US" sz="4800" dirty="0">
              <a:latin typeface="Calibri Light" panose="020F0302020204030204" pitchFamily="34" charset="0"/>
              <a:cs typeface="Calibri Light" panose="020F0302020204030204" pitchFamily="34" charset="0"/>
            </a:endParaRPr>
          </a:p>
        </p:txBody>
      </p:sp>
      <p:sp>
        <p:nvSpPr>
          <p:cNvPr id="8" name="Rectangle 7">
            <a:extLst>
              <a:ext uri="{FF2B5EF4-FFF2-40B4-BE49-F238E27FC236}">
                <a16:creationId xmlns:a16="http://schemas.microsoft.com/office/drawing/2014/main" id="{D3A20ADF-354B-4E14-8253-D14DFAE88AB5}"/>
              </a:ext>
            </a:extLst>
          </p:cNvPr>
          <p:cNvSpPr/>
          <p:nvPr/>
        </p:nvSpPr>
        <p:spPr>
          <a:xfrm>
            <a:off x="838200" y="3925557"/>
            <a:ext cx="10136256" cy="192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E17F7C2F-90D2-4D34-9940-73D668701BA7}"/>
              </a:ext>
            </a:extLst>
          </p:cNvPr>
          <p:cNvSpPr txBox="1"/>
          <p:nvPr/>
        </p:nvSpPr>
        <p:spPr>
          <a:xfrm>
            <a:off x="1043602" y="4275446"/>
            <a:ext cx="3094383" cy="400110"/>
          </a:xfrm>
          <a:prstGeom prst="rect">
            <a:avLst/>
          </a:prstGeom>
          <a:noFill/>
          <a:ln>
            <a:noFill/>
          </a:ln>
        </p:spPr>
        <p:txBody>
          <a:bodyPr wrap="square" rtlCol="0">
            <a:spAutoFit/>
          </a:bodyPr>
          <a:lstStyle/>
          <a:p>
            <a:r>
              <a:rPr lang="vi-VN" sz="2000" i="1" dirty="0"/>
              <a:t>Kernel mode</a:t>
            </a:r>
            <a:endParaRPr lang="en-US" sz="2000" i="1" dirty="0"/>
          </a:p>
        </p:txBody>
      </p:sp>
      <p:sp>
        <p:nvSpPr>
          <p:cNvPr id="10" name="TextBox 9">
            <a:extLst>
              <a:ext uri="{FF2B5EF4-FFF2-40B4-BE49-F238E27FC236}">
                <a16:creationId xmlns:a16="http://schemas.microsoft.com/office/drawing/2014/main" id="{EA0443E7-B780-4FE9-B61D-90E61F509DAC}"/>
              </a:ext>
            </a:extLst>
          </p:cNvPr>
          <p:cNvSpPr txBox="1"/>
          <p:nvPr/>
        </p:nvSpPr>
        <p:spPr>
          <a:xfrm>
            <a:off x="1043603" y="3429000"/>
            <a:ext cx="3094383" cy="400110"/>
          </a:xfrm>
          <a:prstGeom prst="rect">
            <a:avLst/>
          </a:prstGeom>
          <a:noFill/>
          <a:ln>
            <a:noFill/>
          </a:ln>
        </p:spPr>
        <p:txBody>
          <a:bodyPr wrap="square" rtlCol="0">
            <a:spAutoFit/>
          </a:bodyPr>
          <a:lstStyle/>
          <a:p>
            <a:r>
              <a:rPr lang="vi-VN" sz="2000" i="1" dirty="0"/>
              <a:t>User mode</a:t>
            </a:r>
            <a:endParaRPr lang="en-US" sz="2000" i="1" dirty="0"/>
          </a:p>
        </p:txBody>
      </p:sp>
      <p:sp>
        <p:nvSpPr>
          <p:cNvPr id="11" name="Rectangle 10">
            <a:extLst>
              <a:ext uri="{FF2B5EF4-FFF2-40B4-BE49-F238E27FC236}">
                <a16:creationId xmlns:a16="http://schemas.microsoft.com/office/drawing/2014/main" id="{B57E1631-0742-4802-A57A-4BD12335E325}"/>
              </a:ext>
            </a:extLst>
          </p:cNvPr>
          <p:cNvSpPr/>
          <p:nvPr/>
        </p:nvSpPr>
        <p:spPr>
          <a:xfrm>
            <a:off x="2657388" y="1706724"/>
            <a:ext cx="5278597" cy="1892153"/>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4" name="TextBox 3">
            <a:extLst>
              <a:ext uri="{FF2B5EF4-FFF2-40B4-BE49-F238E27FC236}">
                <a16:creationId xmlns:a16="http://schemas.microsoft.com/office/drawing/2014/main" id="{305DB258-D653-4534-9771-3B0131E1D62A}"/>
              </a:ext>
            </a:extLst>
          </p:cNvPr>
          <p:cNvSpPr txBox="1"/>
          <p:nvPr/>
        </p:nvSpPr>
        <p:spPr>
          <a:xfrm>
            <a:off x="2657388" y="1706724"/>
            <a:ext cx="1803634" cy="369332"/>
          </a:xfrm>
          <a:prstGeom prst="rect">
            <a:avLst/>
          </a:prstGeom>
          <a:noFill/>
        </p:spPr>
        <p:txBody>
          <a:bodyPr wrap="square" rtlCol="0">
            <a:spAutoFit/>
          </a:bodyPr>
          <a:lstStyle/>
          <a:p>
            <a:pPr algn="ctr"/>
            <a:r>
              <a:rPr lang="vi-VN" dirty="0"/>
              <a:t>Win32 Service</a:t>
            </a:r>
            <a:endParaRPr lang="en-US" dirty="0"/>
          </a:p>
        </p:txBody>
      </p:sp>
      <p:sp>
        <p:nvSpPr>
          <p:cNvPr id="5" name="Arrow: Right 4">
            <a:extLst>
              <a:ext uri="{FF2B5EF4-FFF2-40B4-BE49-F238E27FC236}">
                <a16:creationId xmlns:a16="http://schemas.microsoft.com/office/drawing/2014/main" id="{6419145E-F6A5-4120-988C-D808A9A7361C}"/>
              </a:ext>
            </a:extLst>
          </p:cNvPr>
          <p:cNvSpPr/>
          <p:nvPr/>
        </p:nvSpPr>
        <p:spPr>
          <a:xfrm>
            <a:off x="2046603" y="5249299"/>
            <a:ext cx="805343" cy="496422"/>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3" name="Arrow: Right 12">
            <a:extLst>
              <a:ext uri="{FF2B5EF4-FFF2-40B4-BE49-F238E27FC236}">
                <a16:creationId xmlns:a16="http://schemas.microsoft.com/office/drawing/2014/main" id="{889D35EB-E340-46D8-902F-BA40046A79FE}"/>
              </a:ext>
            </a:extLst>
          </p:cNvPr>
          <p:cNvSpPr/>
          <p:nvPr/>
        </p:nvSpPr>
        <p:spPr>
          <a:xfrm rot="16200000">
            <a:off x="2791185" y="3654285"/>
            <a:ext cx="1536042" cy="506498"/>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4" name="Cylinder 13">
            <a:extLst>
              <a:ext uri="{FF2B5EF4-FFF2-40B4-BE49-F238E27FC236}">
                <a16:creationId xmlns:a16="http://schemas.microsoft.com/office/drawing/2014/main" id="{D99F1842-C6B9-445F-9232-29D28D8F9C1B}"/>
              </a:ext>
            </a:extLst>
          </p:cNvPr>
          <p:cNvSpPr/>
          <p:nvPr/>
        </p:nvSpPr>
        <p:spPr>
          <a:xfrm>
            <a:off x="3058954" y="4856631"/>
            <a:ext cx="1000502" cy="1281762"/>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AA2B2AE-A887-4B3E-8319-E3414987DA64}"/>
              </a:ext>
            </a:extLst>
          </p:cNvPr>
          <p:cNvSpPr/>
          <p:nvPr/>
        </p:nvSpPr>
        <p:spPr>
          <a:xfrm>
            <a:off x="247608" y="5142934"/>
            <a:ext cx="1591987" cy="709153"/>
          </a:xfrm>
          <a:prstGeom prst="rect">
            <a:avLst/>
          </a:prstGeom>
          <a:ln>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vi-VN" dirty="0"/>
              <a:t>Microphone thật</a:t>
            </a:r>
            <a:endParaRPr lang="en-US" dirty="0"/>
          </a:p>
        </p:txBody>
      </p:sp>
      <p:sp>
        <p:nvSpPr>
          <p:cNvPr id="16" name="Rectangle 15">
            <a:extLst>
              <a:ext uri="{FF2B5EF4-FFF2-40B4-BE49-F238E27FC236}">
                <a16:creationId xmlns:a16="http://schemas.microsoft.com/office/drawing/2014/main" id="{53C97D6E-73DC-445A-BD06-EF8BA716E1E1}"/>
              </a:ext>
            </a:extLst>
          </p:cNvPr>
          <p:cNvSpPr/>
          <p:nvPr/>
        </p:nvSpPr>
        <p:spPr>
          <a:xfrm>
            <a:off x="3058954" y="2249285"/>
            <a:ext cx="4449193" cy="709153"/>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vi-VN" dirty="0">
                <a:solidFill>
                  <a:schemeClr val="tx1"/>
                </a:solidFill>
              </a:rPr>
              <a:t>Pipeline lọc nhiễu động</a:t>
            </a:r>
            <a:endParaRPr lang="en-US" dirty="0">
              <a:solidFill>
                <a:schemeClr val="tx1"/>
              </a:solidFill>
            </a:endParaRPr>
          </a:p>
        </p:txBody>
      </p:sp>
      <p:sp>
        <p:nvSpPr>
          <p:cNvPr id="17" name="Arrow: Right 16">
            <a:extLst>
              <a:ext uri="{FF2B5EF4-FFF2-40B4-BE49-F238E27FC236}">
                <a16:creationId xmlns:a16="http://schemas.microsoft.com/office/drawing/2014/main" id="{A25B91A6-E194-4FC7-BC58-C34FF20874B2}"/>
              </a:ext>
            </a:extLst>
          </p:cNvPr>
          <p:cNvSpPr/>
          <p:nvPr/>
        </p:nvSpPr>
        <p:spPr>
          <a:xfrm rot="5400000">
            <a:off x="6486877" y="3651345"/>
            <a:ext cx="1536042" cy="506498"/>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8" name="Rectangle 17">
            <a:extLst>
              <a:ext uri="{FF2B5EF4-FFF2-40B4-BE49-F238E27FC236}">
                <a16:creationId xmlns:a16="http://schemas.microsoft.com/office/drawing/2014/main" id="{973C966B-4BC0-4D63-8C9C-16ACC624A837}"/>
              </a:ext>
            </a:extLst>
          </p:cNvPr>
          <p:cNvSpPr/>
          <p:nvPr/>
        </p:nvSpPr>
        <p:spPr>
          <a:xfrm>
            <a:off x="9099391" y="5142934"/>
            <a:ext cx="1591987" cy="709153"/>
          </a:xfrm>
          <a:prstGeom prst="rect">
            <a:avLst/>
          </a:prstGeom>
          <a:ln>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vi-VN" dirty="0"/>
              <a:t>Microphone ảo</a:t>
            </a:r>
            <a:endParaRPr lang="en-US" dirty="0"/>
          </a:p>
        </p:txBody>
      </p:sp>
      <p:sp>
        <p:nvSpPr>
          <p:cNvPr id="19" name="Arrow: Right 18">
            <a:extLst>
              <a:ext uri="{FF2B5EF4-FFF2-40B4-BE49-F238E27FC236}">
                <a16:creationId xmlns:a16="http://schemas.microsoft.com/office/drawing/2014/main" id="{DF0BF233-5AFA-45A8-8B77-00D5248CFF76}"/>
              </a:ext>
            </a:extLst>
          </p:cNvPr>
          <p:cNvSpPr/>
          <p:nvPr/>
        </p:nvSpPr>
        <p:spPr>
          <a:xfrm>
            <a:off x="8024598" y="5249299"/>
            <a:ext cx="805343" cy="496422"/>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0" name="Cylinder 19">
            <a:extLst>
              <a:ext uri="{FF2B5EF4-FFF2-40B4-BE49-F238E27FC236}">
                <a16:creationId xmlns:a16="http://schemas.microsoft.com/office/drawing/2014/main" id="{8E301962-6E2B-4D40-9864-E7B7673449E0}"/>
              </a:ext>
            </a:extLst>
          </p:cNvPr>
          <p:cNvSpPr/>
          <p:nvPr/>
        </p:nvSpPr>
        <p:spPr>
          <a:xfrm>
            <a:off x="6754647" y="4856631"/>
            <a:ext cx="1000502" cy="1281762"/>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F5B88833-550A-4DF8-B4E7-F1EF0B910F41}"/>
              </a:ext>
            </a:extLst>
          </p:cNvPr>
          <p:cNvSpPr txBox="1"/>
          <p:nvPr/>
        </p:nvSpPr>
        <p:spPr>
          <a:xfrm>
            <a:off x="2519682" y="6185815"/>
            <a:ext cx="2079045" cy="707886"/>
          </a:xfrm>
          <a:prstGeom prst="rect">
            <a:avLst/>
          </a:prstGeom>
          <a:noFill/>
          <a:ln>
            <a:noFill/>
          </a:ln>
        </p:spPr>
        <p:txBody>
          <a:bodyPr wrap="square" rtlCol="0">
            <a:spAutoFit/>
          </a:bodyPr>
          <a:lstStyle/>
          <a:p>
            <a:pPr algn="ctr"/>
            <a:r>
              <a:rPr lang="vi-VN" sz="2000" i="1" dirty="0"/>
              <a:t>Giọng nói lẫn tiếng ồn</a:t>
            </a:r>
            <a:endParaRPr lang="en-US" sz="2000" i="1" dirty="0"/>
          </a:p>
        </p:txBody>
      </p:sp>
      <p:sp>
        <p:nvSpPr>
          <p:cNvPr id="22" name="TextBox 21">
            <a:extLst>
              <a:ext uri="{FF2B5EF4-FFF2-40B4-BE49-F238E27FC236}">
                <a16:creationId xmlns:a16="http://schemas.microsoft.com/office/drawing/2014/main" id="{00CF1B8C-D051-4F75-89BD-D89439E3C52A}"/>
              </a:ext>
            </a:extLst>
          </p:cNvPr>
          <p:cNvSpPr txBox="1"/>
          <p:nvPr/>
        </p:nvSpPr>
        <p:spPr>
          <a:xfrm>
            <a:off x="6215375" y="6185815"/>
            <a:ext cx="2079045" cy="400110"/>
          </a:xfrm>
          <a:prstGeom prst="rect">
            <a:avLst/>
          </a:prstGeom>
          <a:noFill/>
          <a:ln>
            <a:noFill/>
          </a:ln>
        </p:spPr>
        <p:txBody>
          <a:bodyPr wrap="square" rtlCol="0">
            <a:spAutoFit/>
          </a:bodyPr>
          <a:lstStyle/>
          <a:p>
            <a:pPr algn="ctr"/>
            <a:r>
              <a:rPr lang="vi-VN" sz="2000" i="1" dirty="0"/>
              <a:t>Giọng nói đã lọc</a:t>
            </a:r>
            <a:endParaRPr lang="en-US" sz="2000" i="1" dirty="0"/>
          </a:p>
        </p:txBody>
      </p:sp>
      <p:sp>
        <p:nvSpPr>
          <p:cNvPr id="23" name="Arrow: Right 22">
            <a:extLst>
              <a:ext uri="{FF2B5EF4-FFF2-40B4-BE49-F238E27FC236}">
                <a16:creationId xmlns:a16="http://schemas.microsoft.com/office/drawing/2014/main" id="{89898707-A6FE-4451-9987-3CD1018D313F}"/>
              </a:ext>
            </a:extLst>
          </p:cNvPr>
          <p:cNvSpPr/>
          <p:nvPr/>
        </p:nvSpPr>
        <p:spPr>
          <a:xfrm rot="16200000">
            <a:off x="9127363" y="3651345"/>
            <a:ext cx="1536042" cy="506498"/>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4" name="Rectangle 23">
            <a:extLst>
              <a:ext uri="{FF2B5EF4-FFF2-40B4-BE49-F238E27FC236}">
                <a16:creationId xmlns:a16="http://schemas.microsoft.com/office/drawing/2014/main" id="{F7E68DCF-4827-404C-8452-CBCB29A671A5}"/>
              </a:ext>
            </a:extLst>
          </p:cNvPr>
          <p:cNvSpPr/>
          <p:nvPr/>
        </p:nvSpPr>
        <p:spPr>
          <a:xfrm>
            <a:off x="8892695" y="2298223"/>
            <a:ext cx="2005378" cy="709153"/>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vi-VN" dirty="0">
                <a:solidFill>
                  <a:schemeClr val="tx1"/>
                </a:solidFill>
              </a:rPr>
              <a:t>Ứng dụng khác</a:t>
            </a:r>
            <a:endParaRPr lang="en-US" dirty="0">
              <a:solidFill>
                <a:schemeClr val="tx1"/>
              </a:solidFill>
            </a:endParaRPr>
          </a:p>
        </p:txBody>
      </p:sp>
      <p:sp>
        <p:nvSpPr>
          <p:cNvPr id="2" name="Slide Number Placeholder 1">
            <a:extLst>
              <a:ext uri="{FF2B5EF4-FFF2-40B4-BE49-F238E27FC236}">
                <a16:creationId xmlns:a16="http://schemas.microsoft.com/office/drawing/2014/main" id="{422AF5F8-79DE-47B3-AF14-0032FC84B2BA}"/>
              </a:ext>
            </a:extLst>
          </p:cNvPr>
          <p:cNvSpPr>
            <a:spLocks noGrp="1"/>
          </p:cNvSpPr>
          <p:nvPr>
            <p:ph type="sldNum" sz="quarter" idx="12"/>
          </p:nvPr>
        </p:nvSpPr>
        <p:spPr/>
        <p:txBody>
          <a:bodyPr/>
          <a:lstStyle/>
          <a:p>
            <a:fld id="{1880F96C-824F-4C37-99B8-7E149B40C9DC}" type="slidenum">
              <a:rPr lang="en-US" smtClean="0"/>
              <a:t>102</a:t>
            </a:fld>
            <a:endParaRPr lang="en-US"/>
          </a:p>
        </p:txBody>
      </p:sp>
    </p:spTree>
    <p:extLst>
      <p:ext uri="{BB962C8B-B14F-4D97-AF65-F5344CB8AC3E}">
        <p14:creationId xmlns:p14="http://schemas.microsoft.com/office/powerpoint/2010/main" val="223754278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a:xfrm>
            <a:off x="838200" y="593177"/>
            <a:ext cx="10515600" cy="1325563"/>
          </a:xfrm>
        </p:spPr>
        <p:txBody>
          <a:bodyPr>
            <a:normAutofit/>
          </a:bodyPr>
          <a:lstStyle/>
          <a:p>
            <a:r>
              <a:rPr lang="vi-VN" sz="4800" dirty="0">
                <a:latin typeface="Calibri Light" panose="020F0302020204030204" pitchFamily="34" charset="0"/>
                <a:cs typeface="Calibri Light" panose="020F0302020204030204" pitchFamily="34" charset="0"/>
              </a:rPr>
              <a:t>Microphone driver</a:t>
            </a:r>
            <a:endParaRPr lang="en-US" sz="4800" dirty="0">
              <a:latin typeface="Calibri Light" panose="020F0302020204030204" pitchFamily="34" charset="0"/>
              <a:cs typeface="Calibri Light" panose="020F0302020204030204" pitchFamily="34" charset="0"/>
            </a:endParaRPr>
          </a:p>
        </p:txBody>
      </p:sp>
      <p:pic>
        <p:nvPicPr>
          <p:cNvPr id="1028" name="Picture 4" descr="Caribbean blue microphone 3 icon - Free caribbean blue microphone icons">
            <a:extLst>
              <a:ext uri="{FF2B5EF4-FFF2-40B4-BE49-F238E27FC236}">
                <a16:creationId xmlns:a16="http://schemas.microsoft.com/office/drawing/2014/main" id="{4F02C5A0-BB71-4111-891A-71C8F74778B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04659" y="5449981"/>
            <a:ext cx="845873" cy="845873"/>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1BCDF4EC-BDAC-4B1A-8E3A-E2C1131B677B}"/>
              </a:ext>
            </a:extLst>
          </p:cNvPr>
          <p:cNvSpPr/>
          <p:nvPr/>
        </p:nvSpPr>
        <p:spPr>
          <a:xfrm>
            <a:off x="3156857" y="3372238"/>
            <a:ext cx="5878285" cy="1017037"/>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 name="Arrow: Down 2">
            <a:extLst>
              <a:ext uri="{FF2B5EF4-FFF2-40B4-BE49-F238E27FC236}">
                <a16:creationId xmlns:a16="http://schemas.microsoft.com/office/drawing/2014/main" id="{45C4C441-F206-4EA3-9015-F7199123DC02}"/>
              </a:ext>
            </a:extLst>
          </p:cNvPr>
          <p:cNvSpPr/>
          <p:nvPr/>
        </p:nvSpPr>
        <p:spPr>
          <a:xfrm rot="10800000">
            <a:off x="7768206" y="4389275"/>
            <a:ext cx="318781" cy="717100"/>
          </a:xfrm>
          <a:prstGeom prst="down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8" name="Arrow: Down 7">
            <a:extLst>
              <a:ext uri="{FF2B5EF4-FFF2-40B4-BE49-F238E27FC236}">
                <a16:creationId xmlns:a16="http://schemas.microsoft.com/office/drawing/2014/main" id="{EDAFA857-55C4-4103-8A2C-240F02880F5A}"/>
              </a:ext>
            </a:extLst>
          </p:cNvPr>
          <p:cNvSpPr/>
          <p:nvPr/>
        </p:nvSpPr>
        <p:spPr>
          <a:xfrm>
            <a:off x="4925737" y="2655138"/>
            <a:ext cx="318781" cy="717100"/>
          </a:xfrm>
          <a:prstGeom prst="down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B2926418-90E9-4433-B3D3-E5FC9D1BC7FA}"/>
              </a:ext>
            </a:extLst>
          </p:cNvPr>
          <p:cNvCxnSpPr>
            <a:stCxn id="3" idx="2"/>
          </p:cNvCxnSpPr>
          <p:nvPr/>
        </p:nvCxnSpPr>
        <p:spPr>
          <a:xfrm flipV="1">
            <a:off x="7927596" y="3246539"/>
            <a:ext cx="0" cy="1142736"/>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6375EB95-B5B3-4C56-AD20-D39B18FAC107}"/>
              </a:ext>
            </a:extLst>
          </p:cNvPr>
          <p:cNvCxnSpPr>
            <a:stCxn id="8" idx="2"/>
          </p:cNvCxnSpPr>
          <p:nvPr/>
        </p:nvCxnSpPr>
        <p:spPr>
          <a:xfrm flipH="1">
            <a:off x="5085127" y="3372238"/>
            <a:ext cx="1" cy="115781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6" name="Arrow: Right 15">
            <a:extLst>
              <a:ext uri="{FF2B5EF4-FFF2-40B4-BE49-F238E27FC236}">
                <a16:creationId xmlns:a16="http://schemas.microsoft.com/office/drawing/2014/main" id="{6FFC8D2A-44AC-4880-A769-6F75B610807B}"/>
              </a:ext>
            </a:extLst>
          </p:cNvPr>
          <p:cNvSpPr/>
          <p:nvPr/>
        </p:nvSpPr>
        <p:spPr>
          <a:xfrm rot="2700000">
            <a:off x="2281563" y="2902181"/>
            <a:ext cx="856306" cy="380399"/>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7" name="TextBox 16">
            <a:extLst>
              <a:ext uri="{FF2B5EF4-FFF2-40B4-BE49-F238E27FC236}">
                <a16:creationId xmlns:a16="http://schemas.microsoft.com/office/drawing/2014/main" id="{1B3A9E35-579B-46D3-9C15-D843C0A16686}"/>
              </a:ext>
            </a:extLst>
          </p:cNvPr>
          <p:cNvSpPr txBox="1"/>
          <p:nvPr/>
        </p:nvSpPr>
        <p:spPr>
          <a:xfrm>
            <a:off x="1113434" y="2182529"/>
            <a:ext cx="1825902" cy="707886"/>
          </a:xfrm>
          <a:prstGeom prst="rect">
            <a:avLst/>
          </a:prstGeom>
          <a:noFill/>
          <a:ln>
            <a:noFill/>
          </a:ln>
        </p:spPr>
        <p:txBody>
          <a:bodyPr wrap="square" rtlCol="0">
            <a:spAutoFit/>
          </a:bodyPr>
          <a:lstStyle/>
          <a:p>
            <a:pPr algn="ctr"/>
            <a:r>
              <a:rPr lang="en-US" sz="2000" i="1" dirty="0"/>
              <a:t>Audio cyclic buffer</a:t>
            </a:r>
          </a:p>
        </p:txBody>
      </p:sp>
      <p:sp>
        <p:nvSpPr>
          <p:cNvPr id="18" name="Rectangle 17">
            <a:extLst>
              <a:ext uri="{FF2B5EF4-FFF2-40B4-BE49-F238E27FC236}">
                <a16:creationId xmlns:a16="http://schemas.microsoft.com/office/drawing/2014/main" id="{D43D0454-0D25-4286-8013-37DA8CF82929}"/>
              </a:ext>
            </a:extLst>
          </p:cNvPr>
          <p:cNvSpPr/>
          <p:nvPr/>
        </p:nvSpPr>
        <p:spPr>
          <a:xfrm>
            <a:off x="4065039" y="1805205"/>
            <a:ext cx="2040176" cy="709153"/>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solidFill>
                  <a:schemeClr val="tx1"/>
                </a:solidFill>
              </a:rPr>
              <a:t>App </a:t>
            </a:r>
            <a:r>
              <a:rPr lang="vi-VN" dirty="0">
                <a:solidFill>
                  <a:schemeClr val="tx1"/>
                </a:solidFill>
              </a:rPr>
              <a:t>sử dụng audio từ mic</a:t>
            </a:r>
            <a:endParaRPr lang="en-US" dirty="0">
              <a:solidFill>
                <a:schemeClr val="tx1"/>
              </a:solidFill>
            </a:endParaRPr>
          </a:p>
        </p:txBody>
      </p:sp>
      <p:sp>
        <p:nvSpPr>
          <p:cNvPr id="19" name="Arrow: Right 18">
            <a:extLst>
              <a:ext uri="{FF2B5EF4-FFF2-40B4-BE49-F238E27FC236}">
                <a16:creationId xmlns:a16="http://schemas.microsoft.com/office/drawing/2014/main" id="{5BB83BCB-9F9A-4A8E-8C53-5D39C2F85E09}"/>
              </a:ext>
            </a:extLst>
          </p:cNvPr>
          <p:cNvSpPr/>
          <p:nvPr/>
        </p:nvSpPr>
        <p:spPr>
          <a:xfrm rot="2700000">
            <a:off x="2281562" y="2902180"/>
            <a:ext cx="856306" cy="380399"/>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0" name="TextBox 19">
            <a:extLst>
              <a:ext uri="{FF2B5EF4-FFF2-40B4-BE49-F238E27FC236}">
                <a16:creationId xmlns:a16="http://schemas.microsoft.com/office/drawing/2014/main" id="{BE6131CF-3FE0-49BC-870B-85B6433390D1}"/>
              </a:ext>
            </a:extLst>
          </p:cNvPr>
          <p:cNvSpPr txBox="1"/>
          <p:nvPr/>
        </p:nvSpPr>
        <p:spPr>
          <a:xfrm>
            <a:off x="1113433" y="2182528"/>
            <a:ext cx="1825902" cy="707886"/>
          </a:xfrm>
          <a:prstGeom prst="rect">
            <a:avLst/>
          </a:prstGeom>
          <a:noFill/>
          <a:ln>
            <a:noFill/>
          </a:ln>
        </p:spPr>
        <p:txBody>
          <a:bodyPr wrap="square" rtlCol="0">
            <a:spAutoFit/>
          </a:bodyPr>
          <a:lstStyle/>
          <a:p>
            <a:pPr algn="ctr"/>
            <a:r>
              <a:rPr lang="en-US" sz="2000" i="1" dirty="0"/>
              <a:t>Audio cyclic buffer</a:t>
            </a:r>
          </a:p>
        </p:txBody>
      </p:sp>
      <p:sp>
        <p:nvSpPr>
          <p:cNvPr id="21" name="Arrow: Right 20">
            <a:extLst>
              <a:ext uri="{FF2B5EF4-FFF2-40B4-BE49-F238E27FC236}">
                <a16:creationId xmlns:a16="http://schemas.microsoft.com/office/drawing/2014/main" id="{BED6791F-BF12-4ED6-8AA7-C65A25355BB3}"/>
              </a:ext>
            </a:extLst>
          </p:cNvPr>
          <p:cNvSpPr/>
          <p:nvPr/>
        </p:nvSpPr>
        <p:spPr>
          <a:xfrm rot="19294169">
            <a:off x="6966127" y="4553805"/>
            <a:ext cx="856306" cy="380399"/>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2" name="TextBox 21">
            <a:extLst>
              <a:ext uri="{FF2B5EF4-FFF2-40B4-BE49-F238E27FC236}">
                <a16:creationId xmlns:a16="http://schemas.microsoft.com/office/drawing/2014/main" id="{A269127B-6ECE-494D-92E7-9B0AC2AE2630}"/>
              </a:ext>
            </a:extLst>
          </p:cNvPr>
          <p:cNvSpPr txBox="1"/>
          <p:nvPr/>
        </p:nvSpPr>
        <p:spPr>
          <a:xfrm>
            <a:off x="5942303" y="5049871"/>
            <a:ext cx="1825902" cy="400110"/>
          </a:xfrm>
          <a:prstGeom prst="rect">
            <a:avLst/>
          </a:prstGeom>
          <a:noFill/>
          <a:ln>
            <a:noFill/>
          </a:ln>
        </p:spPr>
        <p:txBody>
          <a:bodyPr wrap="square" rtlCol="0">
            <a:spAutoFit/>
          </a:bodyPr>
          <a:lstStyle/>
          <a:p>
            <a:pPr algn="ctr"/>
            <a:r>
              <a:rPr lang="vi-VN" sz="2000" i="1" dirty="0"/>
              <a:t>Write head</a:t>
            </a:r>
            <a:endParaRPr lang="en-US" sz="2000" i="1" dirty="0"/>
          </a:p>
        </p:txBody>
      </p:sp>
      <p:sp>
        <p:nvSpPr>
          <p:cNvPr id="23" name="Arrow: Right 22">
            <a:extLst>
              <a:ext uri="{FF2B5EF4-FFF2-40B4-BE49-F238E27FC236}">
                <a16:creationId xmlns:a16="http://schemas.microsoft.com/office/drawing/2014/main" id="{61C3242C-FBB7-4EB6-935B-9CAF4CD4C80F}"/>
              </a:ext>
            </a:extLst>
          </p:cNvPr>
          <p:cNvSpPr/>
          <p:nvPr/>
        </p:nvSpPr>
        <p:spPr>
          <a:xfrm rot="9413065">
            <a:off x="5281427" y="2865716"/>
            <a:ext cx="856306" cy="380399"/>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4" name="TextBox 23">
            <a:extLst>
              <a:ext uri="{FF2B5EF4-FFF2-40B4-BE49-F238E27FC236}">
                <a16:creationId xmlns:a16="http://schemas.microsoft.com/office/drawing/2014/main" id="{7A6639E8-0A7E-48AD-8BDF-F21CFBC70BAA}"/>
              </a:ext>
            </a:extLst>
          </p:cNvPr>
          <p:cNvSpPr txBox="1"/>
          <p:nvPr/>
        </p:nvSpPr>
        <p:spPr>
          <a:xfrm>
            <a:off x="5816419" y="2451145"/>
            <a:ext cx="1825902" cy="400110"/>
          </a:xfrm>
          <a:prstGeom prst="rect">
            <a:avLst/>
          </a:prstGeom>
          <a:noFill/>
          <a:ln>
            <a:noFill/>
          </a:ln>
        </p:spPr>
        <p:txBody>
          <a:bodyPr wrap="square" rtlCol="0">
            <a:spAutoFit/>
          </a:bodyPr>
          <a:lstStyle/>
          <a:p>
            <a:pPr algn="ctr"/>
            <a:r>
              <a:rPr lang="vi-VN" sz="2000" i="1" dirty="0"/>
              <a:t>Read head</a:t>
            </a:r>
            <a:endParaRPr lang="en-US" sz="2000" i="1" dirty="0"/>
          </a:p>
        </p:txBody>
      </p:sp>
      <p:sp>
        <p:nvSpPr>
          <p:cNvPr id="25" name="TextBox 24">
            <a:extLst>
              <a:ext uri="{FF2B5EF4-FFF2-40B4-BE49-F238E27FC236}">
                <a16:creationId xmlns:a16="http://schemas.microsoft.com/office/drawing/2014/main" id="{AA2460A8-A3FE-4645-947E-89B1DCA59F7F}"/>
              </a:ext>
            </a:extLst>
          </p:cNvPr>
          <p:cNvSpPr txBox="1"/>
          <p:nvPr/>
        </p:nvSpPr>
        <p:spPr>
          <a:xfrm>
            <a:off x="7009709" y="6355623"/>
            <a:ext cx="1825902" cy="400110"/>
          </a:xfrm>
          <a:prstGeom prst="rect">
            <a:avLst/>
          </a:prstGeom>
          <a:noFill/>
          <a:ln>
            <a:noFill/>
          </a:ln>
        </p:spPr>
        <p:txBody>
          <a:bodyPr wrap="square" rtlCol="0">
            <a:spAutoFit/>
          </a:bodyPr>
          <a:lstStyle/>
          <a:p>
            <a:pPr algn="ctr"/>
            <a:r>
              <a:rPr lang="vi-VN" sz="2000" i="1" dirty="0"/>
              <a:t>Microphone</a:t>
            </a:r>
            <a:endParaRPr lang="en-US" sz="2000" i="1" dirty="0"/>
          </a:p>
        </p:txBody>
      </p:sp>
      <p:sp>
        <p:nvSpPr>
          <p:cNvPr id="4" name="Slide Number Placeholder 3">
            <a:extLst>
              <a:ext uri="{FF2B5EF4-FFF2-40B4-BE49-F238E27FC236}">
                <a16:creationId xmlns:a16="http://schemas.microsoft.com/office/drawing/2014/main" id="{8240D429-4945-487F-9F5C-B373A0CBDC08}"/>
              </a:ext>
            </a:extLst>
          </p:cNvPr>
          <p:cNvSpPr>
            <a:spLocks noGrp="1"/>
          </p:cNvSpPr>
          <p:nvPr>
            <p:ph type="sldNum" sz="quarter" idx="12"/>
          </p:nvPr>
        </p:nvSpPr>
        <p:spPr/>
        <p:txBody>
          <a:bodyPr/>
          <a:lstStyle/>
          <a:p>
            <a:fld id="{1880F96C-824F-4C37-99B8-7E149B40C9DC}" type="slidenum">
              <a:rPr lang="en-US" smtClean="0"/>
              <a:t>103</a:t>
            </a:fld>
            <a:endParaRPr lang="en-US"/>
          </a:p>
        </p:txBody>
      </p:sp>
    </p:spTree>
    <p:extLst>
      <p:ext uri="{BB962C8B-B14F-4D97-AF65-F5344CB8AC3E}">
        <p14:creationId xmlns:p14="http://schemas.microsoft.com/office/powerpoint/2010/main" val="197495470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C66364B9-31ED-4888-93DF-7BB0A2D34D88}"/>
              </a:ext>
            </a:extLst>
          </p:cNvPr>
          <p:cNvSpPr/>
          <p:nvPr/>
        </p:nvSpPr>
        <p:spPr>
          <a:xfrm>
            <a:off x="3156856" y="4453353"/>
            <a:ext cx="5878285" cy="546594"/>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6" name="Title 5"/>
          <p:cNvSpPr>
            <a:spLocks noGrp="1"/>
          </p:cNvSpPr>
          <p:nvPr>
            <p:ph type="title"/>
          </p:nvPr>
        </p:nvSpPr>
        <p:spPr>
          <a:xfrm>
            <a:off x="838200" y="593177"/>
            <a:ext cx="10515600" cy="1325563"/>
          </a:xfrm>
        </p:spPr>
        <p:txBody>
          <a:bodyPr>
            <a:normAutofit/>
          </a:bodyPr>
          <a:lstStyle/>
          <a:p>
            <a:r>
              <a:rPr lang="vi-VN" sz="4800" dirty="0">
                <a:latin typeface="Calibri Light" panose="020F0302020204030204" pitchFamily="34" charset="0"/>
                <a:cs typeface="Calibri Light" panose="020F0302020204030204" pitchFamily="34" charset="0"/>
              </a:rPr>
              <a:t>Microphone driver</a:t>
            </a:r>
            <a:endParaRPr lang="en-US" sz="4800" dirty="0">
              <a:latin typeface="Calibri Light" panose="020F0302020204030204" pitchFamily="34" charset="0"/>
              <a:cs typeface="Calibri Light" panose="020F0302020204030204" pitchFamily="34" charset="0"/>
            </a:endParaRPr>
          </a:p>
        </p:txBody>
      </p:sp>
      <p:pic>
        <p:nvPicPr>
          <p:cNvPr id="1028" name="Picture 4" descr="Caribbean blue microphone 3 icon - Free caribbean blue microphone icons">
            <a:extLst>
              <a:ext uri="{FF2B5EF4-FFF2-40B4-BE49-F238E27FC236}">
                <a16:creationId xmlns:a16="http://schemas.microsoft.com/office/drawing/2014/main" id="{4F02C5A0-BB71-4111-891A-71C8F74778B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04659" y="5449981"/>
            <a:ext cx="845873" cy="845873"/>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1BCDF4EC-BDAC-4B1A-8E3A-E2C1131B677B}"/>
              </a:ext>
            </a:extLst>
          </p:cNvPr>
          <p:cNvSpPr/>
          <p:nvPr/>
        </p:nvSpPr>
        <p:spPr>
          <a:xfrm>
            <a:off x="3156857" y="3011752"/>
            <a:ext cx="5878285" cy="546594"/>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8" name="Arrow: Down 7">
            <a:extLst>
              <a:ext uri="{FF2B5EF4-FFF2-40B4-BE49-F238E27FC236}">
                <a16:creationId xmlns:a16="http://schemas.microsoft.com/office/drawing/2014/main" id="{EDAFA857-55C4-4103-8A2C-240F02880F5A}"/>
              </a:ext>
            </a:extLst>
          </p:cNvPr>
          <p:cNvSpPr/>
          <p:nvPr/>
        </p:nvSpPr>
        <p:spPr>
          <a:xfrm>
            <a:off x="4925737" y="2634383"/>
            <a:ext cx="318781" cy="389050"/>
          </a:xfrm>
          <a:prstGeom prst="down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B2926418-90E9-4433-B3D3-E5FC9D1BC7FA}"/>
              </a:ext>
            </a:extLst>
          </p:cNvPr>
          <p:cNvCxnSpPr>
            <a:cxnSpLocks/>
          </p:cNvCxnSpPr>
          <p:nvPr/>
        </p:nvCxnSpPr>
        <p:spPr>
          <a:xfrm flipV="1">
            <a:off x="7927596" y="4409570"/>
            <a:ext cx="0" cy="589163"/>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6375EB95-B5B3-4C56-AD20-D39B18FAC107}"/>
              </a:ext>
            </a:extLst>
          </p:cNvPr>
          <p:cNvCxnSpPr>
            <a:cxnSpLocks/>
            <a:stCxn id="8" idx="2"/>
          </p:cNvCxnSpPr>
          <p:nvPr/>
        </p:nvCxnSpPr>
        <p:spPr>
          <a:xfrm>
            <a:off x="5085128" y="3023433"/>
            <a:ext cx="0" cy="60061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D43D0454-0D25-4286-8013-37DA8CF82929}"/>
              </a:ext>
            </a:extLst>
          </p:cNvPr>
          <p:cNvSpPr/>
          <p:nvPr/>
        </p:nvSpPr>
        <p:spPr>
          <a:xfrm>
            <a:off x="4065039" y="1805205"/>
            <a:ext cx="2040176" cy="709153"/>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solidFill>
                  <a:schemeClr val="tx1"/>
                </a:solidFill>
              </a:rPr>
              <a:t>App </a:t>
            </a:r>
            <a:r>
              <a:rPr lang="vi-VN" dirty="0">
                <a:solidFill>
                  <a:schemeClr val="tx1"/>
                </a:solidFill>
              </a:rPr>
              <a:t>sử dụng audio từ mic</a:t>
            </a:r>
            <a:endParaRPr lang="en-US" dirty="0">
              <a:solidFill>
                <a:schemeClr val="tx1"/>
              </a:solidFill>
            </a:endParaRPr>
          </a:p>
        </p:txBody>
      </p:sp>
      <p:sp>
        <p:nvSpPr>
          <p:cNvPr id="25" name="TextBox 24">
            <a:extLst>
              <a:ext uri="{FF2B5EF4-FFF2-40B4-BE49-F238E27FC236}">
                <a16:creationId xmlns:a16="http://schemas.microsoft.com/office/drawing/2014/main" id="{AA2460A8-A3FE-4645-947E-89B1DCA59F7F}"/>
              </a:ext>
            </a:extLst>
          </p:cNvPr>
          <p:cNvSpPr txBox="1"/>
          <p:nvPr/>
        </p:nvSpPr>
        <p:spPr>
          <a:xfrm>
            <a:off x="7009709" y="6355623"/>
            <a:ext cx="1825902" cy="400110"/>
          </a:xfrm>
          <a:prstGeom prst="rect">
            <a:avLst/>
          </a:prstGeom>
          <a:noFill/>
          <a:ln>
            <a:noFill/>
          </a:ln>
        </p:spPr>
        <p:txBody>
          <a:bodyPr wrap="square" rtlCol="0">
            <a:spAutoFit/>
          </a:bodyPr>
          <a:lstStyle/>
          <a:p>
            <a:pPr algn="ctr"/>
            <a:r>
              <a:rPr lang="vi-VN" sz="2000" i="1" dirty="0"/>
              <a:t>Microphone</a:t>
            </a:r>
            <a:endParaRPr lang="en-US" sz="2000" i="1" dirty="0"/>
          </a:p>
        </p:txBody>
      </p:sp>
      <p:sp>
        <p:nvSpPr>
          <p:cNvPr id="26" name="Rectangle 25">
            <a:extLst>
              <a:ext uri="{FF2B5EF4-FFF2-40B4-BE49-F238E27FC236}">
                <a16:creationId xmlns:a16="http://schemas.microsoft.com/office/drawing/2014/main" id="{89CE795B-0AAE-432F-BF7C-57FB3367565A}"/>
              </a:ext>
            </a:extLst>
          </p:cNvPr>
          <p:cNvSpPr/>
          <p:nvPr/>
        </p:nvSpPr>
        <p:spPr>
          <a:xfrm>
            <a:off x="838200" y="3925557"/>
            <a:ext cx="10136256" cy="192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E43B1A2C-8A16-4D8A-A14B-459438881417}"/>
              </a:ext>
            </a:extLst>
          </p:cNvPr>
          <p:cNvSpPr txBox="1"/>
          <p:nvPr/>
        </p:nvSpPr>
        <p:spPr>
          <a:xfrm>
            <a:off x="1043602" y="4275446"/>
            <a:ext cx="3094383" cy="400110"/>
          </a:xfrm>
          <a:prstGeom prst="rect">
            <a:avLst/>
          </a:prstGeom>
          <a:noFill/>
          <a:ln>
            <a:noFill/>
          </a:ln>
        </p:spPr>
        <p:txBody>
          <a:bodyPr wrap="square" rtlCol="0">
            <a:spAutoFit/>
          </a:bodyPr>
          <a:lstStyle/>
          <a:p>
            <a:r>
              <a:rPr lang="vi-VN" sz="2000" i="1" dirty="0"/>
              <a:t>Kernel mode</a:t>
            </a:r>
            <a:endParaRPr lang="en-US" sz="2000" i="1" dirty="0"/>
          </a:p>
        </p:txBody>
      </p:sp>
      <p:sp>
        <p:nvSpPr>
          <p:cNvPr id="28" name="TextBox 27">
            <a:extLst>
              <a:ext uri="{FF2B5EF4-FFF2-40B4-BE49-F238E27FC236}">
                <a16:creationId xmlns:a16="http://schemas.microsoft.com/office/drawing/2014/main" id="{4CDC6A3D-D880-41A5-952A-1FC95433D66C}"/>
              </a:ext>
            </a:extLst>
          </p:cNvPr>
          <p:cNvSpPr txBox="1"/>
          <p:nvPr/>
        </p:nvSpPr>
        <p:spPr>
          <a:xfrm>
            <a:off x="1043603" y="3429000"/>
            <a:ext cx="3094383" cy="400110"/>
          </a:xfrm>
          <a:prstGeom prst="rect">
            <a:avLst/>
          </a:prstGeom>
          <a:noFill/>
          <a:ln>
            <a:noFill/>
          </a:ln>
        </p:spPr>
        <p:txBody>
          <a:bodyPr wrap="square" rtlCol="0">
            <a:spAutoFit/>
          </a:bodyPr>
          <a:lstStyle/>
          <a:p>
            <a:r>
              <a:rPr lang="vi-VN" sz="2000" i="1" dirty="0"/>
              <a:t>User mode</a:t>
            </a:r>
            <a:endParaRPr lang="en-US" sz="2000" i="1" dirty="0"/>
          </a:p>
        </p:txBody>
      </p:sp>
      <p:sp>
        <p:nvSpPr>
          <p:cNvPr id="34" name="Arrow: Down 33">
            <a:extLst>
              <a:ext uri="{FF2B5EF4-FFF2-40B4-BE49-F238E27FC236}">
                <a16:creationId xmlns:a16="http://schemas.microsoft.com/office/drawing/2014/main" id="{1423B7C1-C5CE-40E5-A6A1-224303261380}"/>
              </a:ext>
            </a:extLst>
          </p:cNvPr>
          <p:cNvSpPr/>
          <p:nvPr/>
        </p:nvSpPr>
        <p:spPr>
          <a:xfrm rot="10800000">
            <a:off x="7763269" y="5001162"/>
            <a:ext cx="318781" cy="389050"/>
          </a:xfrm>
          <a:prstGeom prst="down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13" name="Arrow: Up-Down 12">
            <a:extLst>
              <a:ext uri="{FF2B5EF4-FFF2-40B4-BE49-F238E27FC236}">
                <a16:creationId xmlns:a16="http://schemas.microsoft.com/office/drawing/2014/main" id="{DAD33D1C-B954-46BD-9E6A-A17BD288381D}"/>
              </a:ext>
            </a:extLst>
          </p:cNvPr>
          <p:cNvSpPr/>
          <p:nvPr/>
        </p:nvSpPr>
        <p:spPr>
          <a:xfrm>
            <a:off x="5781120" y="3636290"/>
            <a:ext cx="503340" cy="773280"/>
          </a:xfrm>
          <a:prstGeom prst="upDown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36" name="TextBox 35">
            <a:extLst>
              <a:ext uri="{FF2B5EF4-FFF2-40B4-BE49-F238E27FC236}">
                <a16:creationId xmlns:a16="http://schemas.microsoft.com/office/drawing/2014/main" id="{8EAC5562-4F22-4E1C-AD58-30605FA54FB2}"/>
              </a:ext>
            </a:extLst>
          </p:cNvPr>
          <p:cNvSpPr txBox="1"/>
          <p:nvPr/>
        </p:nvSpPr>
        <p:spPr>
          <a:xfrm>
            <a:off x="3128356" y="5177854"/>
            <a:ext cx="2600753" cy="707886"/>
          </a:xfrm>
          <a:prstGeom prst="rect">
            <a:avLst/>
          </a:prstGeom>
          <a:noFill/>
          <a:ln>
            <a:noFill/>
          </a:ln>
        </p:spPr>
        <p:txBody>
          <a:bodyPr wrap="square" rtlCol="0">
            <a:spAutoFit/>
          </a:bodyPr>
          <a:lstStyle/>
          <a:p>
            <a:r>
              <a:rPr lang="vi-VN" sz="2000" i="1" dirty="0"/>
              <a:t>Vùng nhớ được map từ user mode</a:t>
            </a:r>
            <a:endParaRPr lang="en-US" sz="2000" i="1" dirty="0"/>
          </a:p>
        </p:txBody>
      </p:sp>
      <p:sp>
        <p:nvSpPr>
          <p:cNvPr id="3" name="Slide Number Placeholder 2">
            <a:extLst>
              <a:ext uri="{FF2B5EF4-FFF2-40B4-BE49-F238E27FC236}">
                <a16:creationId xmlns:a16="http://schemas.microsoft.com/office/drawing/2014/main" id="{CE414A7D-04DA-4D89-A950-DB0E60ECF751}"/>
              </a:ext>
            </a:extLst>
          </p:cNvPr>
          <p:cNvSpPr>
            <a:spLocks noGrp="1"/>
          </p:cNvSpPr>
          <p:nvPr>
            <p:ph type="sldNum" sz="quarter" idx="12"/>
          </p:nvPr>
        </p:nvSpPr>
        <p:spPr/>
        <p:txBody>
          <a:bodyPr/>
          <a:lstStyle/>
          <a:p>
            <a:fld id="{1880F96C-824F-4C37-99B8-7E149B40C9DC}" type="slidenum">
              <a:rPr lang="en-US" smtClean="0"/>
              <a:t>104</a:t>
            </a:fld>
            <a:endParaRPr lang="en-US"/>
          </a:p>
        </p:txBody>
      </p:sp>
    </p:spTree>
    <p:extLst>
      <p:ext uri="{BB962C8B-B14F-4D97-AF65-F5344CB8AC3E}">
        <p14:creationId xmlns:p14="http://schemas.microsoft.com/office/powerpoint/2010/main" val="203431172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BCDF4EC-BDAC-4B1A-8E3A-E2C1131B677B}"/>
              </a:ext>
            </a:extLst>
          </p:cNvPr>
          <p:cNvSpPr/>
          <p:nvPr/>
        </p:nvSpPr>
        <p:spPr>
          <a:xfrm>
            <a:off x="607802" y="2846639"/>
            <a:ext cx="10289493" cy="325988"/>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3898CB18-A9E2-4936-8AE7-A7D8504DECB6}"/>
              </a:ext>
            </a:extLst>
          </p:cNvPr>
          <p:cNvSpPr/>
          <p:nvPr/>
        </p:nvSpPr>
        <p:spPr>
          <a:xfrm>
            <a:off x="607802" y="4626411"/>
            <a:ext cx="10289493" cy="325988"/>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EB791580-C2BA-4AD4-A965-4BEA340F5E8C}"/>
              </a:ext>
            </a:extLst>
          </p:cNvPr>
          <p:cNvSpPr/>
          <p:nvPr/>
        </p:nvSpPr>
        <p:spPr>
          <a:xfrm>
            <a:off x="8349071" y="2847096"/>
            <a:ext cx="1525753" cy="2105761"/>
          </a:xfrm>
          <a:prstGeom prst="rect">
            <a:avLst/>
          </a:prstGeom>
          <a:solidFill>
            <a:schemeClr val="accent3">
              <a:alpha val="50000"/>
            </a:schemeClr>
          </a:solidFill>
          <a:ln>
            <a:solidFill>
              <a:srgbClr val="FF0000"/>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8551CB97-D572-4C6C-9B34-E98C2F497123}"/>
              </a:ext>
            </a:extLst>
          </p:cNvPr>
          <p:cNvSpPr/>
          <p:nvPr/>
        </p:nvSpPr>
        <p:spPr>
          <a:xfrm>
            <a:off x="2534776" y="2845720"/>
            <a:ext cx="1525753" cy="2105761"/>
          </a:xfrm>
          <a:prstGeom prst="rect">
            <a:avLst/>
          </a:prstGeom>
          <a:solidFill>
            <a:schemeClr val="accent2">
              <a:alpha val="50000"/>
            </a:schemeClr>
          </a:solidFill>
          <a:ln>
            <a:solidFill>
              <a:srgbClr val="FF0000"/>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3ED09A32-F03F-4835-80B5-F356A0DAC595}"/>
              </a:ext>
            </a:extLst>
          </p:cNvPr>
          <p:cNvSpPr/>
          <p:nvPr/>
        </p:nvSpPr>
        <p:spPr>
          <a:xfrm>
            <a:off x="4057041" y="2846637"/>
            <a:ext cx="4292030" cy="2105761"/>
          </a:xfrm>
          <a:prstGeom prst="rect">
            <a:avLst/>
          </a:prstGeom>
          <a:solidFill>
            <a:schemeClr val="accent6">
              <a:alpha val="50000"/>
            </a:schemeClr>
          </a:solidFill>
          <a:ln>
            <a:solidFill>
              <a:srgbClr val="FF0000"/>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6" name="Title 5"/>
          <p:cNvSpPr>
            <a:spLocks noGrp="1"/>
          </p:cNvSpPr>
          <p:nvPr>
            <p:ph type="title"/>
          </p:nvPr>
        </p:nvSpPr>
        <p:spPr>
          <a:xfrm>
            <a:off x="838200" y="593177"/>
            <a:ext cx="10515600" cy="1325563"/>
          </a:xfrm>
        </p:spPr>
        <p:txBody>
          <a:bodyPr>
            <a:normAutofit/>
          </a:bodyPr>
          <a:lstStyle/>
          <a:p>
            <a:r>
              <a:rPr lang="vi-VN" sz="4800" dirty="0">
                <a:latin typeface="Calibri Light" panose="020F0302020204030204" pitchFamily="34" charset="0"/>
                <a:cs typeface="Calibri Light" panose="020F0302020204030204" pitchFamily="34" charset="0"/>
              </a:rPr>
              <a:t>Microphone driver</a:t>
            </a:r>
            <a:endParaRPr lang="en-US" sz="4800" dirty="0">
              <a:latin typeface="Calibri Light" panose="020F0302020204030204" pitchFamily="34" charset="0"/>
              <a:cs typeface="Calibri Light" panose="020F0302020204030204" pitchFamily="34" charset="0"/>
            </a:endParaRPr>
          </a:p>
        </p:txBody>
      </p:sp>
      <p:pic>
        <p:nvPicPr>
          <p:cNvPr id="1028" name="Picture 4" descr="Caribbean blue microphone 3 icon - Free caribbean blue microphone icons">
            <a:extLst>
              <a:ext uri="{FF2B5EF4-FFF2-40B4-BE49-F238E27FC236}">
                <a16:creationId xmlns:a16="http://schemas.microsoft.com/office/drawing/2014/main" id="{4F02C5A0-BB71-4111-891A-71C8F74778B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51904" y="5406312"/>
            <a:ext cx="845873" cy="845873"/>
          </a:xfrm>
          <a:prstGeom prst="rect">
            <a:avLst/>
          </a:prstGeom>
          <a:noFill/>
          <a:extLst>
            <a:ext uri="{909E8E84-426E-40DD-AFC4-6F175D3DCCD1}">
              <a14:hiddenFill xmlns:a14="http://schemas.microsoft.com/office/drawing/2010/main">
                <a:solidFill>
                  <a:srgbClr val="FFFFFF"/>
                </a:solidFill>
              </a14:hiddenFill>
            </a:ext>
          </a:extLst>
        </p:spPr>
      </p:pic>
      <p:sp>
        <p:nvSpPr>
          <p:cNvPr id="8" name="Arrow: Down 7">
            <a:extLst>
              <a:ext uri="{FF2B5EF4-FFF2-40B4-BE49-F238E27FC236}">
                <a16:creationId xmlns:a16="http://schemas.microsoft.com/office/drawing/2014/main" id="{EDAFA857-55C4-4103-8A2C-240F02880F5A}"/>
              </a:ext>
            </a:extLst>
          </p:cNvPr>
          <p:cNvSpPr/>
          <p:nvPr/>
        </p:nvSpPr>
        <p:spPr>
          <a:xfrm>
            <a:off x="2376682" y="2520650"/>
            <a:ext cx="318781" cy="325988"/>
          </a:xfrm>
          <a:prstGeom prst="down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6375EB95-B5B3-4C56-AD20-D39B18FAC107}"/>
              </a:ext>
            </a:extLst>
          </p:cNvPr>
          <p:cNvCxnSpPr>
            <a:cxnSpLocks/>
            <a:stCxn id="8" idx="2"/>
          </p:cNvCxnSpPr>
          <p:nvPr/>
        </p:nvCxnSpPr>
        <p:spPr>
          <a:xfrm>
            <a:off x="2536073" y="2846638"/>
            <a:ext cx="0" cy="39990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D43D0454-0D25-4286-8013-37DA8CF82929}"/>
              </a:ext>
            </a:extLst>
          </p:cNvPr>
          <p:cNvSpPr/>
          <p:nvPr/>
        </p:nvSpPr>
        <p:spPr>
          <a:xfrm>
            <a:off x="1432095" y="1745436"/>
            <a:ext cx="2040176" cy="709153"/>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solidFill>
                  <a:schemeClr val="tx1"/>
                </a:solidFill>
              </a:rPr>
              <a:t>App </a:t>
            </a:r>
            <a:r>
              <a:rPr lang="vi-VN" dirty="0">
                <a:solidFill>
                  <a:schemeClr val="tx1"/>
                </a:solidFill>
              </a:rPr>
              <a:t>sử dụng audio từ mic ảo</a:t>
            </a:r>
            <a:endParaRPr lang="en-US" dirty="0">
              <a:solidFill>
                <a:schemeClr val="tx1"/>
              </a:solidFill>
            </a:endParaRPr>
          </a:p>
        </p:txBody>
      </p:sp>
      <p:sp>
        <p:nvSpPr>
          <p:cNvPr id="25" name="TextBox 24">
            <a:extLst>
              <a:ext uri="{FF2B5EF4-FFF2-40B4-BE49-F238E27FC236}">
                <a16:creationId xmlns:a16="http://schemas.microsoft.com/office/drawing/2014/main" id="{FC953CF6-EFA8-4E20-A01A-21B15A6C8E0D}"/>
              </a:ext>
            </a:extLst>
          </p:cNvPr>
          <p:cNvSpPr txBox="1"/>
          <p:nvPr/>
        </p:nvSpPr>
        <p:spPr>
          <a:xfrm>
            <a:off x="8956954" y="6311954"/>
            <a:ext cx="1825902" cy="400110"/>
          </a:xfrm>
          <a:prstGeom prst="rect">
            <a:avLst/>
          </a:prstGeom>
          <a:noFill/>
          <a:ln>
            <a:noFill/>
          </a:ln>
        </p:spPr>
        <p:txBody>
          <a:bodyPr wrap="square" rtlCol="0">
            <a:spAutoFit/>
          </a:bodyPr>
          <a:lstStyle/>
          <a:p>
            <a:pPr algn="ctr"/>
            <a:r>
              <a:rPr lang="vi-VN" sz="2000" i="1" dirty="0"/>
              <a:t>Mic thật</a:t>
            </a:r>
            <a:endParaRPr lang="en-US" sz="2000" i="1" dirty="0"/>
          </a:p>
        </p:txBody>
      </p:sp>
      <p:cxnSp>
        <p:nvCxnSpPr>
          <p:cNvPr id="27" name="Straight Connector 26">
            <a:extLst>
              <a:ext uri="{FF2B5EF4-FFF2-40B4-BE49-F238E27FC236}">
                <a16:creationId xmlns:a16="http://schemas.microsoft.com/office/drawing/2014/main" id="{A7F2A92E-FDF1-4323-9BAF-CA523E35F5FC}"/>
              </a:ext>
            </a:extLst>
          </p:cNvPr>
          <p:cNvCxnSpPr>
            <a:cxnSpLocks/>
          </p:cNvCxnSpPr>
          <p:nvPr/>
        </p:nvCxnSpPr>
        <p:spPr>
          <a:xfrm flipV="1">
            <a:off x="4061270" y="2768367"/>
            <a:ext cx="0" cy="40426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pic>
        <p:nvPicPr>
          <p:cNvPr id="28" name="Picture 4" descr="Caribbean blue microphone 3 icon - Free caribbean blue microphone icons">
            <a:extLst>
              <a:ext uri="{FF2B5EF4-FFF2-40B4-BE49-F238E27FC236}">
                <a16:creationId xmlns:a16="http://schemas.microsoft.com/office/drawing/2014/main" id="{77AF4F7B-F0DB-4B1B-9477-6CBA0AD8AC4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0202" y="3326625"/>
            <a:ext cx="845873" cy="845873"/>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BEBD0EF3-5A63-42F5-A3E1-CFF2E33D2FE9}"/>
              </a:ext>
            </a:extLst>
          </p:cNvPr>
          <p:cNvSpPr txBox="1"/>
          <p:nvPr/>
        </p:nvSpPr>
        <p:spPr>
          <a:xfrm>
            <a:off x="595252" y="4232267"/>
            <a:ext cx="1825902" cy="400110"/>
          </a:xfrm>
          <a:prstGeom prst="rect">
            <a:avLst/>
          </a:prstGeom>
          <a:noFill/>
          <a:ln>
            <a:noFill/>
          </a:ln>
        </p:spPr>
        <p:txBody>
          <a:bodyPr wrap="square" rtlCol="0">
            <a:spAutoFit/>
          </a:bodyPr>
          <a:lstStyle/>
          <a:p>
            <a:pPr algn="ctr"/>
            <a:r>
              <a:rPr lang="vi-VN" sz="2000" i="1" dirty="0"/>
              <a:t>Mic ảo</a:t>
            </a:r>
            <a:endParaRPr lang="en-US" sz="2000" i="1" dirty="0"/>
          </a:p>
        </p:txBody>
      </p:sp>
      <p:sp>
        <p:nvSpPr>
          <p:cNvPr id="30" name="Arrow: Down 29">
            <a:extLst>
              <a:ext uri="{FF2B5EF4-FFF2-40B4-BE49-F238E27FC236}">
                <a16:creationId xmlns:a16="http://schemas.microsoft.com/office/drawing/2014/main" id="{4580A66C-E737-4E73-9365-4903C6CA5CFE}"/>
              </a:ext>
            </a:extLst>
          </p:cNvPr>
          <p:cNvSpPr/>
          <p:nvPr/>
        </p:nvSpPr>
        <p:spPr>
          <a:xfrm rot="10800000">
            <a:off x="3901880" y="3173544"/>
            <a:ext cx="318781" cy="325988"/>
          </a:xfrm>
          <a:prstGeom prst="down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33" name="Arrow: Down 32">
            <a:extLst>
              <a:ext uri="{FF2B5EF4-FFF2-40B4-BE49-F238E27FC236}">
                <a16:creationId xmlns:a16="http://schemas.microsoft.com/office/drawing/2014/main" id="{003A86AB-059E-410D-B4D4-53DD069A7E4D}"/>
              </a:ext>
            </a:extLst>
          </p:cNvPr>
          <p:cNvSpPr/>
          <p:nvPr/>
        </p:nvSpPr>
        <p:spPr>
          <a:xfrm>
            <a:off x="8190253" y="4300422"/>
            <a:ext cx="318781" cy="325988"/>
          </a:xfrm>
          <a:prstGeom prst="down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cxnSp>
        <p:nvCxnSpPr>
          <p:cNvPr id="34" name="Straight Connector 33">
            <a:extLst>
              <a:ext uri="{FF2B5EF4-FFF2-40B4-BE49-F238E27FC236}">
                <a16:creationId xmlns:a16="http://schemas.microsoft.com/office/drawing/2014/main" id="{42B64E4B-AA5F-4584-B496-06BFF4F8572E}"/>
              </a:ext>
            </a:extLst>
          </p:cNvPr>
          <p:cNvCxnSpPr>
            <a:cxnSpLocks/>
            <a:stCxn id="33" idx="2"/>
          </p:cNvCxnSpPr>
          <p:nvPr/>
        </p:nvCxnSpPr>
        <p:spPr>
          <a:xfrm>
            <a:off x="8349644" y="4626410"/>
            <a:ext cx="0" cy="39990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E9B6A028-1EBE-4663-8BA1-F22FD67FB04A}"/>
              </a:ext>
            </a:extLst>
          </p:cNvPr>
          <p:cNvCxnSpPr>
            <a:cxnSpLocks/>
          </p:cNvCxnSpPr>
          <p:nvPr/>
        </p:nvCxnSpPr>
        <p:spPr>
          <a:xfrm flipV="1">
            <a:off x="9874841" y="4548139"/>
            <a:ext cx="0" cy="40426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36" name="Arrow: Down 35">
            <a:extLst>
              <a:ext uri="{FF2B5EF4-FFF2-40B4-BE49-F238E27FC236}">
                <a16:creationId xmlns:a16="http://schemas.microsoft.com/office/drawing/2014/main" id="{7637B00B-7C41-48F5-A155-1C68D4479C2C}"/>
              </a:ext>
            </a:extLst>
          </p:cNvPr>
          <p:cNvSpPr/>
          <p:nvPr/>
        </p:nvSpPr>
        <p:spPr>
          <a:xfrm rot="10800000">
            <a:off x="9715451" y="4953316"/>
            <a:ext cx="318781" cy="325988"/>
          </a:xfrm>
          <a:prstGeom prst="down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13" name="Arrow: Left-Right 12">
            <a:extLst>
              <a:ext uri="{FF2B5EF4-FFF2-40B4-BE49-F238E27FC236}">
                <a16:creationId xmlns:a16="http://schemas.microsoft.com/office/drawing/2014/main" id="{5ADD22DC-DE3C-4D20-935B-C63440C9A43A}"/>
              </a:ext>
            </a:extLst>
          </p:cNvPr>
          <p:cNvSpPr/>
          <p:nvPr/>
        </p:nvSpPr>
        <p:spPr>
          <a:xfrm>
            <a:off x="8349054" y="5233892"/>
            <a:ext cx="1525753" cy="217833"/>
          </a:xfrm>
          <a:prstGeom prst="leftRightArrow">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42" name="Arrow: Left-Right 41">
            <a:extLst>
              <a:ext uri="{FF2B5EF4-FFF2-40B4-BE49-F238E27FC236}">
                <a16:creationId xmlns:a16="http://schemas.microsoft.com/office/drawing/2014/main" id="{8DCF1E54-FA2A-4838-A42C-0964CDE762FC}"/>
              </a:ext>
            </a:extLst>
          </p:cNvPr>
          <p:cNvSpPr/>
          <p:nvPr/>
        </p:nvSpPr>
        <p:spPr>
          <a:xfrm>
            <a:off x="4057041" y="5451528"/>
            <a:ext cx="4292013" cy="217833"/>
          </a:xfrm>
          <a:prstGeom prst="lef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3" name="Arrow: Left-Right 42">
            <a:extLst>
              <a:ext uri="{FF2B5EF4-FFF2-40B4-BE49-F238E27FC236}">
                <a16:creationId xmlns:a16="http://schemas.microsoft.com/office/drawing/2014/main" id="{54921817-8A4A-4A2F-8BE5-508BB87DEBB1}"/>
              </a:ext>
            </a:extLst>
          </p:cNvPr>
          <p:cNvSpPr/>
          <p:nvPr/>
        </p:nvSpPr>
        <p:spPr>
          <a:xfrm>
            <a:off x="2531288" y="5233695"/>
            <a:ext cx="1525753" cy="217833"/>
          </a:xfrm>
          <a:prstGeom prst="leftRightArrow">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72C93BB3-B6A7-48E5-99BF-B96655F5FD82}"/>
              </a:ext>
            </a:extLst>
          </p:cNvPr>
          <p:cNvSpPr>
            <a:spLocks noGrp="1"/>
          </p:cNvSpPr>
          <p:nvPr>
            <p:ph type="sldNum" sz="quarter" idx="12"/>
          </p:nvPr>
        </p:nvSpPr>
        <p:spPr/>
        <p:txBody>
          <a:bodyPr/>
          <a:lstStyle/>
          <a:p>
            <a:fld id="{1880F96C-824F-4C37-99B8-7E149B40C9DC}" type="slidenum">
              <a:rPr lang="en-US" smtClean="0"/>
              <a:t>105</a:t>
            </a:fld>
            <a:endParaRPr lang="en-US"/>
          </a:p>
        </p:txBody>
      </p:sp>
    </p:spTree>
    <p:extLst>
      <p:ext uri="{BB962C8B-B14F-4D97-AF65-F5344CB8AC3E}">
        <p14:creationId xmlns:p14="http://schemas.microsoft.com/office/powerpoint/2010/main" val="164282938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a:xfrm>
            <a:off x="838200" y="593177"/>
            <a:ext cx="10515600" cy="1325563"/>
          </a:xfrm>
        </p:spPr>
        <p:txBody>
          <a:bodyPr>
            <a:normAutofit/>
          </a:bodyPr>
          <a:lstStyle/>
          <a:p>
            <a:r>
              <a:rPr lang="vi-VN" sz="4800" dirty="0">
                <a:latin typeface="Calibri Light" panose="020F0302020204030204" pitchFamily="34" charset="0"/>
                <a:cs typeface="Calibri Light" panose="020F0302020204030204" pitchFamily="34" charset="0"/>
              </a:rPr>
              <a:t>Độ trễ của pipeline</a:t>
            </a:r>
            <a:endParaRPr lang="en-US" sz="4800" dirty="0">
              <a:latin typeface="Calibri Light" panose="020F0302020204030204" pitchFamily="34" charset="0"/>
              <a:cs typeface="Calibri Light" panose="020F0302020204030204" pitchFamily="34" charset="0"/>
            </a:endParaRPr>
          </a:p>
        </p:txBody>
      </p:sp>
      <p:sp>
        <p:nvSpPr>
          <p:cNvPr id="2" name="Slide Number Placeholder 1">
            <a:extLst>
              <a:ext uri="{FF2B5EF4-FFF2-40B4-BE49-F238E27FC236}">
                <a16:creationId xmlns:a16="http://schemas.microsoft.com/office/drawing/2014/main" id="{74FA5A5E-3A80-4212-8FBE-EA86CF98BCE3}"/>
              </a:ext>
            </a:extLst>
          </p:cNvPr>
          <p:cNvSpPr>
            <a:spLocks noGrp="1"/>
          </p:cNvSpPr>
          <p:nvPr>
            <p:ph type="sldNum" sz="quarter" idx="12"/>
          </p:nvPr>
        </p:nvSpPr>
        <p:spPr/>
        <p:txBody>
          <a:bodyPr/>
          <a:lstStyle/>
          <a:p>
            <a:fld id="{1880F96C-824F-4C37-99B8-7E149B40C9DC}" type="slidenum">
              <a:rPr lang="en-US" smtClean="0"/>
              <a:t>106</a:t>
            </a:fld>
            <a:endParaRPr lang="en-US"/>
          </a:p>
        </p:txBody>
      </p:sp>
      <p:pic>
        <p:nvPicPr>
          <p:cNvPr id="4" name="Picture 3">
            <a:extLst>
              <a:ext uri="{FF2B5EF4-FFF2-40B4-BE49-F238E27FC236}">
                <a16:creationId xmlns:a16="http://schemas.microsoft.com/office/drawing/2014/main" id="{4A423191-9C53-4667-827C-48430FCAEDAE}"/>
              </a:ext>
            </a:extLst>
          </p:cNvPr>
          <p:cNvPicPr>
            <a:picLocks noChangeAspect="1"/>
          </p:cNvPicPr>
          <p:nvPr/>
        </p:nvPicPr>
        <p:blipFill>
          <a:blip r:embed="rId3"/>
          <a:stretch>
            <a:fillRect/>
          </a:stretch>
        </p:blipFill>
        <p:spPr>
          <a:xfrm>
            <a:off x="435768" y="1876617"/>
            <a:ext cx="11320463" cy="1903047"/>
          </a:xfrm>
          <a:prstGeom prst="rect">
            <a:avLst/>
          </a:prstGeom>
        </p:spPr>
      </p:pic>
      <p:sp>
        <p:nvSpPr>
          <p:cNvPr id="5" name="TextBox 4">
            <a:extLst>
              <a:ext uri="{FF2B5EF4-FFF2-40B4-BE49-F238E27FC236}">
                <a16:creationId xmlns:a16="http://schemas.microsoft.com/office/drawing/2014/main" id="{ED1B03F0-21DA-4B4C-821B-C43BD1DFDF2A}"/>
              </a:ext>
            </a:extLst>
          </p:cNvPr>
          <p:cNvSpPr txBox="1"/>
          <p:nvPr/>
        </p:nvSpPr>
        <p:spPr>
          <a:xfrm>
            <a:off x="7418070" y="3926293"/>
            <a:ext cx="4434840" cy="1908215"/>
          </a:xfrm>
          <a:prstGeom prst="rect">
            <a:avLst/>
          </a:prstGeom>
          <a:noFill/>
        </p:spPr>
        <p:txBody>
          <a:bodyPr wrap="square" rtlCol="0">
            <a:spAutoFit/>
          </a:bodyPr>
          <a:lstStyle/>
          <a:p>
            <a:pPr marL="342900" indent="-342900">
              <a:buAutoNum type="arabicParenBoth"/>
            </a:pPr>
            <a:r>
              <a:rPr lang="vi-VN" sz="2000" dirty="0"/>
              <a:t> Đang sử dụng Google Meet</a:t>
            </a:r>
            <a:endParaRPr lang="vi-VN" sz="2400" dirty="0"/>
          </a:p>
          <a:p>
            <a:pPr lvl="1"/>
            <a:r>
              <a:rPr lang="vi-VN" i="1" dirty="0">
                <a:solidFill>
                  <a:schemeClr val="bg2">
                    <a:lumMod val="75000"/>
                  </a:schemeClr>
                </a:solidFill>
              </a:rPr>
              <a:t>(1.1) Chia sẻ màn hình (mở cửa sổ)</a:t>
            </a:r>
          </a:p>
          <a:p>
            <a:pPr lvl="1"/>
            <a:r>
              <a:rPr lang="vi-VN" i="1" dirty="0">
                <a:solidFill>
                  <a:schemeClr val="bg2">
                    <a:lumMod val="75000"/>
                  </a:schemeClr>
                </a:solidFill>
              </a:rPr>
              <a:t>(1.2) Chia sẻ màn hình (ẩn cửa sổ)</a:t>
            </a:r>
          </a:p>
          <a:p>
            <a:pPr lvl="1"/>
            <a:r>
              <a:rPr lang="vi-VN" i="1" dirty="0">
                <a:solidFill>
                  <a:schemeClr val="bg2">
                    <a:lumMod val="75000"/>
                  </a:schemeClr>
                </a:solidFill>
              </a:rPr>
              <a:t>(1.3) Không chia sẻ màn hình</a:t>
            </a:r>
          </a:p>
          <a:p>
            <a:pPr marL="342900" indent="-342900">
              <a:buAutoNum type="arabicParenBoth"/>
            </a:pPr>
            <a:r>
              <a:rPr lang="vi-VN" sz="2000" dirty="0"/>
              <a:t> Đang ghi âm bằng ứng dụng</a:t>
            </a:r>
          </a:p>
          <a:p>
            <a:pPr marL="342900" indent="-342900">
              <a:buAutoNum type="arabicParenBoth"/>
            </a:pPr>
            <a:r>
              <a:rPr lang="vi-VN" sz="2000" dirty="0"/>
              <a:t> Không sử dụng ứng dụng nào</a:t>
            </a:r>
          </a:p>
        </p:txBody>
      </p:sp>
      <p:sp>
        <p:nvSpPr>
          <p:cNvPr id="9" name="TextBox 8">
            <a:extLst>
              <a:ext uri="{FF2B5EF4-FFF2-40B4-BE49-F238E27FC236}">
                <a16:creationId xmlns:a16="http://schemas.microsoft.com/office/drawing/2014/main" id="{D5A52957-976E-466D-A454-A98F8B376B8E}"/>
              </a:ext>
            </a:extLst>
          </p:cNvPr>
          <p:cNvSpPr txBox="1"/>
          <p:nvPr/>
        </p:nvSpPr>
        <p:spPr>
          <a:xfrm>
            <a:off x="0" y="3908941"/>
            <a:ext cx="5726430" cy="400110"/>
          </a:xfrm>
          <a:prstGeom prst="rect">
            <a:avLst/>
          </a:prstGeom>
          <a:noFill/>
        </p:spPr>
        <p:txBody>
          <a:bodyPr wrap="square" rtlCol="0">
            <a:spAutoFit/>
          </a:bodyPr>
          <a:lstStyle/>
          <a:p>
            <a:pPr algn="ctr"/>
            <a:r>
              <a:rPr lang="vi-VN" sz="2000" b="1" i="1" dirty="0"/>
              <a:t>Bảng 5.3</a:t>
            </a:r>
            <a:r>
              <a:rPr lang="vi-VN" sz="2000" i="1" dirty="0"/>
              <a:t>: Độ trễ được đo theo các trường hợp</a:t>
            </a:r>
            <a:endParaRPr lang="en-US" sz="2000" i="1" dirty="0"/>
          </a:p>
        </p:txBody>
      </p:sp>
      <p:sp>
        <p:nvSpPr>
          <p:cNvPr id="12" name="TextBox 11">
            <a:extLst>
              <a:ext uri="{FF2B5EF4-FFF2-40B4-BE49-F238E27FC236}">
                <a16:creationId xmlns:a16="http://schemas.microsoft.com/office/drawing/2014/main" id="{FD596949-69F1-4BB6-8B01-EC9DC0469429}"/>
              </a:ext>
            </a:extLst>
          </p:cNvPr>
          <p:cNvSpPr txBox="1"/>
          <p:nvPr/>
        </p:nvSpPr>
        <p:spPr>
          <a:xfrm>
            <a:off x="166248" y="6088790"/>
            <a:ext cx="4305084" cy="646331"/>
          </a:xfrm>
          <a:prstGeom prst="rect">
            <a:avLst/>
          </a:prstGeom>
          <a:noFill/>
        </p:spPr>
        <p:txBody>
          <a:bodyPr wrap="square" rtlCol="0">
            <a:spAutoFit/>
          </a:bodyPr>
          <a:lstStyle/>
          <a:p>
            <a:r>
              <a:rPr lang="vi-VN" i="1" dirty="0"/>
              <a:t>Thực nghiệm trên máy ảo CPU 4 cores, không GPU, RAM 4GB</a:t>
            </a:r>
            <a:endParaRPr lang="en-US" i="1" dirty="0"/>
          </a:p>
        </p:txBody>
      </p:sp>
      <p:cxnSp>
        <p:nvCxnSpPr>
          <p:cNvPr id="13" name="Straight Connector 12">
            <a:extLst>
              <a:ext uri="{FF2B5EF4-FFF2-40B4-BE49-F238E27FC236}">
                <a16:creationId xmlns:a16="http://schemas.microsoft.com/office/drawing/2014/main" id="{59D8CF90-66FB-470F-A78A-EEFC4E052548}"/>
              </a:ext>
            </a:extLst>
          </p:cNvPr>
          <p:cNvCxnSpPr/>
          <p:nvPr/>
        </p:nvCxnSpPr>
        <p:spPr>
          <a:xfrm>
            <a:off x="166249" y="6088790"/>
            <a:ext cx="3734140"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09926853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a:xfrm>
            <a:off x="838200" y="593177"/>
            <a:ext cx="10515600" cy="1325563"/>
          </a:xfrm>
        </p:spPr>
        <p:txBody>
          <a:bodyPr>
            <a:normAutofit/>
          </a:bodyPr>
          <a:lstStyle/>
          <a:p>
            <a:r>
              <a:rPr lang="vi-VN" sz="4800" dirty="0">
                <a:latin typeface="Calibri Light" panose="020F0302020204030204" pitchFamily="34" charset="0"/>
                <a:cs typeface="Calibri Light" panose="020F0302020204030204" pitchFamily="34" charset="0"/>
              </a:rPr>
              <a:t>Kiểm thử hệ thống</a:t>
            </a:r>
            <a:endParaRPr lang="en-US" sz="4800" dirty="0">
              <a:latin typeface="Calibri Light" panose="020F0302020204030204" pitchFamily="34" charset="0"/>
              <a:cs typeface="Calibri Light" panose="020F0302020204030204" pitchFamily="34" charset="0"/>
            </a:endParaRPr>
          </a:p>
        </p:txBody>
      </p:sp>
      <p:sp>
        <p:nvSpPr>
          <p:cNvPr id="2" name="Slide Number Placeholder 1">
            <a:extLst>
              <a:ext uri="{FF2B5EF4-FFF2-40B4-BE49-F238E27FC236}">
                <a16:creationId xmlns:a16="http://schemas.microsoft.com/office/drawing/2014/main" id="{74FA5A5E-3A80-4212-8FBE-EA86CF98BCE3}"/>
              </a:ext>
            </a:extLst>
          </p:cNvPr>
          <p:cNvSpPr>
            <a:spLocks noGrp="1"/>
          </p:cNvSpPr>
          <p:nvPr>
            <p:ph type="sldNum" sz="quarter" idx="12"/>
          </p:nvPr>
        </p:nvSpPr>
        <p:spPr/>
        <p:txBody>
          <a:bodyPr/>
          <a:lstStyle/>
          <a:p>
            <a:fld id="{1880F96C-824F-4C37-99B8-7E149B40C9DC}" type="slidenum">
              <a:rPr lang="en-US" smtClean="0"/>
              <a:t>107</a:t>
            </a:fld>
            <a:endParaRPr lang="en-US"/>
          </a:p>
        </p:txBody>
      </p:sp>
      <p:cxnSp>
        <p:nvCxnSpPr>
          <p:cNvPr id="10" name="Straight Connector 9">
            <a:extLst>
              <a:ext uri="{FF2B5EF4-FFF2-40B4-BE49-F238E27FC236}">
                <a16:creationId xmlns:a16="http://schemas.microsoft.com/office/drawing/2014/main" id="{D1075BB6-E01E-4BBD-8FA8-4C2912C86BDE}"/>
              </a:ext>
            </a:extLst>
          </p:cNvPr>
          <p:cNvCxnSpPr/>
          <p:nvPr/>
        </p:nvCxnSpPr>
        <p:spPr>
          <a:xfrm>
            <a:off x="6112778" y="2020373"/>
            <a:ext cx="0" cy="2608976"/>
          </a:xfrm>
          <a:prstGeom prst="line">
            <a:avLst/>
          </a:prstGeom>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EB1B368A-5C37-4B82-BF8F-D207AA5AA215}"/>
              </a:ext>
            </a:extLst>
          </p:cNvPr>
          <p:cNvSpPr txBox="1"/>
          <p:nvPr/>
        </p:nvSpPr>
        <p:spPr>
          <a:xfrm>
            <a:off x="1272330" y="1918740"/>
            <a:ext cx="4840448" cy="4770537"/>
          </a:xfrm>
          <a:prstGeom prst="rect">
            <a:avLst/>
          </a:prstGeom>
          <a:noFill/>
        </p:spPr>
        <p:txBody>
          <a:bodyPr wrap="square" rtlCol="0">
            <a:spAutoFit/>
          </a:bodyPr>
          <a:lstStyle/>
          <a:p>
            <a:r>
              <a:rPr lang="vi-VN" sz="3200" b="1" dirty="0">
                <a:latin typeface="Calibri" panose="020F0502020204030204" pitchFamily="34" charset="0"/>
                <a:cs typeface="Calibri" panose="020F0502020204030204" pitchFamily="34" charset="0"/>
              </a:rPr>
              <a:t>Lọc nhiễu tĩnh</a:t>
            </a:r>
          </a:p>
          <a:p>
            <a:pPr marL="285750" indent="-285750">
              <a:buFont typeface="Arial" panose="020B0604020202020204" pitchFamily="34" charset="0"/>
              <a:buChar char="•"/>
            </a:pPr>
            <a:endParaRPr lang="en-US" sz="32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vi-VN" sz="2400" dirty="0">
                <a:latin typeface="Calibri" panose="020F0502020204030204" pitchFamily="34" charset="0"/>
                <a:cs typeface="Calibri" panose="020F0502020204030204" pitchFamily="34" charset="0"/>
              </a:rPr>
              <a:t>Functional Thread</a:t>
            </a:r>
          </a:p>
          <a:p>
            <a:pPr marL="742950" lvl="1" indent="-285750">
              <a:buFont typeface="Arial" panose="020B0604020202020204" pitchFamily="34" charset="0"/>
              <a:buChar char="•"/>
            </a:pPr>
            <a:r>
              <a:rPr lang="vi-VN" sz="2400" dirty="0">
                <a:latin typeface="Calibri" panose="020F0502020204030204" pitchFamily="34" charset="0"/>
                <a:cs typeface="Calibri" panose="020F0502020204030204" pitchFamily="34" charset="0"/>
              </a:rPr>
              <a:t>Acquire/Release</a:t>
            </a:r>
          </a:p>
          <a:p>
            <a:pPr marL="742950" lvl="1" indent="-285750">
              <a:buFont typeface="Arial" panose="020B0604020202020204" pitchFamily="34" charset="0"/>
              <a:buChar char="•"/>
            </a:pPr>
            <a:r>
              <a:rPr lang="vi-VN" sz="2400" dirty="0">
                <a:latin typeface="Calibri" panose="020F0502020204030204" pitchFamily="34" charset="0"/>
                <a:cs typeface="Calibri" panose="020F0502020204030204" pitchFamily="34" charset="0"/>
              </a:rPr>
              <a:t>Exceptions</a:t>
            </a:r>
          </a:p>
          <a:p>
            <a:pPr marL="742950" lvl="1" indent="-285750">
              <a:buFont typeface="Arial" panose="020B0604020202020204" pitchFamily="34" charset="0"/>
              <a:buChar char="•"/>
            </a:pPr>
            <a:endParaRPr lang="vi-VN" sz="24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vi-VN" sz="2400" dirty="0">
                <a:latin typeface="Calibri" panose="020F0502020204030204" pitchFamily="34" charset="0"/>
                <a:cs typeface="Calibri" panose="020F0502020204030204" pitchFamily="34" charset="0"/>
              </a:rPr>
              <a:t>Bộ quản lý trạng thái</a:t>
            </a:r>
          </a:p>
          <a:p>
            <a:pPr marL="742950" lvl="1" indent="-285750">
              <a:buFont typeface="Arial" panose="020B0604020202020204" pitchFamily="34" charset="0"/>
              <a:buChar char="•"/>
            </a:pPr>
            <a:r>
              <a:rPr lang="vi-VN" sz="2400" dirty="0">
                <a:latin typeface="Calibri" panose="020F0502020204030204" pitchFamily="34" charset="0"/>
                <a:cs typeface="Calibri" panose="020F0502020204030204" pitchFamily="34" charset="0"/>
              </a:rPr>
              <a:t>Push/Pop</a:t>
            </a:r>
          </a:p>
          <a:p>
            <a:pPr marL="742950" lvl="1" indent="-285750">
              <a:buFont typeface="Arial" panose="020B0604020202020204" pitchFamily="34" charset="0"/>
              <a:buChar char="•"/>
            </a:pPr>
            <a:r>
              <a:rPr lang="vi-VN" sz="2400" dirty="0">
                <a:latin typeface="Calibri" panose="020F0502020204030204" pitchFamily="34" charset="0"/>
                <a:cs typeface="Calibri" panose="020F0502020204030204" pitchFamily="34" charset="0"/>
              </a:rPr>
              <a:t>Register/Unregister</a:t>
            </a:r>
          </a:p>
          <a:p>
            <a:pPr marL="742950" lvl="1" indent="-285750">
              <a:buFont typeface="Arial" panose="020B0604020202020204" pitchFamily="34" charset="0"/>
              <a:buChar char="•"/>
            </a:pPr>
            <a:r>
              <a:rPr lang="vi-VN" sz="2400" dirty="0">
                <a:latin typeface="Calibri" panose="020F0502020204030204" pitchFamily="34" charset="0"/>
                <a:cs typeface="Calibri" panose="020F0502020204030204" pitchFamily="34" charset="0"/>
              </a:rPr>
              <a:t>Task hiện tại</a:t>
            </a:r>
          </a:p>
          <a:p>
            <a:pPr marL="742950" lvl="1" indent="-285750">
              <a:buFont typeface="Arial" panose="020B0604020202020204" pitchFamily="34" charset="0"/>
              <a:buChar char="•"/>
            </a:pPr>
            <a:endParaRPr lang="vi-VN" sz="24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vi-VN" sz="2400" dirty="0">
                <a:latin typeface="Calibri" panose="020F0502020204030204" pitchFamily="34" charset="0"/>
                <a:cs typeface="Calibri" panose="020F0502020204030204" pitchFamily="34" charset="0"/>
              </a:rPr>
              <a:t>Shared variable</a:t>
            </a:r>
          </a:p>
        </p:txBody>
      </p:sp>
      <p:sp>
        <p:nvSpPr>
          <p:cNvPr id="14" name="TextBox 13">
            <a:extLst>
              <a:ext uri="{FF2B5EF4-FFF2-40B4-BE49-F238E27FC236}">
                <a16:creationId xmlns:a16="http://schemas.microsoft.com/office/drawing/2014/main" id="{76088999-C1BA-4B8B-9A60-E030038CF7DD}"/>
              </a:ext>
            </a:extLst>
          </p:cNvPr>
          <p:cNvSpPr txBox="1"/>
          <p:nvPr/>
        </p:nvSpPr>
        <p:spPr>
          <a:xfrm>
            <a:off x="6999913" y="1918740"/>
            <a:ext cx="4840448" cy="2554545"/>
          </a:xfrm>
          <a:prstGeom prst="rect">
            <a:avLst/>
          </a:prstGeom>
          <a:noFill/>
        </p:spPr>
        <p:txBody>
          <a:bodyPr wrap="square" rtlCol="0">
            <a:spAutoFit/>
          </a:bodyPr>
          <a:lstStyle/>
          <a:p>
            <a:r>
              <a:rPr lang="vi-VN" sz="3200" b="1" dirty="0">
                <a:latin typeface="Calibri" panose="020F0502020204030204" pitchFamily="34" charset="0"/>
                <a:cs typeface="Calibri" panose="020F0502020204030204" pitchFamily="34" charset="0"/>
              </a:rPr>
              <a:t>Lọc nhiễu động</a:t>
            </a:r>
          </a:p>
          <a:p>
            <a:pPr marL="285750" indent="-285750">
              <a:buFont typeface="Arial" panose="020B0604020202020204" pitchFamily="34" charset="0"/>
              <a:buChar char="•"/>
            </a:pPr>
            <a:endParaRPr lang="en-US" sz="32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vi-VN" sz="2400" dirty="0">
                <a:latin typeface="Calibri" panose="020F0502020204030204" pitchFamily="34" charset="0"/>
                <a:cs typeface="Calibri" panose="020F0502020204030204" pitchFamily="34" charset="0"/>
              </a:rPr>
              <a:t>Thông qua thực nghiệm</a:t>
            </a:r>
          </a:p>
          <a:p>
            <a:pPr marL="742950" lvl="1" indent="-285750">
              <a:buFont typeface="Arial" panose="020B0604020202020204" pitchFamily="34" charset="0"/>
              <a:buChar char="•"/>
            </a:pPr>
            <a:r>
              <a:rPr lang="vi-VN" sz="2400" b="0" dirty="0">
                <a:latin typeface="Calibri" panose="020F0502020204030204" pitchFamily="34" charset="0"/>
                <a:cs typeface="Calibri" panose="020F0502020204030204" pitchFamily="34" charset="0"/>
              </a:rPr>
              <a:t>Thông qua Google Meet</a:t>
            </a:r>
          </a:p>
          <a:p>
            <a:pPr marL="742950" lvl="1" indent="-285750">
              <a:buFont typeface="Arial" panose="020B0604020202020204" pitchFamily="34" charset="0"/>
              <a:buChar char="•"/>
            </a:pPr>
            <a:r>
              <a:rPr lang="vi-VN" sz="2400" dirty="0">
                <a:latin typeface="Calibri" panose="020F0502020204030204" pitchFamily="34" charset="0"/>
                <a:cs typeface="Calibri" panose="020F0502020204030204" pitchFamily="34" charset="0"/>
              </a:rPr>
              <a:t>Ghi âm bằng ứng dụng</a:t>
            </a:r>
          </a:p>
          <a:p>
            <a:pPr marL="742950" lvl="1" indent="-285750">
              <a:buFont typeface="Arial" panose="020B0604020202020204" pitchFamily="34" charset="0"/>
              <a:buChar char="•"/>
            </a:pPr>
            <a:r>
              <a:rPr lang="vi-VN" sz="2400" b="0" dirty="0">
                <a:latin typeface="Calibri" panose="020F0502020204030204" pitchFamily="34" charset="0"/>
                <a:cs typeface="Calibri" panose="020F0502020204030204" pitchFamily="34" charset="0"/>
              </a:rPr>
              <a:t>Chạy ngầm</a:t>
            </a:r>
          </a:p>
        </p:txBody>
      </p:sp>
    </p:spTree>
    <p:extLst>
      <p:ext uri="{BB962C8B-B14F-4D97-AF65-F5344CB8AC3E}">
        <p14:creationId xmlns:p14="http://schemas.microsoft.com/office/powerpoint/2010/main" val="343068116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a:xfrm>
            <a:off x="838200" y="593177"/>
            <a:ext cx="10515600" cy="1325563"/>
          </a:xfrm>
        </p:spPr>
        <p:txBody>
          <a:bodyPr>
            <a:normAutofit/>
          </a:bodyPr>
          <a:lstStyle/>
          <a:p>
            <a:r>
              <a:rPr lang="vi-VN" sz="4800" dirty="0">
                <a:latin typeface="Calibri Light" panose="020F0302020204030204" pitchFamily="34" charset="0"/>
                <a:cs typeface="Calibri Light" panose="020F0302020204030204" pitchFamily="34" charset="0"/>
              </a:rPr>
              <a:t>Tổng kết</a:t>
            </a:r>
            <a:endParaRPr lang="en-US" sz="4800" dirty="0">
              <a:latin typeface="Calibri Light" panose="020F0302020204030204" pitchFamily="34" charset="0"/>
              <a:cs typeface="Calibri Light" panose="020F0302020204030204" pitchFamily="34" charset="0"/>
            </a:endParaRPr>
          </a:p>
        </p:txBody>
      </p:sp>
      <p:sp>
        <p:nvSpPr>
          <p:cNvPr id="2" name="Slide Number Placeholder 1">
            <a:extLst>
              <a:ext uri="{FF2B5EF4-FFF2-40B4-BE49-F238E27FC236}">
                <a16:creationId xmlns:a16="http://schemas.microsoft.com/office/drawing/2014/main" id="{74FA5A5E-3A80-4212-8FBE-EA86CF98BCE3}"/>
              </a:ext>
            </a:extLst>
          </p:cNvPr>
          <p:cNvSpPr>
            <a:spLocks noGrp="1"/>
          </p:cNvSpPr>
          <p:nvPr>
            <p:ph type="sldNum" sz="quarter" idx="12"/>
          </p:nvPr>
        </p:nvSpPr>
        <p:spPr/>
        <p:txBody>
          <a:bodyPr/>
          <a:lstStyle/>
          <a:p>
            <a:fld id="{1880F96C-824F-4C37-99B8-7E149B40C9DC}" type="slidenum">
              <a:rPr lang="en-US" smtClean="0"/>
              <a:t>108</a:t>
            </a:fld>
            <a:endParaRPr lang="en-US"/>
          </a:p>
        </p:txBody>
      </p:sp>
      <p:sp>
        <p:nvSpPr>
          <p:cNvPr id="11" name="Content Placeholder 6">
            <a:extLst>
              <a:ext uri="{FF2B5EF4-FFF2-40B4-BE49-F238E27FC236}">
                <a16:creationId xmlns:a16="http://schemas.microsoft.com/office/drawing/2014/main" id="{9261B30F-EF1B-474B-8CF9-12503BC667E2}"/>
              </a:ext>
            </a:extLst>
          </p:cNvPr>
          <p:cNvSpPr>
            <a:spLocks noGrp="1"/>
          </p:cNvSpPr>
          <p:nvPr>
            <p:ph idx="1"/>
          </p:nvPr>
        </p:nvSpPr>
        <p:spPr>
          <a:xfrm>
            <a:off x="838200" y="1786029"/>
            <a:ext cx="10328910" cy="4351338"/>
          </a:xfrm>
        </p:spPr>
        <p:txBody>
          <a:bodyPr/>
          <a:lstStyle/>
          <a:p>
            <a:r>
              <a:rPr lang="vi-VN" dirty="0">
                <a:latin typeface="Calibri" panose="020F0502020204030204" pitchFamily="34" charset="0"/>
                <a:cs typeface="Calibri" panose="020F0502020204030204" pitchFamily="34" charset="0"/>
              </a:rPr>
              <a:t>Kết quả đạt được</a:t>
            </a:r>
          </a:p>
          <a:p>
            <a:pPr lvl="1"/>
            <a:r>
              <a:rPr lang="vi-VN" dirty="0">
                <a:latin typeface="Calibri" panose="020F0502020204030204" pitchFamily="34" charset="0"/>
                <a:cs typeface="Calibri" panose="020F0502020204030204" pitchFamily="34" charset="0"/>
              </a:rPr>
              <a:t>Thiết kế và ứng dụng mô hình và hàm mất mát đề xuất</a:t>
            </a:r>
          </a:p>
          <a:p>
            <a:pPr lvl="1"/>
            <a:r>
              <a:rPr lang="vi-VN" dirty="0">
                <a:latin typeface="Calibri" panose="020F0502020204030204" pitchFamily="34" charset="0"/>
                <a:cs typeface="Calibri" panose="020F0502020204030204" pitchFamily="34" charset="0"/>
              </a:rPr>
              <a:t>Ứng dụng khá hoàn thiện các chức năng cơ bản</a:t>
            </a:r>
          </a:p>
          <a:p>
            <a:pPr lvl="1"/>
            <a:r>
              <a:rPr lang="vi-VN" dirty="0">
                <a:latin typeface="Calibri" panose="020F0502020204030204" pitchFamily="34" charset="0"/>
                <a:cs typeface="Calibri" panose="020F0502020204030204" pitchFamily="34" charset="0"/>
              </a:rPr>
              <a:t>Độ trễ, lượng tham số và chất lượng mô hình đạt mức kì vọng</a:t>
            </a:r>
          </a:p>
          <a:p>
            <a:pPr lvl="1"/>
            <a:endParaRPr lang="vi-VN" dirty="0">
              <a:latin typeface="Calibri" panose="020F0502020204030204" pitchFamily="34" charset="0"/>
              <a:cs typeface="Calibri" panose="020F0502020204030204" pitchFamily="34" charset="0"/>
            </a:endParaRPr>
          </a:p>
          <a:p>
            <a:r>
              <a:rPr lang="vi-VN">
                <a:latin typeface="Calibri" panose="020F0502020204030204" pitchFamily="34" charset="0"/>
                <a:cs typeface="Calibri" panose="020F0502020204030204" pitchFamily="34" charset="0"/>
              </a:rPr>
              <a:t>Hạn chế</a:t>
            </a:r>
            <a:endParaRPr lang="vi-VN" dirty="0">
              <a:latin typeface="Calibri" panose="020F0502020204030204" pitchFamily="34" charset="0"/>
              <a:cs typeface="Calibri" panose="020F0502020204030204" pitchFamily="34" charset="0"/>
            </a:endParaRPr>
          </a:p>
          <a:p>
            <a:pPr lvl="1"/>
            <a:r>
              <a:rPr lang="vi-VN" dirty="0">
                <a:latin typeface="Calibri" panose="020F0502020204030204" pitchFamily="34" charset="0"/>
                <a:cs typeface="Calibri" panose="020F0502020204030204" pitchFamily="34" charset="0"/>
              </a:rPr>
              <a:t>Phạm vi lọc nhiễu vẫn chưa đủ bao quát rộng</a:t>
            </a:r>
          </a:p>
          <a:p>
            <a:pPr lvl="1"/>
            <a:r>
              <a:rPr lang="vi-VN" dirty="0">
                <a:latin typeface="Calibri" panose="020F0502020204030204" pitchFamily="34" charset="0"/>
                <a:cs typeface="Calibri" panose="020F0502020204030204" pitchFamily="34" charset="0"/>
              </a:rPr>
              <a:t>Chỉ đang được huấn luyện với tiếng Anh</a:t>
            </a:r>
          </a:p>
        </p:txBody>
      </p:sp>
    </p:spTree>
    <p:extLst>
      <p:ext uri="{BB962C8B-B14F-4D97-AF65-F5344CB8AC3E}">
        <p14:creationId xmlns:p14="http://schemas.microsoft.com/office/powerpoint/2010/main" val="369448745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vi-VN" dirty="0">
                <a:latin typeface="Calibri Light" panose="020F0302020204030204" pitchFamily="34" charset="0"/>
                <a:cs typeface="Calibri Light" panose="020F0302020204030204" pitchFamily="34" charset="0"/>
              </a:rPr>
              <a:t>DEMO</a:t>
            </a:r>
            <a:endParaRPr lang="en-US" dirty="0">
              <a:latin typeface="Calibri Light" panose="020F0302020204030204" pitchFamily="34" charset="0"/>
              <a:cs typeface="Calibri Light" panose="020F0302020204030204" pitchFamily="34" charset="0"/>
            </a:endParaRPr>
          </a:p>
        </p:txBody>
      </p:sp>
      <p:sp>
        <p:nvSpPr>
          <p:cNvPr id="2" name="Slide Number Placeholder 1">
            <a:extLst>
              <a:ext uri="{FF2B5EF4-FFF2-40B4-BE49-F238E27FC236}">
                <a16:creationId xmlns:a16="http://schemas.microsoft.com/office/drawing/2014/main" id="{01FEF240-3595-4585-9062-5EA3BB82791E}"/>
              </a:ext>
            </a:extLst>
          </p:cNvPr>
          <p:cNvSpPr>
            <a:spLocks noGrp="1"/>
          </p:cNvSpPr>
          <p:nvPr>
            <p:ph type="sldNum" sz="quarter" idx="12"/>
          </p:nvPr>
        </p:nvSpPr>
        <p:spPr>
          <a:xfrm>
            <a:off x="8610600" y="6369996"/>
            <a:ext cx="2743200" cy="365125"/>
          </a:xfrm>
          <a:prstGeom prst="rect">
            <a:avLst/>
          </a:prstGeom>
        </p:spPr>
        <p:txBody>
          <a:bodyPr/>
          <a:lstStyle/>
          <a:p>
            <a:fld id="{1880F96C-824F-4C37-99B8-7E149B40C9DC}" type="slidenum">
              <a:rPr lang="en-US" smtClean="0"/>
              <a:t>109</a:t>
            </a:fld>
            <a:endParaRPr lang="en-US"/>
          </a:p>
        </p:txBody>
      </p:sp>
    </p:spTree>
    <p:extLst>
      <p:ext uri="{BB962C8B-B14F-4D97-AF65-F5344CB8AC3E}">
        <p14:creationId xmlns:p14="http://schemas.microsoft.com/office/powerpoint/2010/main" val="42468913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14" name="Picture 13" descr="Chart, bar chart&#10;&#10;Description automatically generated">
            <a:extLst>
              <a:ext uri="{FF2B5EF4-FFF2-40B4-BE49-F238E27FC236}">
                <a16:creationId xmlns:a16="http://schemas.microsoft.com/office/drawing/2014/main" id="{C1C61112-DF70-46E5-8E0F-5B4EF810C9D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2025365"/>
            <a:ext cx="5328745" cy="3996559"/>
          </a:xfrm>
          <a:prstGeom prst="rect">
            <a:avLst/>
          </a:prstGeom>
        </p:spPr>
      </p:pic>
      <p:pic>
        <p:nvPicPr>
          <p:cNvPr id="16" name="Picture 15" descr="Chart, bar chart&#10;&#10;Description automatically generated">
            <a:extLst>
              <a:ext uri="{FF2B5EF4-FFF2-40B4-BE49-F238E27FC236}">
                <a16:creationId xmlns:a16="http://schemas.microsoft.com/office/drawing/2014/main" id="{8947314D-8225-4FE2-A04C-A49DBDABD059}"/>
              </a:ext>
            </a:extLst>
          </p:cNvPr>
          <p:cNvPicPr>
            <a:picLocks noChangeAspect="1"/>
          </p:cNvPicPr>
          <p:nvPr/>
        </p:nvPicPr>
        <p:blipFill rotWithShape="1">
          <a:blip r:embed="rId5">
            <a:extLst>
              <a:ext uri="{28A0092B-C50C-407E-A947-70E740481C1C}">
                <a14:useLocalDpi xmlns:a14="http://schemas.microsoft.com/office/drawing/2010/main" val="0"/>
              </a:ext>
            </a:extLst>
          </a:blip>
          <a:srcRect l="7422"/>
          <a:stretch/>
        </p:blipFill>
        <p:spPr>
          <a:xfrm>
            <a:off x="4987644" y="1794972"/>
            <a:ext cx="7204356" cy="4300131"/>
          </a:xfrm>
          <a:prstGeom prst="rect">
            <a:avLst/>
          </a:prstGeom>
        </p:spPr>
      </p:pic>
      <p:sp>
        <p:nvSpPr>
          <p:cNvPr id="8" name="Title 5">
            <a:extLst>
              <a:ext uri="{FF2B5EF4-FFF2-40B4-BE49-F238E27FC236}">
                <a16:creationId xmlns:a16="http://schemas.microsoft.com/office/drawing/2014/main" id="{DD2DBA23-ABCF-410D-93F4-4DAE943537A8}"/>
              </a:ext>
            </a:extLst>
          </p:cNvPr>
          <p:cNvSpPr>
            <a:spLocks noGrp="1"/>
          </p:cNvSpPr>
          <p:nvPr>
            <p:ph type="title"/>
          </p:nvPr>
        </p:nvSpPr>
        <p:spPr>
          <a:xfrm>
            <a:off x="838200" y="723205"/>
            <a:ext cx="10515600" cy="1325563"/>
          </a:xfrm>
        </p:spPr>
        <p:txBody>
          <a:bodyPr/>
          <a:lstStyle/>
          <a:p>
            <a:r>
              <a:rPr lang="en-US" b="0" dirty="0" err="1">
                <a:latin typeface="Calibri" panose="020F0502020204030204" pitchFamily="34" charset="0"/>
                <a:cs typeface="Calibri" panose="020F0502020204030204" pitchFamily="34" charset="0"/>
              </a:rPr>
              <a:t>Kết</a:t>
            </a:r>
            <a:r>
              <a:rPr lang="en-US" b="0" dirty="0">
                <a:latin typeface="Calibri" panose="020F0502020204030204" pitchFamily="34" charset="0"/>
                <a:cs typeface="Calibri" panose="020F0502020204030204" pitchFamily="34" charset="0"/>
              </a:rPr>
              <a:t> </a:t>
            </a:r>
            <a:r>
              <a:rPr lang="en-US" b="0" dirty="0" err="1">
                <a:latin typeface="Calibri" panose="020F0502020204030204" pitchFamily="34" charset="0"/>
                <a:cs typeface="Calibri" panose="020F0502020204030204" pitchFamily="34" charset="0"/>
              </a:rPr>
              <a:t>quả</a:t>
            </a:r>
            <a:r>
              <a:rPr lang="en-US" b="0" dirty="0">
                <a:latin typeface="Calibri" panose="020F0502020204030204" pitchFamily="34" charset="0"/>
                <a:cs typeface="Calibri" panose="020F0502020204030204" pitchFamily="34" charset="0"/>
              </a:rPr>
              <a:t> </a:t>
            </a:r>
            <a:r>
              <a:rPr lang="en-US" b="0" dirty="0" err="1">
                <a:latin typeface="Calibri" panose="020F0502020204030204" pitchFamily="34" charset="0"/>
                <a:cs typeface="Calibri" panose="020F0502020204030204" pitchFamily="34" charset="0"/>
              </a:rPr>
              <a:t>khảo</a:t>
            </a:r>
            <a:r>
              <a:rPr lang="en-US" b="0" dirty="0">
                <a:latin typeface="Calibri" panose="020F0502020204030204" pitchFamily="34" charset="0"/>
                <a:cs typeface="Calibri" panose="020F0502020204030204" pitchFamily="34" charset="0"/>
              </a:rPr>
              <a:t> </a:t>
            </a:r>
            <a:r>
              <a:rPr lang="en-US" b="0" dirty="0" err="1">
                <a:latin typeface="Calibri" panose="020F0502020204030204" pitchFamily="34" charset="0"/>
                <a:cs typeface="Calibri" panose="020F0502020204030204" pitchFamily="34" charset="0"/>
              </a:rPr>
              <a:t>sát</a:t>
            </a:r>
            <a:r>
              <a:rPr lang="en-US" b="0" dirty="0">
                <a:latin typeface="Calibri" panose="020F0502020204030204" pitchFamily="34" charset="0"/>
                <a:cs typeface="Calibri" panose="020F0502020204030204" pitchFamily="34" charset="0"/>
              </a:rPr>
              <a:t> </a:t>
            </a:r>
            <a:r>
              <a:rPr lang="en-US" b="0" dirty="0" err="1">
                <a:latin typeface="Calibri" panose="020F0502020204030204" pitchFamily="34" charset="0"/>
                <a:cs typeface="Calibri" panose="020F0502020204030204" pitchFamily="34" charset="0"/>
              </a:rPr>
              <a:t>tiếng</a:t>
            </a:r>
            <a:r>
              <a:rPr lang="en-US" b="0" dirty="0">
                <a:latin typeface="Calibri" panose="020F0502020204030204" pitchFamily="34" charset="0"/>
                <a:cs typeface="Calibri" panose="020F0502020204030204" pitchFamily="34" charset="0"/>
              </a:rPr>
              <a:t> </a:t>
            </a:r>
            <a:r>
              <a:rPr lang="en-US" b="0" dirty="0" err="1">
                <a:latin typeface="Calibri" panose="020F0502020204030204" pitchFamily="34" charset="0"/>
                <a:cs typeface="Calibri" panose="020F0502020204030204" pitchFamily="34" charset="0"/>
              </a:rPr>
              <a:t>ồn</a:t>
            </a:r>
            <a:endParaRPr lang="en-US" b="0" dirty="0">
              <a:latin typeface="Calibri" panose="020F0502020204030204" pitchFamily="34" charset="0"/>
              <a:cs typeface="Calibri" panose="020F0502020204030204" pitchFamily="34" charset="0"/>
            </a:endParaRPr>
          </a:p>
        </p:txBody>
      </p:sp>
      <p:sp>
        <p:nvSpPr>
          <p:cNvPr id="2" name="Slide Number Placeholder 1">
            <a:extLst>
              <a:ext uri="{FF2B5EF4-FFF2-40B4-BE49-F238E27FC236}">
                <a16:creationId xmlns:a16="http://schemas.microsoft.com/office/drawing/2014/main" id="{91F844AC-7BD8-4B0D-BE2F-6FCB3BE70257}"/>
              </a:ext>
            </a:extLst>
          </p:cNvPr>
          <p:cNvSpPr>
            <a:spLocks noGrp="1"/>
          </p:cNvSpPr>
          <p:nvPr>
            <p:ph type="sldNum" sz="quarter" idx="12"/>
          </p:nvPr>
        </p:nvSpPr>
        <p:spPr/>
        <p:txBody>
          <a:bodyPr/>
          <a:lstStyle/>
          <a:p>
            <a:fld id="{1880F96C-824F-4C37-99B8-7E149B40C9DC}" type="slidenum">
              <a:rPr lang="en-US" smtClean="0"/>
              <a:pPr/>
              <a:t>11</a:t>
            </a:fld>
            <a:endParaRPr lang="en-US"/>
          </a:p>
        </p:txBody>
      </p:sp>
    </p:spTree>
    <p:extLst>
      <p:ext uri="{BB962C8B-B14F-4D97-AF65-F5344CB8AC3E}">
        <p14:creationId xmlns:p14="http://schemas.microsoft.com/office/powerpoint/2010/main" val="48203313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4FA5A5E-3A80-4212-8FBE-EA86CF98BCE3}"/>
              </a:ext>
            </a:extLst>
          </p:cNvPr>
          <p:cNvSpPr>
            <a:spLocks noGrp="1"/>
          </p:cNvSpPr>
          <p:nvPr>
            <p:ph type="sldNum" sz="quarter" idx="12"/>
          </p:nvPr>
        </p:nvSpPr>
        <p:spPr/>
        <p:txBody>
          <a:bodyPr/>
          <a:lstStyle/>
          <a:p>
            <a:fld id="{1880F96C-824F-4C37-99B8-7E149B40C9DC}" type="slidenum">
              <a:rPr lang="en-US" smtClean="0"/>
              <a:t>110</a:t>
            </a:fld>
            <a:endParaRPr lang="en-US"/>
          </a:p>
        </p:txBody>
      </p:sp>
      <p:pic>
        <p:nvPicPr>
          <p:cNvPr id="8" name="DEMO">
            <a:hlinkClick r:id="" action="ppaction://media"/>
            <a:extLst>
              <a:ext uri="{FF2B5EF4-FFF2-40B4-BE49-F238E27FC236}">
                <a16:creationId xmlns:a16="http://schemas.microsoft.com/office/drawing/2014/main" id="{B3C70FB4-6E62-40EA-874A-9AAEE6B1325F}"/>
              </a:ext>
            </a:extLst>
          </p:cNvPr>
          <p:cNvPicPr>
            <a:picLocks noGrp="1" noChangeAspect="1"/>
          </p:cNvPicPr>
          <p:nvPr>
            <p:ph idx="1"/>
            <a:videoFile r:link="rId1"/>
            <p:extLst>
              <p:ext uri="{DAA4B4D4-6D71-4841-9C94-3DE7FCFB9230}">
                <p14:media xmlns:p14="http://schemas.microsoft.com/office/powerpoint/2010/main" r:embed="rId2">
                  <p14:trim st="2227" end="2210"/>
                </p14:media>
              </p:ext>
            </p:extLst>
          </p:nvPr>
        </p:nvPicPr>
        <p:blipFill>
          <a:blip r:embed="rId5"/>
          <a:stretch>
            <a:fillRect/>
          </a:stretch>
        </p:blipFill>
        <p:spPr>
          <a:xfrm>
            <a:off x="684028" y="683449"/>
            <a:ext cx="10823944" cy="5491102"/>
          </a:xfrm>
        </p:spPr>
      </p:pic>
    </p:spTree>
    <p:extLst>
      <p:ext uri="{BB962C8B-B14F-4D97-AF65-F5344CB8AC3E}">
        <p14:creationId xmlns:p14="http://schemas.microsoft.com/office/powerpoint/2010/main" val="1029951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8863"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a:xfrm>
            <a:off x="838200" y="593177"/>
            <a:ext cx="10515600" cy="1325563"/>
          </a:xfrm>
        </p:spPr>
        <p:txBody>
          <a:bodyPr>
            <a:normAutofit/>
          </a:bodyPr>
          <a:lstStyle/>
          <a:p>
            <a:r>
              <a:rPr lang="vi-VN" sz="4800" dirty="0">
                <a:latin typeface="Calibri Light" panose="020F0302020204030204" pitchFamily="34" charset="0"/>
                <a:cs typeface="Calibri Light" panose="020F0302020204030204" pitchFamily="34" charset="0"/>
              </a:rPr>
              <a:t>Các tài liệu tham khảo chính</a:t>
            </a:r>
            <a:endParaRPr lang="en-US" sz="4800" dirty="0">
              <a:latin typeface="Calibri Light" panose="020F0302020204030204" pitchFamily="34" charset="0"/>
              <a:cs typeface="Calibri Light" panose="020F0302020204030204" pitchFamily="34" charset="0"/>
            </a:endParaRPr>
          </a:p>
        </p:txBody>
      </p:sp>
      <p:sp>
        <p:nvSpPr>
          <p:cNvPr id="7" name="Content Placeholder 6"/>
          <p:cNvSpPr>
            <a:spLocks noGrp="1"/>
          </p:cNvSpPr>
          <p:nvPr>
            <p:ph idx="1"/>
          </p:nvPr>
        </p:nvSpPr>
        <p:spPr/>
        <p:txBody>
          <a:bodyPr>
            <a:normAutofit/>
          </a:bodyPr>
          <a:lstStyle/>
          <a:p>
            <a:pPr marL="0" indent="0">
              <a:buNone/>
            </a:pPr>
            <a:r>
              <a:rPr lang="vi-VN" sz="2400" dirty="0">
                <a:latin typeface="+mn-lt"/>
                <a:cs typeface="Calibri" panose="020F0502020204030204" pitchFamily="34" charset="0"/>
              </a:rPr>
              <a:t>[1] Smyth, T. (2020). Music 175: Psychoacoustics Spring 2020. Music Journal, 3(2), 45-52.</a:t>
            </a:r>
          </a:p>
          <a:p>
            <a:pPr marL="0" indent="0">
              <a:buNone/>
            </a:pPr>
            <a:r>
              <a:rPr lang="vi-VN" sz="2400" dirty="0">
                <a:latin typeface="+mn-lt"/>
                <a:cs typeface="Calibri" panose="020F0502020204030204" pitchFamily="34" charset="0"/>
              </a:rPr>
              <a:t>[2] Taal, C. H., Hendriks, R. C., Heusdens, R., &amp; Jensen, J. (2010, March). A short-time objective intelligibility measure for time-frequency weighted noisy speech. In 2010 IEEE international conference on acoustics, speech and signal processing (pp. 4214-4217). IEEE.</a:t>
            </a:r>
          </a:p>
          <a:p>
            <a:pPr marL="0" indent="0">
              <a:buNone/>
            </a:pPr>
            <a:r>
              <a:rPr lang="vi-VN" sz="2400" dirty="0">
                <a:latin typeface="+mn-lt"/>
                <a:cs typeface="Calibri" panose="020F0502020204030204" pitchFamily="34" charset="0"/>
              </a:rPr>
              <a:t>[3] Rix, A. W., Beerends, J. G., Hollier, M. P., &amp; Hekstra, A. P. (2001, May). Perceptual evaluation of speech quality (PESQ)-a new method for speech quality assessment of telephone networks and codecs. In 2001 IEEE international conference on acoustics, speech, and signal processing. Proceedings (Cat. No. 01CH37221) (Vol. 2, pp. 749-752). IEEE.</a:t>
            </a:r>
          </a:p>
        </p:txBody>
      </p:sp>
      <p:sp>
        <p:nvSpPr>
          <p:cNvPr id="2" name="Slide Number Placeholder 1">
            <a:extLst>
              <a:ext uri="{FF2B5EF4-FFF2-40B4-BE49-F238E27FC236}">
                <a16:creationId xmlns:a16="http://schemas.microsoft.com/office/drawing/2014/main" id="{1D56E2BB-E41B-449D-97CE-CB3B16A40948}"/>
              </a:ext>
            </a:extLst>
          </p:cNvPr>
          <p:cNvSpPr>
            <a:spLocks noGrp="1"/>
          </p:cNvSpPr>
          <p:nvPr>
            <p:ph type="sldNum" sz="quarter" idx="12"/>
          </p:nvPr>
        </p:nvSpPr>
        <p:spPr/>
        <p:txBody>
          <a:bodyPr/>
          <a:lstStyle/>
          <a:p>
            <a:fld id="{1880F96C-824F-4C37-99B8-7E149B40C9DC}" type="slidenum">
              <a:rPr lang="en-US" smtClean="0"/>
              <a:pPr/>
              <a:t>111</a:t>
            </a:fld>
            <a:endParaRPr lang="en-US"/>
          </a:p>
        </p:txBody>
      </p:sp>
    </p:spTree>
    <p:extLst>
      <p:ext uri="{BB962C8B-B14F-4D97-AF65-F5344CB8AC3E}">
        <p14:creationId xmlns:p14="http://schemas.microsoft.com/office/powerpoint/2010/main" val="426401944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a:xfrm>
            <a:off x="838200" y="593177"/>
            <a:ext cx="10515600" cy="1325563"/>
          </a:xfrm>
        </p:spPr>
        <p:txBody>
          <a:bodyPr>
            <a:normAutofit/>
          </a:bodyPr>
          <a:lstStyle/>
          <a:p>
            <a:r>
              <a:rPr lang="vi-VN" sz="4800" dirty="0">
                <a:latin typeface="Calibri Light" panose="020F0302020204030204" pitchFamily="34" charset="0"/>
                <a:cs typeface="Calibri Light" panose="020F0302020204030204" pitchFamily="34" charset="0"/>
              </a:rPr>
              <a:t>Các tài liệu tham khảo chính</a:t>
            </a:r>
            <a:endParaRPr lang="en-US" sz="4800" dirty="0">
              <a:latin typeface="Calibri Light" panose="020F0302020204030204" pitchFamily="34" charset="0"/>
              <a:cs typeface="Calibri Light" panose="020F0302020204030204" pitchFamily="34" charset="0"/>
            </a:endParaRPr>
          </a:p>
        </p:txBody>
      </p:sp>
      <p:sp>
        <p:nvSpPr>
          <p:cNvPr id="7" name="Content Placeholder 6"/>
          <p:cNvSpPr>
            <a:spLocks noGrp="1"/>
          </p:cNvSpPr>
          <p:nvPr>
            <p:ph idx="1"/>
          </p:nvPr>
        </p:nvSpPr>
        <p:spPr/>
        <p:txBody>
          <a:bodyPr>
            <a:normAutofit/>
          </a:bodyPr>
          <a:lstStyle/>
          <a:p>
            <a:pPr marL="0" indent="0">
              <a:buNone/>
            </a:pPr>
            <a:r>
              <a:rPr lang="vi-VN" sz="2400" dirty="0">
                <a:latin typeface="+mn-lt"/>
                <a:cs typeface="Calibri" panose="020F0502020204030204" pitchFamily="34" charset="0"/>
              </a:rPr>
              <a:t>[4] Reddy, C. K., Gopal, V., &amp; Cutler, R. (2021, June). Dnsmos: A non-intrusive perceptual objective speech quality metric to evaluate noise suppressors. In ICASSP 2021-2021 IEEE International Conference on Acoustics, Speech and Signal Processing (ICASSP) (pp. 6493-6497). IEEE.</a:t>
            </a:r>
          </a:p>
          <a:p>
            <a:pPr marL="0" indent="0">
              <a:buNone/>
            </a:pPr>
            <a:r>
              <a:rPr lang="vi-VN" sz="2400" dirty="0">
                <a:latin typeface="+mn-lt"/>
                <a:cs typeface="Calibri" panose="020F0502020204030204" pitchFamily="34" charset="0"/>
              </a:rPr>
              <a:t>[5] Streijl, R. C., Winkler, S., &amp; Hands, D. S. (2016). Mean opinion score (MOS) revisited: methods and applications, limitations and alternatives. Multimedia Systems, 22(2), 213-227.</a:t>
            </a:r>
          </a:p>
          <a:p>
            <a:pPr marL="0" indent="0">
              <a:buNone/>
            </a:pPr>
            <a:r>
              <a:rPr lang="vi-VN" sz="2400" dirty="0">
                <a:latin typeface="+mn-lt"/>
                <a:cs typeface="Calibri" panose="020F0502020204030204" pitchFamily="34" charset="0"/>
              </a:rPr>
              <a:t>[6] Westhausen, N. L., &amp; Meyer, B. T. (2020). Dual-Signal Transformation LSTM Network for Real-Time Noise Suppression. In INTERSPEECH 2020 ISCA (pp. 2477-2481). ISCA.</a:t>
            </a:r>
          </a:p>
        </p:txBody>
      </p:sp>
      <p:sp>
        <p:nvSpPr>
          <p:cNvPr id="2" name="Slide Number Placeholder 1">
            <a:extLst>
              <a:ext uri="{FF2B5EF4-FFF2-40B4-BE49-F238E27FC236}">
                <a16:creationId xmlns:a16="http://schemas.microsoft.com/office/drawing/2014/main" id="{1D56E2BB-E41B-449D-97CE-CB3B16A40948}"/>
              </a:ext>
            </a:extLst>
          </p:cNvPr>
          <p:cNvSpPr>
            <a:spLocks noGrp="1"/>
          </p:cNvSpPr>
          <p:nvPr>
            <p:ph type="sldNum" sz="quarter" idx="12"/>
          </p:nvPr>
        </p:nvSpPr>
        <p:spPr/>
        <p:txBody>
          <a:bodyPr/>
          <a:lstStyle/>
          <a:p>
            <a:fld id="{1880F96C-824F-4C37-99B8-7E149B40C9DC}" type="slidenum">
              <a:rPr lang="en-US" smtClean="0"/>
              <a:pPr/>
              <a:t>112</a:t>
            </a:fld>
            <a:endParaRPr lang="en-US"/>
          </a:p>
        </p:txBody>
      </p:sp>
    </p:spTree>
    <p:extLst>
      <p:ext uri="{BB962C8B-B14F-4D97-AF65-F5344CB8AC3E}">
        <p14:creationId xmlns:p14="http://schemas.microsoft.com/office/powerpoint/2010/main" val="280831382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a:xfrm>
            <a:off x="838200" y="593177"/>
            <a:ext cx="10515600" cy="1325563"/>
          </a:xfrm>
        </p:spPr>
        <p:txBody>
          <a:bodyPr>
            <a:normAutofit/>
          </a:bodyPr>
          <a:lstStyle/>
          <a:p>
            <a:r>
              <a:rPr lang="vi-VN" sz="4800" dirty="0">
                <a:latin typeface="Calibri Light" panose="020F0302020204030204" pitchFamily="34" charset="0"/>
                <a:cs typeface="Calibri Light" panose="020F0302020204030204" pitchFamily="34" charset="0"/>
              </a:rPr>
              <a:t>Các tài liệu tham khảo chính</a:t>
            </a:r>
            <a:endParaRPr lang="en-US" sz="4800" dirty="0">
              <a:latin typeface="Calibri Light" panose="020F0302020204030204" pitchFamily="34" charset="0"/>
              <a:cs typeface="Calibri Light" panose="020F0302020204030204" pitchFamily="34" charset="0"/>
            </a:endParaRPr>
          </a:p>
        </p:txBody>
      </p:sp>
      <p:sp>
        <p:nvSpPr>
          <p:cNvPr id="7" name="Content Placeholder 6"/>
          <p:cNvSpPr>
            <a:spLocks noGrp="1"/>
          </p:cNvSpPr>
          <p:nvPr>
            <p:ph idx="1"/>
          </p:nvPr>
        </p:nvSpPr>
        <p:spPr/>
        <p:txBody>
          <a:bodyPr>
            <a:normAutofit/>
          </a:bodyPr>
          <a:lstStyle/>
          <a:p>
            <a:pPr marL="0" indent="0">
              <a:buNone/>
            </a:pPr>
            <a:r>
              <a:rPr lang="vi-VN" sz="2400" dirty="0">
                <a:latin typeface="+mn-lt"/>
                <a:cs typeface="Calibri" panose="020F0502020204030204" pitchFamily="34" charset="0"/>
              </a:rPr>
              <a:t>[7] Hao, X., Su, X., Horaud, R., &amp; Li, X. (2021, June). FullSubNet: A Full-Band and Sub-Band Fusion Model for Real-Time Single-Channel Speech Enhancement. In ICASSP 2021-2021 IEEE International Conference on Acoustics, Speech and Signal Processing (ICASSP) (pp. 6633-6637). IEEE.</a:t>
            </a:r>
          </a:p>
        </p:txBody>
      </p:sp>
      <p:sp>
        <p:nvSpPr>
          <p:cNvPr id="2" name="Slide Number Placeholder 1">
            <a:extLst>
              <a:ext uri="{FF2B5EF4-FFF2-40B4-BE49-F238E27FC236}">
                <a16:creationId xmlns:a16="http://schemas.microsoft.com/office/drawing/2014/main" id="{1D56E2BB-E41B-449D-97CE-CB3B16A40948}"/>
              </a:ext>
            </a:extLst>
          </p:cNvPr>
          <p:cNvSpPr>
            <a:spLocks noGrp="1"/>
          </p:cNvSpPr>
          <p:nvPr>
            <p:ph type="sldNum" sz="quarter" idx="12"/>
          </p:nvPr>
        </p:nvSpPr>
        <p:spPr/>
        <p:txBody>
          <a:bodyPr/>
          <a:lstStyle/>
          <a:p>
            <a:fld id="{1880F96C-824F-4C37-99B8-7E149B40C9DC}" type="slidenum">
              <a:rPr lang="en-US" smtClean="0"/>
              <a:pPr/>
              <a:t>113</a:t>
            </a:fld>
            <a:endParaRPr lang="en-US"/>
          </a:p>
        </p:txBody>
      </p:sp>
    </p:spTree>
    <p:extLst>
      <p:ext uri="{BB962C8B-B14F-4D97-AF65-F5344CB8AC3E}">
        <p14:creationId xmlns:p14="http://schemas.microsoft.com/office/powerpoint/2010/main" val="352623327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vi-VN" dirty="0">
                <a:latin typeface="Calibri Light" panose="020F0302020204030204" pitchFamily="34" charset="0"/>
                <a:cs typeface="Calibri Light" panose="020F0302020204030204" pitchFamily="34" charset="0"/>
              </a:rPr>
              <a:t>Phụ lục</a:t>
            </a:r>
            <a:endParaRPr lang="en-US" dirty="0">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246609517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0" name="Title 5">
            <a:extLst>
              <a:ext uri="{FF2B5EF4-FFF2-40B4-BE49-F238E27FC236}">
                <a16:creationId xmlns:a16="http://schemas.microsoft.com/office/drawing/2014/main" id="{109D7D57-3A60-4475-A030-058B52B416B0}"/>
              </a:ext>
            </a:extLst>
          </p:cNvPr>
          <p:cNvSpPr>
            <a:spLocks noGrp="1"/>
          </p:cNvSpPr>
          <p:nvPr>
            <p:ph type="title"/>
          </p:nvPr>
        </p:nvSpPr>
        <p:spPr>
          <a:xfrm>
            <a:off x="838200" y="691651"/>
            <a:ext cx="10515600" cy="1325563"/>
          </a:xfrm>
        </p:spPr>
        <p:txBody>
          <a:bodyPr/>
          <a:lstStyle/>
          <a:p>
            <a:r>
              <a:rPr lang="vi-VN" b="0" dirty="0">
                <a:latin typeface="Calibri" panose="020F0502020204030204" pitchFamily="34" charset="0"/>
                <a:cs typeface="Calibri" panose="020F0502020204030204" pitchFamily="34" charset="0"/>
              </a:rPr>
              <a:t>Element-wise modulo của ma trận phức</a:t>
            </a:r>
            <a:endParaRPr lang="en-US" b="0" dirty="0">
              <a:latin typeface="Calibri" panose="020F0502020204030204" pitchFamily="34" charset="0"/>
              <a:cs typeface="Calibri" panose="020F0502020204030204" pitchFamily="34" charset="0"/>
            </a:endParaRPr>
          </a:p>
        </p:txBody>
      </p:sp>
      <p:sp>
        <p:nvSpPr>
          <p:cNvPr id="2" name="Slide Number Placeholder 1">
            <a:extLst>
              <a:ext uri="{FF2B5EF4-FFF2-40B4-BE49-F238E27FC236}">
                <a16:creationId xmlns:a16="http://schemas.microsoft.com/office/drawing/2014/main" id="{EA308AA1-C96E-4AEB-8661-99AF85DAC72A}"/>
              </a:ext>
            </a:extLst>
          </p:cNvPr>
          <p:cNvSpPr>
            <a:spLocks noGrp="1"/>
          </p:cNvSpPr>
          <p:nvPr>
            <p:ph type="sldNum" sz="quarter" idx="12"/>
          </p:nvPr>
        </p:nvSpPr>
        <p:spPr/>
        <p:txBody>
          <a:bodyPr/>
          <a:lstStyle/>
          <a:p>
            <a:fld id="{1880F96C-824F-4C37-99B8-7E149B40C9DC}" type="slidenum">
              <a:rPr lang="en-US" smtClean="0"/>
              <a:pPr/>
              <a:t>115</a:t>
            </a:fld>
            <a:endParaRPr lang="en-US"/>
          </a:p>
        </p:txBody>
      </p:sp>
      <mc:AlternateContent xmlns:mc="http://schemas.openxmlformats.org/markup-compatibility/2006" xmlns:a14="http://schemas.microsoft.com/office/drawing/2010/main">
        <mc:Choice Requires="a14">
          <p:graphicFrame>
            <p:nvGraphicFramePr>
              <p:cNvPr id="5" name="Table 3">
                <a:extLst>
                  <a:ext uri="{FF2B5EF4-FFF2-40B4-BE49-F238E27FC236}">
                    <a16:creationId xmlns:a16="http://schemas.microsoft.com/office/drawing/2014/main" id="{F0FF3AF1-B64A-49CD-9BA7-B5BDB27DB30E}"/>
                  </a:ext>
                </a:extLst>
              </p:cNvPr>
              <p:cNvGraphicFramePr>
                <a:graphicFrameLocks noGrp="1"/>
              </p:cNvGraphicFramePr>
              <p:nvPr/>
            </p:nvGraphicFramePr>
            <p:xfrm>
              <a:off x="838200" y="2910840"/>
              <a:ext cx="3170622" cy="1036320"/>
            </p:xfrm>
            <a:graphic>
              <a:graphicData uri="http://schemas.openxmlformats.org/drawingml/2006/table">
                <a:tbl>
                  <a:tblPr firstRow="1" bandRow="1">
                    <a:tableStyleId>{5C22544A-7EE6-4342-B048-85BDC9FD1C3A}</a:tableStyleId>
                  </a:tblPr>
                  <a:tblGrid>
                    <a:gridCol w="1585311">
                      <a:extLst>
                        <a:ext uri="{9D8B030D-6E8A-4147-A177-3AD203B41FA5}">
                          <a16:colId xmlns:a16="http://schemas.microsoft.com/office/drawing/2014/main" val="4223936905"/>
                        </a:ext>
                      </a:extLst>
                    </a:gridCol>
                    <a:gridCol w="1585311">
                      <a:extLst>
                        <a:ext uri="{9D8B030D-6E8A-4147-A177-3AD203B41FA5}">
                          <a16:colId xmlns:a16="http://schemas.microsoft.com/office/drawing/2014/main" val="2373156458"/>
                        </a:ext>
                      </a:extLst>
                    </a:gridCol>
                  </a:tblGrid>
                  <a:tr h="370840">
                    <a:tc>
                      <a:txBody>
                        <a:bodyPr/>
                        <a:lstStyle/>
                        <a:p>
                          <a:pPr algn="ctr"/>
                          <a14:m>
                            <m:oMathPara xmlns:m="http://schemas.openxmlformats.org/officeDocument/2006/math">
                              <m:oMathParaPr>
                                <m:jc m:val="centerGroup"/>
                              </m:oMathParaPr>
                              <m:oMath xmlns:m="http://schemas.openxmlformats.org/officeDocument/2006/math">
                                <m:r>
                                  <a:rPr lang="en-US" sz="2800" b="0" i="1" dirty="0" smtClean="0">
                                    <a:solidFill>
                                      <a:sysClr val="windowText" lastClr="000000"/>
                                    </a:solidFill>
                                    <a:latin typeface="Cambria Math" panose="02040503050406030204" pitchFamily="18" charset="0"/>
                                  </a:rPr>
                                  <m:t>1+1</m:t>
                                </m:r>
                                <m:r>
                                  <a:rPr lang="en-US" sz="2800" b="0" i="1" dirty="0" smtClean="0">
                                    <a:solidFill>
                                      <a:sysClr val="windowText" lastClr="000000"/>
                                    </a:solidFill>
                                    <a:latin typeface="Cambria Math" panose="02040503050406030204" pitchFamily="18" charset="0"/>
                                  </a:rPr>
                                  <m:t>𝑖</m:t>
                                </m:r>
                              </m:oMath>
                            </m:oMathPara>
                          </a14:m>
                          <a:endParaRPr lang="en-US" sz="28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r>
                                  <a:rPr lang="en-US" sz="2800" b="0" i="1" dirty="0" smtClean="0">
                                    <a:solidFill>
                                      <a:sysClr val="windowText" lastClr="000000"/>
                                    </a:solidFill>
                                    <a:latin typeface="Cambria Math" panose="02040503050406030204" pitchFamily="18" charset="0"/>
                                  </a:rPr>
                                  <m:t>3+3</m:t>
                                </m:r>
                                <m:r>
                                  <a:rPr lang="en-US" sz="2800" b="0" i="1" dirty="0" smtClean="0">
                                    <a:solidFill>
                                      <a:sysClr val="windowText" lastClr="000000"/>
                                    </a:solidFill>
                                    <a:latin typeface="Cambria Math" panose="02040503050406030204" pitchFamily="18" charset="0"/>
                                  </a:rPr>
                                  <m:t>𝑖</m:t>
                                </m:r>
                              </m:oMath>
                            </m:oMathPara>
                          </a14:m>
                          <a:endParaRPr lang="en-US" sz="28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10890079"/>
                      </a:ext>
                    </a:extLst>
                  </a:tr>
                  <a:tr h="370840">
                    <a:tc>
                      <a:txBody>
                        <a:bodyPr/>
                        <a:lstStyle/>
                        <a:p>
                          <a:pPr algn="ctr"/>
                          <a14:m>
                            <m:oMathPara xmlns:m="http://schemas.openxmlformats.org/officeDocument/2006/math">
                              <m:oMathParaPr>
                                <m:jc m:val="centerGroup"/>
                              </m:oMathParaPr>
                              <m:oMath xmlns:m="http://schemas.openxmlformats.org/officeDocument/2006/math">
                                <m:r>
                                  <a:rPr lang="en-US" sz="2800" b="0" i="1" dirty="0" smtClean="0">
                                    <a:solidFill>
                                      <a:sysClr val="windowText" lastClr="000000"/>
                                    </a:solidFill>
                                    <a:latin typeface="Cambria Math" panose="02040503050406030204" pitchFamily="18" charset="0"/>
                                  </a:rPr>
                                  <m:t>2+2</m:t>
                                </m:r>
                                <m:r>
                                  <a:rPr lang="en-US" sz="2800" b="0" i="1" dirty="0" smtClean="0">
                                    <a:solidFill>
                                      <a:sysClr val="windowText" lastClr="000000"/>
                                    </a:solidFill>
                                    <a:latin typeface="Cambria Math" panose="02040503050406030204" pitchFamily="18" charset="0"/>
                                  </a:rPr>
                                  <m:t>𝑖</m:t>
                                </m:r>
                              </m:oMath>
                            </m:oMathPara>
                          </a14:m>
                          <a:endParaRPr lang="en-US" sz="28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r>
                                  <a:rPr lang="en-US" sz="2800" b="0" i="1" dirty="0" smtClean="0">
                                    <a:solidFill>
                                      <a:sysClr val="windowText" lastClr="000000"/>
                                    </a:solidFill>
                                    <a:latin typeface="Cambria Math" panose="02040503050406030204" pitchFamily="18" charset="0"/>
                                  </a:rPr>
                                  <m:t>4+4</m:t>
                                </m:r>
                                <m:r>
                                  <a:rPr lang="en-US" sz="2800" b="0" i="1" dirty="0" smtClean="0">
                                    <a:solidFill>
                                      <a:sysClr val="windowText" lastClr="000000"/>
                                    </a:solidFill>
                                    <a:latin typeface="Cambria Math" panose="02040503050406030204" pitchFamily="18" charset="0"/>
                                  </a:rPr>
                                  <m:t>𝑖</m:t>
                                </m:r>
                              </m:oMath>
                            </m:oMathPara>
                          </a14:m>
                          <a:endParaRPr lang="en-US" sz="28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77512733"/>
                      </a:ext>
                    </a:extLst>
                  </a:tr>
                </a:tbl>
              </a:graphicData>
            </a:graphic>
          </p:graphicFrame>
        </mc:Choice>
        <mc:Fallback xmlns="">
          <p:graphicFrame>
            <p:nvGraphicFramePr>
              <p:cNvPr id="5" name="Table 3">
                <a:extLst>
                  <a:ext uri="{FF2B5EF4-FFF2-40B4-BE49-F238E27FC236}">
                    <a16:creationId xmlns:a16="http://schemas.microsoft.com/office/drawing/2014/main" id="{F0FF3AF1-B64A-49CD-9BA7-B5BDB27DB30E}"/>
                  </a:ext>
                </a:extLst>
              </p:cNvPr>
              <p:cNvGraphicFramePr>
                <a:graphicFrameLocks noGrp="1"/>
              </p:cNvGraphicFramePr>
              <p:nvPr/>
            </p:nvGraphicFramePr>
            <p:xfrm>
              <a:off x="838200" y="2910840"/>
              <a:ext cx="3170622" cy="1036320"/>
            </p:xfrm>
            <a:graphic>
              <a:graphicData uri="http://schemas.openxmlformats.org/drawingml/2006/table">
                <a:tbl>
                  <a:tblPr firstRow="1" bandRow="1">
                    <a:tableStyleId>{5C22544A-7EE6-4342-B048-85BDC9FD1C3A}</a:tableStyleId>
                  </a:tblPr>
                  <a:tblGrid>
                    <a:gridCol w="1585311">
                      <a:extLst>
                        <a:ext uri="{9D8B030D-6E8A-4147-A177-3AD203B41FA5}">
                          <a16:colId xmlns:a16="http://schemas.microsoft.com/office/drawing/2014/main" val="4223936905"/>
                        </a:ext>
                      </a:extLst>
                    </a:gridCol>
                    <a:gridCol w="1585311">
                      <a:extLst>
                        <a:ext uri="{9D8B030D-6E8A-4147-A177-3AD203B41FA5}">
                          <a16:colId xmlns:a16="http://schemas.microsoft.com/office/drawing/2014/main" val="2373156458"/>
                        </a:ext>
                      </a:extLst>
                    </a:gridCol>
                  </a:tblGrid>
                  <a:tr h="518160">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383" t="-1163" r="-100383" b="-101163"/>
                          </a:stretch>
                        </a:blip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100769" t="-1163" r="-769" b="-101163"/>
                          </a:stretch>
                        </a:blipFill>
                      </a:tcPr>
                    </a:tc>
                    <a:extLst>
                      <a:ext uri="{0D108BD9-81ED-4DB2-BD59-A6C34878D82A}">
                        <a16:rowId xmlns:a16="http://schemas.microsoft.com/office/drawing/2014/main" val="2810890079"/>
                      </a:ext>
                    </a:extLst>
                  </a:tr>
                  <a:tr h="518160">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383" t="-102353" r="-100383" b="-2353"/>
                          </a:stretch>
                        </a:blip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100769" t="-102353" r="-769" b="-2353"/>
                          </a:stretch>
                        </a:blipFill>
                      </a:tcPr>
                    </a:tc>
                    <a:extLst>
                      <a:ext uri="{0D108BD9-81ED-4DB2-BD59-A6C34878D82A}">
                        <a16:rowId xmlns:a16="http://schemas.microsoft.com/office/drawing/2014/main" val="4177512733"/>
                      </a:ext>
                    </a:extLst>
                  </a:tr>
                </a:tbl>
              </a:graphicData>
            </a:graphic>
          </p:graphicFrame>
        </mc:Fallback>
      </mc:AlternateContent>
      <p:sp>
        <p:nvSpPr>
          <p:cNvPr id="6" name="Arrow: Right 5">
            <a:extLst>
              <a:ext uri="{FF2B5EF4-FFF2-40B4-BE49-F238E27FC236}">
                <a16:creationId xmlns:a16="http://schemas.microsoft.com/office/drawing/2014/main" id="{923870F6-8143-4248-B008-B01E95170786}"/>
              </a:ext>
            </a:extLst>
          </p:cNvPr>
          <p:cNvSpPr/>
          <p:nvPr/>
        </p:nvSpPr>
        <p:spPr>
          <a:xfrm>
            <a:off x="4750676" y="3121572"/>
            <a:ext cx="1566041" cy="57806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graphicFrame>
            <p:nvGraphicFramePr>
              <p:cNvPr id="7" name="Table 3">
                <a:extLst>
                  <a:ext uri="{FF2B5EF4-FFF2-40B4-BE49-F238E27FC236}">
                    <a16:creationId xmlns:a16="http://schemas.microsoft.com/office/drawing/2014/main" id="{47209A1E-9F65-48BC-B029-2E37A970394F}"/>
                  </a:ext>
                </a:extLst>
              </p:cNvPr>
              <p:cNvGraphicFramePr>
                <a:graphicFrameLocks noGrp="1"/>
              </p:cNvGraphicFramePr>
              <p:nvPr/>
            </p:nvGraphicFramePr>
            <p:xfrm>
              <a:off x="7058571" y="2910840"/>
              <a:ext cx="3170622" cy="1036320"/>
            </p:xfrm>
            <a:graphic>
              <a:graphicData uri="http://schemas.openxmlformats.org/drawingml/2006/table">
                <a:tbl>
                  <a:tblPr firstRow="1" bandRow="1">
                    <a:tableStyleId>{5C22544A-7EE6-4342-B048-85BDC9FD1C3A}</a:tableStyleId>
                  </a:tblPr>
                  <a:tblGrid>
                    <a:gridCol w="1585311">
                      <a:extLst>
                        <a:ext uri="{9D8B030D-6E8A-4147-A177-3AD203B41FA5}">
                          <a16:colId xmlns:a16="http://schemas.microsoft.com/office/drawing/2014/main" val="4223936905"/>
                        </a:ext>
                      </a:extLst>
                    </a:gridCol>
                    <a:gridCol w="1585311">
                      <a:extLst>
                        <a:ext uri="{9D8B030D-6E8A-4147-A177-3AD203B41FA5}">
                          <a16:colId xmlns:a16="http://schemas.microsoft.com/office/drawing/2014/main" val="2373156458"/>
                        </a:ext>
                      </a:extLst>
                    </a:gridCol>
                  </a:tblGrid>
                  <a:tr h="370840">
                    <a:tc>
                      <a:txBody>
                        <a:bodyPr/>
                        <a:lstStyle/>
                        <a:p>
                          <a:pPr algn="ctr"/>
                          <a14:m>
                            <m:oMathPara xmlns:m="http://schemas.openxmlformats.org/officeDocument/2006/math">
                              <m:oMathParaPr>
                                <m:jc m:val="centerGroup"/>
                              </m:oMathParaPr>
                              <m:oMath xmlns:m="http://schemas.openxmlformats.org/officeDocument/2006/math">
                                <m:d>
                                  <m:dPr>
                                    <m:begChr m:val="|"/>
                                    <m:endChr m:val="|"/>
                                    <m:ctrlPr>
                                      <a:rPr lang="en-US" sz="2800" b="0" i="1" smtClean="0">
                                        <a:solidFill>
                                          <a:sysClr val="windowText" lastClr="000000"/>
                                        </a:solidFill>
                                        <a:latin typeface="Cambria Math" panose="02040503050406030204" pitchFamily="18" charset="0"/>
                                      </a:rPr>
                                    </m:ctrlPr>
                                  </m:dPr>
                                  <m:e>
                                    <m:r>
                                      <a:rPr lang="en-US" sz="2800" b="0" i="1" smtClean="0">
                                        <a:solidFill>
                                          <a:sysClr val="windowText" lastClr="000000"/>
                                        </a:solidFill>
                                        <a:latin typeface="Cambria Math" panose="02040503050406030204" pitchFamily="18" charset="0"/>
                                      </a:rPr>
                                      <m:t>1+1</m:t>
                                    </m:r>
                                    <m:r>
                                      <a:rPr lang="en-US" sz="2800" b="0" i="1" smtClean="0">
                                        <a:solidFill>
                                          <a:sysClr val="windowText" lastClr="000000"/>
                                        </a:solidFill>
                                        <a:latin typeface="Cambria Math" panose="02040503050406030204" pitchFamily="18" charset="0"/>
                                      </a:rPr>
                                      <m:t>𝑖</m:t>
                                    </m:r>
                                  </m:e>
                                </m:d>
                              </m:oMath>
                            </m:oMathPara>
                          </a14:m>
                          <a:endParaRPr lang="en-US" sz="28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r>
                                  <a:rPr lang="en-US" sz="2800" b="0" i="1" dirty="0" smtClean="0">
                                    <a:solidFill>
                                      <a:sysClr val="windowText" lastClr="000000"/>
                                    </a:solidFill>
                                    <a:latin typeface="Cambria Math" panose="02040503050406030204" pitchFamily="18" charset="0"/>
                                  </a:rPr>
                                  <m:t>|3+3</m:t>
                                </m:r>
                                <m:r>
                                  <a:rPr lang="en-US" sz="2800" b="0" i="1" dirty="0" smtClean="0">
                                    <a:solidFill>
                                      <a:sysClr val="windowText" lastClr="000000"/>
                                    </a:solidFill>
                                    <a:latin typeface="Cambria Math" panose="02040503050406030204" pitchFamily="18" charset="0"/>
                                  </a:rPr>
                                  <m:t>𝑖</m:t>
                                </m:r>
                                <m:r>
                                  <a:rPr lang="en-US" sz="2800" b="0" i="1" dirty="0" smtClean="0">
                                    <a:solidFill>
                                      <a:sysClr val="windowText" lastClr="000000"/>
                                    </a:solidFill>
                                    <a:latin typeface="Cambria Math" panose="02040503050406030204" pitchFamily="18" charset="0"/>
                                  </a:rPr>
                                  <m:t>|</m:t>
                                </m:r>
                              </m:oMath>
                            </m:oMathPara>
                          </a14:m>
                          <a:endParaRPr lang="en-US" sz="28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10890079"/>
                      </a:ext>
                    </a:extLst>
                  </a:tr>
                  <a:tr h="370840">
                    <a:tc>
                      <a:txBody>
                        <a:bodyPr/>
                        <a:lstStyle/>
                        <a:p>
                          <a:pPr algn="ctr"/>
                          <a14:m>
                            <m:oMathPara xmlns:m="http://schemas.openxmlformats.org/officeDocument/2006/math">
                              <m:oMathParaPr>
                                <m:jc m:val="centerGroup"/>
                              </m:oMathParaPr>
                              <m:oMath xmlns:m="http://schemas.openxmlformats.org/officeDocument/2006/math">
                                <m:r>
                                  <a:rPr lang="en-US" sz="2800" b="0" i="1" dirty="0" smtClean="0">
                                    <a:solidFill>
                                      <a:sysClr val="windowText" lastClr="000000"/>
                                    </a:solidFill>
                                    <a:latin typeface="Cambria Math" panose="02040503050406030204" pitchFamily="18" charset="0"/>
                                  </a:rPr>
                                  <m:t>|2+2</m:t>
                                </m:r>
                                <m:r>
                                  <a:rPr lang="en-US" sz="2800" b="0" i="1" dirty="0" smtClean="0">
                                    <a:solidFill>
                                      <a:sysClr val="windowText" lastClr="000000"/>
                                    </a:solidFill>
                                    <a:latin typeface="Cambria Math" panose="02040503050406030204" pitchFamily="18" charset="0"/>
                                  </a:rPr>
                                  <m:t>𝑖</m:t>
                                </m:r>
                                <m:r>
                                  <a:rPr lang="en-US" sz="2800" b="0" i="1" dirty="0" smtClean="0">
                                    <a:solidFill>
                                      <a:sysClr val="windowText" lastClr="000000"/>
                                    </a:solidFill>
                                    <a:latin typeface="Cambria Math" panose="02040503050406030204" pitchFamily="18" charset="0"/>
                                  </a:rPr>
                                  <m:t>|</m:t>
                                </m:r>
                              </m:oMath>
                            </m:oMathPara>
                          </a14:m>
                          <a:endParaRPr lang="en-US" sz="28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r>
                                  <a:rPr lang="en-US" sz="2800" b="0" i="1" dirty="0" smtClean="0">
                                    <a:solidFill>
                                      <a:sysClr val="windowText" lastClr="000000"/>
                                    </a:solidFill>
                                    <a:latin typeface="Cambria Math" panose="02040503050406030204" pitchFamily="18" charset="0"/>
                                  </a:rPr>
                                  <m:t>|4+4</m:t>
                                </m:r>
                                <m:r>
                                  <a:rPr lang="en-US" sz="2800" b="0" i="1" dirty="0" smtClean="0">
                                    <a:solidFill>
                                      <a:sysClr val="windowText" lastClr="000000"/>
                                    </a:solidFill>
                                    <a:latin typeface="Cambria Math" panose="02040503050406030204" pitchFamily="18" charset="0"/>
                                  </a:rPr>
                                  <m:t>𝑖</m:t>
                                </m:r>
                                <m:r>
                                  <a:rPr lang="en-US" sz="2800" b="0" i="1" dirty="0" smtClean="0">
                                    <a:solidFill>
                                      <a:sysClr val="windowText" lastClr="000000"/>
                                    </a:solidFill>
                                    <a:latin typeface="Cambria Math" panose="02040503050406030204" pitchFamily="18" charset="0"/>
                                  </a:rPr>
                                  <m:t>|</m:t>
                                </m:r>
                              </m:oMath>
                            </m:oMathPara>
                          </a14:m>
                          <a:endParaRPr lang="en-US" sz="28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77512733"/>
                      </a:ext>
                    </a:extLst>
                  </a:tr>
                </a:tbl>
              </a:graphicData>
            </a:graphic>
          </p:graphicFrame>
        </mc:Choice>
        <mc:Fallback xmlns="">
          <p:graphicFrame>
            <p:nvGraphicFramePr>
              <p:cNvPr id="7" name="Table 3">
                <a:extLst>
                  <a:ext uri="{FF2B5EF4-FFF2-40B4-BE49-F238E27FC236}">
                    <a16:creationId xmlns:a16="http://schemas.microsoft.com/office/drawing/2014/main" id="{47209A1E-9F65-48BC-B029-2E37A970394F}"/>
                  </a:ext>
                </a:extLst>
              </p:cNvPr>
              <p:cNvGraphicFramePr>
                <a:graphicFrameLocks noGrp="1"/>
              </p:cNvGraphicFramePr>
              <p:nvPr/>
            </p:nvGraphicFramePr>
            <p:xfrm>
              <a:off x="7058571" y="2910840"/>
              <a:ext cx="3170622" cy="1036320"/>
            </p:xfrm>
            <a:graphic>
              <a:graphicData uri="http://schemas.openxmlformats.org/drawingml/2006/table">
                <a:tbl>
                  <a:tblPr firstRow="1" bandRow="1">
                    <a:tableStyleId>{5C22544A-7EE6-4342-B048-85BDC9FD1C3A}</a:tableStyleId>
                  </a:tblPr>
                  <a:tblGrid>
                    <a:gridCol w="1585311">
                      <a:extLst>
                        <a:ext uri="{9D8B030D-6E8A-4147-A177-3AD203B41FA5}">
                          <a16:colId xmlns:a16="http://schemas.microsoft.com/office/drawing/2014/main" val="4223936905"/>
                        </a:ext>
                      </a:extLst>
                    </a:gridCol>
                    <a:gridCol w="1585311">
                      <a:extLst>
                        <a:ext uri="{9D8B030D-6E8A-4147-A177-3AD203B41FA5}">
                          <a16:colId xmlns:a16="http://schemas.microsoft.com/office/drawing/2014/main" val="2373156458"/>
                        </a:ext>
                      </a:extLst>
                    </a:gridCol>
                  </a:tblGrid>
                  <a:tr h="518160">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4"/>
                          <a:stretch>
                            <a:fillRect l="-383" t="-1163" r="-100766" b="-101163"/>
                          </a:stretch>
                        </a:blip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4"/>
                          <a:stretch>
                            <a:fillRect l="-100383" t="-1163" r="-766" b="-101163"/>
                          </a:stretch>
                        </a:blipFill>
                      </a:tcPr>
                    </a:tc>
                    <a:extLst>
                      <a:ext uri="{0D108BD9-81ED-4DB2-BD59-A6C34878D82A}">
                        <a16:rowId xmlns:a16="http://schemas.microsoft.com/office/drawing/2014/main" val="2810890079"/>
                      </a:ext>
                    </a:extLst>
                  </a:tr>
                  <a:tr h="518160">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4"/>
                          <a:stretch>
                            <a:fillRect l="-383" t="-102353" r="-100766" b="-2353"/>
                          </a:stretch>
                        </a:blip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4"/>
                          <a:stretch>
                            <a:fillRect l="-100383" t="-102353" r="-766" b="-2353"/>
                          </a:stretch>
                        </a:blipFill>
                      </a:tcPr>
                    </a:tc>
                    <a:extLst>
                      <a:ext uri="{0D108BD9-81ED-4DB2-BD59-A6C34878D82A}">
                        <a16:rowId xmlns:a16="http://schemas.microsoft.com/office/drawing/2014/main" val="4177512733"/>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8" name="Table 3">
                <a:extLst>
                  <a:ext uri="{FF2B5EF4-FFF2-40B4-BE49-F238E27FC236}">
                    <a16:creationId xmlns:a16="http://schemas.microsoft.com/office/drawing/2014/main" id="{17C382D5-CE15-47B3-B92A-987B53F22C50}"/>
                  </a:ext>
                </a:extLst>
              </p:cNvPr>
              <p:cNvGraphicFramePr>
                <a:graphicFrameLocks noGrp="1"/>
              </p:cNvGraphicFramePr>
              <p:nvPr/>
            </p:nvGraphicFramePr>
            <p:xfrm>
              <a:off x="7058571" y="4840786"/>
              <a:ext cx="3170622" cy="1136778"/>
            </p:xfrm>
            <a:graphic>
              <a:graphicData uri="http://schemas.openxmlformats.org/drawingml/2006/table">
                <a:tbl>
                  <a:tblPr firstRow="1" bandRow="1">
                    <a:tableStyleId>{5C22544A-7EE6-4342-B048-85BDC9FD1C3A}</a:tableStyleId>
                  </a:tblPr>
                  <a:tblGrid>
                    <a:gridCol w="1585311">
                      <a:extLst>
                        <a:ext uri="{9D8B030D-6E8A-4147-A177-3AD203B41FA5}">
                          <a16:colId xmlns:a16="http://schemas.microsoft.com/office/drawing/2014/main" val="4223936905"/>
                        </a:ext>
                      </a:extLst>
                    </a:gridCol>
                    <a:gridCol w="1585311">
                      <a:extLst>
                        <a:ext uri="{9D8B030D-6E8A-4147-A177-3AD203B41FA5}">
                          <a16:colId xmlns:a16="http://schemas.microsoft.com/office/drawing/2014/main" val="2373156458"/>
                        </a:ext>
                      </a:extLst>
                    </a:gridCol>
                  </a:tblGrid>
                  <a:tr h="370840">
                    <a:tc>
                      <a:txBody>
                        <a:bodyPr/>
                        <a:lstStyle/>
                        <a:p>
                          <a:pPr algn="ctr"/>
                          <a14:m>
                            <m:oMathPara xmlns:m="http://schemas.openxmlformats.org/officeDocument/2006/math">
                              <m:oMathParaPr>
                                <m:jc m:val="centerGroup"/>
                              </m:oMathParaPr>
                              <m:oMath xmlns:m="http://schemas.openxmlformats.org/officeDocument/2006/math">
                                <m:rad>
                                  <m:radPr>
                                    <m:degHide m:val="on"/>
                                    <m:ctrlPr>
                                      <a:rPr lang="en-US" sz="2800" b="0" i="1" smtClean="0">
                                        <a:solidFill>
                                          <a:sysClr val="windowText" lastClr="000000"/>
                                        </a:solidFill>
                                        <a:latin typeface="Cambria Math" panose="02040503050406030204" pitchFamily="18" charset="0"/>
                                      </a:rPr>
                                    </m:ctrlPr>
                                  </m:radPr>
                                  <m:deg/>
                                  <m:e>
                                    <m:r>
                                      <a:rPr lang="en-US" sz="2800" b="0" i="1" smtClean="0">
                                        <a:solidFill>
                                          <a:sysClr val="windowText" lastClr="000000"/>
                                        </a:solidFill>
                                        <a:latin typeface="Cambria Math" panose="02040503050406030204" pitchFamily="18" charset="0"/>
                                      </a:rPr>
                                      <m:t>2</m:t>
                                    </m:r>
                                  </m:e>
                                </m:rad>
                              </m:oMath>
                            </m:oMathPara>
                          </a14:m>
                          <a:endParaRPr lang="en-US" sz="28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rad>
                                  <m:radPr>
                                    <m:degHide m:val="on"/>
                                    <m:ctrlPr>
                                      <a:rPr lang="en-US" sz="2800" b="0" i="1" smtClean="0">
                                        <a:solidFill>
                                          <a:sysClr val="windowText" lastClr="000000"/>
                                        </a:solidFill>
                                        <a:latin typeface="Cambria Math" panose="02040503050406030204" pitchFamily="18" charset="0"/>
                                      </a:rPr>
                                    </m:ctrlPr>
                                  </m:radPr>
                                  <m:deg/>
                                  <m:e>
                                    <m:r>
                                      <a:rPr lang="en-US" sz="2800" b="0" i="1" smtClean="0">
                                        <a:solidFill>
                                          <a:sysClr val="windowText" lastClr="000000"/>
                                        </a:solidFill>
                                        <a:latin typeface="Cambria Math" panose="02040503050406030204" pitchFamily="18" charset="0"/>
                                      </a:rPr>
                                      <m:t>18</m:t>
                                    </m:r>
                                  </m:e>
                                </m:rad>
                              </m:oMath>
                            </m:oMathPara>
                          </a14:m>
                          <a:endParaRPr lang="en-US" sz="28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10890079"/>
                      </a:ext>
                    </a:extLst>
                  </a:tr>
                  <a:tr h="370840">
                    <a:tc>
                      <a:txBody>
                        <a:bodyPr/>
                        <a:lstStyle/>
                        <a:p>
                          <a:pPr algn="ctr"/>
                          <a14:m>
                            <m:oMathPara xmlns:m="http://schemas.openxmlformats.org/officeDocument/2006/math">
                              <m:oMathParaPr>
                                <m:jc m:val="centerGroup"/>
                              </m:oMathParaPr>
                              <m:oMath xmlns:m="http://schemas.openxmlformats.org/officeDocument/2006/math">
                                <m:rad>
                                  <m:radPr>
                                    <m:degHide m:val="on"/>
                                    <m:ctrlPr>
                                      <a:rPr lang="en-US" sz="2800" b="0" i="1" smtClean="0">
                                        <a:solidFill>
                                          <a:sysClr val="windowText" lastClr="000000"/>
                                        </a:solidFill>
                                        <a:latin typeface="Cambria Math" panose="02040503050406030204" pitchFamily="18" charset="0"/>
                                      </a:rPr>
                                    </m:ctrlPr>
                                  </m:radPr>
                                  <m:deg/>
                                  <m:e>
                                    <m:r>
                                      <a:rPr lang="en-US" sz="2800" b="0" i="1" smtClean="0">
                                        <a:solidFill>
                                          <a:sysClr val="windowText" lastClr="000000"/>
                                        </a:solidFill>
                                        <a:latin typeface="Cambria Math" panose="02040503050406030204" pitchFamily="18" charset="0"/>
                                      </a:rPr>
                                      <m:t>8</m:t>
                                    </m:r>
                                  </m:e>
                                </m:rad>
                              </m:oMath>
                            </m:oMathPara>
                          </a14:m>
                          <a:endParaRPr lang="en-US" sz="28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rad>
                                  <m:radPr>
                                    <m:degHide m:val="on"/>
                                    <m:ctrlPr>
                                      <a:rPr lang="en-US" sz="2800" b="0" i="1" smtClean="0">
                                        <a:solidFill>
                                          <a:sysClr val="windowText" lastClr="000000"/>
                                        </a:solidFill>
                                        <a:latin typeface="Cambria Math" panose="02040503050406030204" pitchFamily="18" charset="0"/>
                                      </a:rPr>
                                    </m:ctrlPr>
                                  </m:radPr>
                                  <m:deg/>
                                  <m:e>
                                    <m:r>
                                      <a:rPr lang="en-US" sz="2800" b="0" i="1" smtClean="0">
                                        <a:solidFill>
                                          <a:sysClr val="windowText" lastClr="000000"/>
                                        </a:solidFill>
                                        <a:latin typeface="Cambria Math" panose="02040503050406030204" pitchFamily="18" charset="0"/>
                                      </a:rPr>
                                      <m:t>32</m:t>
                                    </m:r>
                                  </m:e>
                                </m:rad>
                              </m:oMath>
                            </m:oMathPara>
                          </a14:m>
                          <a:endParaRPr lang="en-US" sz="28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77512733"/>
                      </a:ext>
                    </a:extLst>
                  </a:tr>
                </a:tbl>
              </a:graphicData>
            </a:graphic>
          </p:graphicFrame>
        </mc:Choice>
        <mc:Fallback xmlns="">
          <p:graphicFrame>
            <p:nvGraphicFramePr>
              <p:cNvPr id="8" name="Table 3">
                <a:extLst>
                  <a:ext uri="{FF2B5EF4-FFF2-40B4-BE49-F238E27FC236}">
                    <a16:creationId xmlns:a16="http://schemas.microsoft.com/office/drawing/2014/main" id="{17C382D5-CE15-47B3-B92A-987B53F22C50}"/>
                  </a:ext>
                </a:extLst>
              </p:cNvPr>
              <p:cNvGraphicFramePr>
                <a:graphicFrameLocks noGrp="1"/>
              </p:cNvGraphicFramePr>
              <p:nvPr/>
            </p:nvGraphicFramePr>
            <p:xfrm>
              <a:off x="7058571" y="4840786"/>
              <a:ext cx="3170622" cy="1136778"/>
            </p:xfrm>
            <a:graphic>
              <a:graphicData uri="http://schemas.openxmlformats.org/drawingml/2006/table">
                <a:tbl>
                  <a:tblPr firstRow="1" bandRow="1">
                    <a:tableStyleId>{5C22544A-7EE6-4342-B048-85BDC9FD1C3A}</a:tableStyleId>
                  </a:tblPr>
                  <a:tblGrid>
                    <a:gridCol w="1585311">
                      <a:extLst>
                        <a:ext uri="{9D8B030D-6E8A-4147-A177-3AD203B41FA5}">
                          <a16:colId xmlns:a16="http://schemas.microsoft.com/office/drawing/2014/main" val="4223936905"/>
                        </a:ext>
                      </a:extLst>
                    </a:gridCol>
                    <a:gridCol w="1585311">
                      <a:extLst>
                        <a:ext uri="{9D8B030D-6E8A-4147-A177-3AD203B41FA5}">
                          <a16:colId xmlns:a16="http://schemas.microsoft.com/office/drawing/2014/main" val="2373156458"/>
                        </a:ext>
                      </a:extLst>
                    </a:gridCol>
                  </a:tblGrid>
                  <a:tr h="568389">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5"/>
                          <a:stretch>
                            <a:fillRect l="-383" t="-1064" r="-100766" b="-101064"/>
                          </a:stretch>
                        </a:blip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5"/>
                          <a:stretch>
                            <a:fillRect l="-100383" t="-1064" r="-766" b="-101064"/>
                          </a:stretch>
                        </a:blipFill>
                      </a:tcPr>
                    </a:tc>
                    <a:extLst>
                      <a:ext uri="{0D108BD9-81ED-4DB2-BD59-A6C34878D82A}">
                        <a16:rowId xmlns:a16="http://schemas.microsoft.com/office/drawing/2014/main" val="2810890079"/>
                      </a:ext>
                    </a:extLst>
                  </a:tr>
                  <a:tr h="568389">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5"/>
                          <a:stretch>
                            <a:fillRect l="-383" t="-102151" r="-100766" b="-2151"/>
                          </a:stretch>
                        </a:blip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5"/>
                          <a:stretch>
                            <a:fillRect l="-100383" t="-102151" r="-766" b="-2151"/>
                          </a:stretch>
                        </a:blipFill>
                      </a:tcPr>
                    </a:tc>
                    <a:extLst>
                      <a:ext uri="{0D108BD9-81ED-4DB2-BD59-A6C34878D82A}">
                        <a16:rowId xmlns:a16="http://schemas.microsoft.com/office/drawing/2014/main" val="4177512733"/>
                      </a:ext>
                    </a:extLst>
                  </a:tr>
                </a:tbl>
              </a:graphicData>
            </a:graphic>
          </p:graphicFrame>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46906403-CDFE-406C-8DC7-6D949A769B2B}"/>
                  </a:ext>
                </a:extLst>
              </p:cNvPr>
              <p:cNvSpPr txBox="1"/>
              <p:nvPr/>
            </p:nvSpPr>
            <p:spPr>
              <a:xfrm>
                <a:off x="8177048" y="4193628"/>
                <a:ext cx="788276"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m:t>
                      </m:r>
                    </m:oMath>
                  </m:oMathPara>
                </a14:m>
                <a:endParaRPr lang="en-US" dirty="0"/>
              </a:p>
            </p:txBody>
          </p:sp>
        </mc:Choice>
        <mc:Fallback xmlns="">
          <p:sp>
            <p:nvSpPr>
              <p:cNvPr id="3" name="TextBox 2">
                <a:extLst>
                  <a:ext uri="{FF2B5EF4-FFF2-40B4-BE49-F238E27FC236}">
                    <a16:creationId xmlns:a16="http://schemas.microsoft.com/office/drawing/2014/main" id="{46906403-CDFE-406C-8DC7-6D949A769B2B}"/>
                  </a:ext>
                </a:extLst>
              </p:cNvPr>
              <p:cNvSpPr txBox="1">
                <a:spLocks noRot="1" noChangeAspect="1" noMove="1" noResize="1" noEditPoints="1" noAdjustHandles="1" noChangeArrowheads="1" noChangeShapeType="1" noTextEdit="1"/>
              </p:cNvSpPr>
              <p:nvPr/>
            </p:nvSpPr>
            <p:spPr>
              <a:xfrm>
                <a:off x="8177048" y="4193628"/>
                <a:ext cx="788276" cy="523220"/>
              </a:xfrm>
              <a:prstGeom prst="rect">
                <a:avLst/>
              </a:prstGeom>
              <a:blipFill>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54735670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0" name="Title 5">
            <a:extLst>
              <a:ext uri="{FF2B5EF4-FFF2-40B4-BE49-F238E27FC236}">
                <a16:creationId xmlns:a16="http://schemas.microsoft.com/office/drawing/2014/main" id="{109D7D57-3A60-4475-A030-058B52B416B0}"/>
              </a:ext>
            </a:extLst>
          </p:cNvPr>
          <p:cNvSpPr>
            <a:spLocks noGrp="1"/>
          </p:cNvSpPr>
          <p:nvPr>
            <p:ph type="title"/>
          </p:nvPr>
        </p:nvSpPr>
        <p:spPr>
          <a:xfrm>
            <a:off x="838200" y="691651"/>
            <a:ext cx="10515600" cy="1325563"/>
          </a:xfrm>
        </p:spPr>
        <p:txBody>
          <a:bodyPr/>
          <a:lstStyle/>
          <a:p>
            <a:r>
              <a:rPr lang="vi-VN" b="0" dirty="0">
                <a:latin typeface="Calibri" panose="020F0502020204030204" pitchFamily="34" charset="0"/>
                <a:cs typeface="Calibri" panose="020F0502020204030204" pitchFamily="34" charset="0"/>
              </a:rPr>
              <a:t>Phép FLAT</a:t>
            </a:r>
            <a:endParaRPr lang="en-US" b="0" dirty="0">
              <a:latin typeface="Calibri" panose="020F0502020204030204" pitchFamily="34" charset="0"/>
              <a:cs typeface="Calibri" panose="020F0502020204030204" pitchFamily="34" charset="0"/>
            </a:endParaRPr>
          </a:p>
        </p:txBody>
      </p:sp>
      <p:sp>
        <p:nvSpPr>
          <p:cNvPr id="2" name="Slide Number Placeholder 1">
            <a:extLst>
              <a:ext uri="{FF2B5EF4-FFF2-40B4-BE49-F238E27FC236}">
                <a16:creationId xmlns:a16="http://schemas.microsoft.com/office/drawing/2014/main" id="{EA308AA1-C96E-4AEB-8661-99AF85DAC72A}"/>
              </a:ext>
            </a:extLst>
          </p:cNvPr>
          <p:cNvSpPr>
            <a:spLocks noGrp="1"/>
          </p:cNvSpPr>
          <p:nvPr>
            <p:ph type="sldNum" sz="quarter" idx="12"/>
          </p:nvPr>
        </p:nvSpPr>
        <p:spPr/>
        <p:txBody>
          <a:bodyPr/>
          <a:lstStyle/>
          <a:p>
            <a:fld id="{1880F96C-824F-4C37-99B8-7E149B40C9DC}" type="slidenum">
              <a:rPr lang="en-US" smtClean="0"/>
              <a:pPr/>
              <a:t>116</a:t>
            </a:fld>
            <a:endParaRPr lang="en-US"/>
          </a:p>
        </p:txBody>
      </p:sp>
      <mc:AlternateContent xmlns:mc="http://schemas.openxmlformats.org/markup-compatibility/2006" xmlns:a14="http://schemas.microsoft.com/office/drawing/2010/main">
        <mc:Choice Requires="a14">
          <p:graphicFrame>
            <p:nvGraphicFramePr>
              <p:cNvPr id="7" name="Table 3">
                <a:extLst>
                  <a:ext uri="{FF2B5EF4-FFF2-40B4-BE49-F238E27FC236}">
                    <a16:creationId xmlns:a16="http://schemas.microsoft.com/office/drawing/2014/main" id="{5644D888-269C-4F88-B681-C49C46B2DA24}"/>
                  </a:ext>
                </a:extLst>
              </p:cNvPr>
              <p:cNvGraphicFramePr>
                <a:graphicFrameLocks noGrp="1"/>
              </p:cNvGraphicFramePr>
              <p:nvPr/>
            </p:nvGraphicFramePr>
            <p:xfrm>
              <a:off x="838200" y="2910840"/>
              <a:ext cx="3170622" cy="1036320"/>
            </p:xfrm>
            <a:graphic>
              <a:graphicData uri="http://schemas.openxmlformats.org/drawingml/2006/table">
                <a:tbl>
                  <a:tblPr firstRow="1" bandRow="1">
                    <a:tableStyleId>{5C22544A-7EE6-4342-B048-85BDC9FD1C3A}</a:tableStyleId>
                  </a:tblPr>
                  <a:tblGrid>
                    <a:gridCol w="1585311">
                      <a:extLst>
                        <a:ext uri="{9D8B030D-6E8A-4147-A177-3AD203B41FA5}">
                          <a16:colId xmlns:a16="http://schemas.microsoft.com/office/drawing/2014/main" val="4223936905"/>
                        </a:ext>
                      </a:extLst>
                    </a:gridCol>
                    <a:gridCol w="1585311">
                      <a:extLst>
                        <a:ext uri="{9D8B030D-6E8A-4147-A177-3AD203B41FA5}">
                          <a16:colId xmlns:a16="http://schemas.microsoft.com/office/drawing/2014/main" val="2373156458"/>
                        </a:ext>
                      </a:extLst>
                    </a:gridCol>
                  </a:tblGrid>
                  <a:tr h="370840">
                    <a:tc>
                      <a:txBody>
                        <a:bodyPr/>
                        <a:lstStyle/>
                        <a:p>
                          <a:pPr algn="ctr"/>
                          <a14:m>
                            <m:oMathPara xmlns:m="http://schemas.openxmlformats.org/officeDocument/2006/math">
                              <m:oMathParaPr>
                                <m:jc m:val="centerGroup"/>
                              </m:oMathParaPr>
                              <m:oMath xmlns:m="http://schemas.openxmlformats.org/officeDocument/2006/math">
                                <m:r>
                                  <a:rPr lang="en-US" sz="2800" b="0" i="1" dirty="0" smtClean="0">
                                    <a:solidFill>
                                      <a:sysClr val="windowText" lastClr="000000"/>
                                    </a:solidFill>
                                    <a:latin typeface="Cambria Math" panose="02040503050406030204" pitchFamily="18" charset="0"/>
                                  </a:rPr>
                                  <m:t>1+1</m:t>
                                </m:r>
                                <m:r>
                                  <a:rPr lang="en-US" sz="2800" b="0" i="1" dirty="0" smtClean="0">
                                    <a:solidFill>
                                      <a:sysClr val="windowText" lastClr="000000"/>
                                    </a:solidFill>
                                    <a:latin typeface="Cambria Math" panose="02040503050406030204" pitchFamily="18" charset="0"/>
                                  </a:rPr>
                                  <m:t>𝑖</m:t>
                                </m:r>
                              </m:oMath>
                            </m:oMathPara>
                          </a14:m>
                          <a:endParaRPr lang="en-US" sz="28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r>
                                  <a:rPr lang="en-US" sz="2800" b="0" i="1" dirty="0" smtClean="0">
                                    <a:solidFill>
                                      <a:sysClr val="windowText" lastClr="000000"/>
                                    </a:solidFill>
                                    <a:latin typeface="Cambria Math" panose="02040503050406030204" pitchFamily="18" charset="0"/>
                                  </a:rPr>
                                  <m:t>3+3</m:t>
                                </m:r>
                                <m:r>
                                  <a:rPr lang="en-US" sz="2800" b="0" i="1" dirty="0" smtClean="0">
                                    <a:solidFill>
                                      <a:sysClr val="windowText" lastClr="000000"/>
                                    </a:solidFill>
                                    <a:latin typeface="Cambria Math" panose="02040503050406030204" pitchFamily="18" charset="0"/>
                                  </a:rPr>
                                  <m:t>𝑖</m:t>
                                </m:r>
                              </m:oMath>
                            </m:oMathPara>
                          </a14:m>
                          <a:endParaRPr lang="en-US" sz="28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10890079"/>
                      </a:ext>
                    </a:extLst>
                  </a:tr>
                  <a:tr h="370840">
                    <a:tc>
                      <a:txBody>
                        <a:bodyPr/>
                        <a:lstStyle/>
                        <a:p>
                          <a:pPr algn="ctr"/>
                          <a14:m>
                            <m:oMathPara xmlns:m="http://schemas.openxmlformats.org/officeDocument/2006/math">
                              <m:oMathParaPr>
                                <m:jc m:val="centerGroup"/>
                              </m:oMathParaPr>
                              <m:oMath xmlns:m="http://schemas.openxmlformats.org/officeDocument/2006/math">
                                <m:r>
                                  <a:rPr lang="en-US" sz="2800" b="0" i="1" dirty="0" smtClean="0">
                                    <a:solidFill>
                                      <a:sysClr val="windowText" lastClr="000000"/>
                                    </a:solidFill>
                                    <a:latin typeface="Cambria Math" panose="02040503050406030204" pitchFamily="18" charset="0"/>
                                  </a:rPr>
                                  <m:t>2+2</m:t>
                                </m:r>
                                <m:r>
                                  <a:rPr lang="en-US" sz="2800" b="0" i="1" dirty="0" smtClean="0">
                                    <a:solidFill>
                                      <a:sysClr val="windowText" lastClr="000000"/>
                                    </a:solidFill>
                                    <a:latin typeface="Cambria Math" panose="02040503050406030204" pitchFamily="18" charset="0"/>
                                  </a:rPr>
                                  <m:t>𝑖</m:t>
                                </m:r>
                              </m:oMath>
                            </m:oMathPara>
                          </a14:m>
                          <a:endParaRPr lang="en-US" sz="28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r>
                                  <a:rPr lang="en-US" sz="2800" b="0" i="1" dirty="0" smtClean="0">
                                    <a:solidFill>
                                      <a:sysClr val="windowText" lastClr="000000"/>
                                    </a:solidFill>
                                    <a:latin typeface="Cambria Math" panose="02040503050406030204" pitchFamily="18" charset="0"/>
                                  </a:rPr>
                                  <m:t>4+4</m:t>
                                </m:r>
                                <m:r>
                                  <a:rPr lang="en-US" sz="2800" b="0" i="1" dirty="0" smtClean="0">
                                    <a:solidFill>
                                      <a:sysClr val="windowText" lastClr="000000"/>
                                    </a:solidFill>
                                    <a:latin typeface="Cambria Math" panose="02040503050406030204" pitchFamily="18" charset="0"/>
                                  </a:rPr>
                                  <m:t>𝑖</m:t>
                                </m:r>
                              </m:oMath>
                            </m:oMathPara>
                          </a14:m>
                          <a:endParaRPr lang="en-US" sz="28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77512733"/>
                      </a:ext>
                    </a:extLst>
                  </a:tr>
                </a:tbl>
              </a:graphicData>
            </a:graphic>
          </p:graphicFrame>
        </mc:Choice>
        <mc:Fallback xmlns="">
          <p:graphicFrame>
            <p:nvGraphicFramePr>
              <p:cNvPr id="7" name="Table 3">
                <a:extLst>
                  <a:ext uri="{FF2B5EF4-FFF2-40B4-BE49-F238E27FC236}">
                    <a16:creationId xmlns:a16="http://schemas.microsoft.com/office/drawing/2014/main" id="{5644D888-269C-4F88-B681-C49C46B2DA24}"/>
                  </a:ext>
                </a:extLst>
              </p:cNvPr>
              <p:cNvGraphicFramePr>
                <a:graphicFrameLocks noGrp="1"/>
              </p:cNvGraphicFramePr>
              <p:nvPr/>
            </p:nvGraphicFramePr>
            <p:xfrm>
              <a:off x="838200" y="2910840"/>
              <a:ext cx="3170622" cy="1036320"/>
            </p:xfrm>
            <a:graphic>
              <a:graphicData uri="http://schemas.openxmlformats.org/drawingml/2006/table">
                <a:tbl>
                  <a:tblPr firstRow="1" bandRow="1">
                    <a:tableStyleId>{5C22544A-7EE6-4342-B048-85BDC9FD1C3A}</a:tableStyleId>
                  </a:tblPr>
                  <a:tblGrid>
                    <a:gridCol w="1585311">
                      <a:extLst>
                        <a:ext uri="{9D8B030D-6E8A-4147-A177-3AD203B41FA5}">
                          <a16:colId xmlns:a16="http://schemas.microsoft.com/office/drawing/2014/main" val="4223936905"/>
                        </a:ext>
                      </a:extLst>
                    </a:gridCol>
                    <a:gridCol w="1585311">
                      <a:extLst>
                        <a:ext uri="{9D8B030D-6E8A-4147-A177-3AD203B41FA5}">
                          <a16:colId xmlns:a16="http://schemas.microsoft.com/office/drawing/2014/main" val="2373156458"/>
                        </a:ext>
                      </a:extLst>
                    </a:gridCol>
                  </a:tblGrid>
                  <a:tr h="518160">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383" t="-1163" r="-100383" b="-101163"/>
                          </a:stretch>
                        </a:blip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100769" t="-1163" r="-769" b="-101163"/>
                          </a:stretch>
                        </a:blipFill>
                      </a:tcPr>
                    </a:tc>
                    <a:extLst>
                      <a:ext uri="{0D108BD9-81ED-4DB2-BD59-A6C34878D82A}">
                        <a16:rowId xmlns:a16="http://schemas.microsoft.com/office/drawing/2014/main" val="2810890079"/>
                      </a:ext>
                    </a:extLst>
                  </a:tr>
                  <a:tr h="518160">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383" t="-102353" r="-100383" b="-2353"/>
                          </a:stretch>
                        </a:blip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100769" t="-102353" r="-769" b="-2353"/>
                          </a:stretch>
                        </a:blipFill>
                      </a:tcPr>
                    </a:tc>
                    <a:extLst>
                      <a:ext uri="{0D108BD9-81ED-4DB2-BD59-A6C34878D82A}">
                        <a16:rowId xmlns:a16="http://schemas.microsoft.com/office/drawing/2014/main" val="4177512733"/>
                      </a:ext>
                    </a:extLst>
                  </a:tr>
                </a:tbl>
              </a:graphicData>
            </a:graphic>
          </p:graphicFrame>
        </mc:Fallback>
      </mc:AlternateContent>
      <p:sp>
        <p:nvSpPr>
          <p:cNvPr id="8" name="Arrow: Right 7">
            <a:extLst>
              <a:ext uri="{FF2B5EF4-FFF2-40B4-BE49-F238E27FC236}">
                <a16:creationId xmlns:a16="http://schemas.microsoft.com/office/drawing/2014/main" id="{B2BD9135-F4BB-4552-A044-883A50E9FCA9}"/>
              </a:ext>
            </a:extLst>
          </p:cNvPr>
          <p:cNvSpPr/>
          <p:nvPr/>
        </p:nvSpPr>
        <p:spPr>
          <a:xfrm>
            <a:off x="4750676" y="3121572"/>
            <a:ext cx="1566041" cy="57806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graphicFrame>
            <p:nvGraphicFramePr>
              <p:cNvPr id="9" name="Table 3">
                <a:extLst>
                  <a:ext uri="{FF2B5EF4-FFF2-40B4-BE49-F238E27FC236}">
                    <a16:creationId xmlns:a16="http://schemas.microsoft.com/office/drawing/2014/main" id="{9EA067EA-0ABA-4B02-B30B-82C7B5ECBF65}"/>
                  </a:ext>
                </a:extLst>
              </p:cNvPr>
              <p:cNvGraphicFramePr>
                <a:graphicFrameLocks noGrp="1"/>
              </p:cNvGraphicFramePr>
              <p:nvPr/>
            </p:nvGraphicFramePr>
            <p:xfrm>
              <a:off x="7914289" y="2392680"/>
              <a:ext cx="1392621" cy="2072640"/>
            </p:xfrm>
            <a:graphic>
              <a:graphicData uri="http://schemas.openxmlformats.org/drawingml/2006/table">
                <a:tbl>
                  <a:tblPr firstRow="1" bandRow="1">
                    <a:tableStyleId>{5C22544A-7EE6-4342-B048-85BDC9FD1C3A}</a:tableStyleId>
                  </a:tblPr>
                  <a:tblGrid>
                    <a:gridCol w="1392621">
                      <a:extLst>
                        <a:ext uri="{9D8B030D-6E8A-4147-A177-3AD203B41FA5}">
                          <a16:colId xmlns:a16="http://schemas.microsoft.com/office/drawing/2014/main" val="4223936905"/>
                        </a:ext>
                      </a:extLst>
                    </a:gridCol>
                  </a:tblGrid>
                  <a:tr h="370840">
                    <a:tc>
                      <a:txBody>
                        <a:bodyPr/>
                        <a:lstStyle/>
                        <a:p>
                          <a:pPr algn="ctr"/>
                          <a14:m>
                            <m:oMathPara xmlns:m="http://schemas.openxmlformats.org/officeDocument/2006/math">
                              <m:oMathParaPr>
                                <m:jc m:val="centerGroup"/>
                              </m:oMathParaPr>
                              <m:oMath xmlns:m="http://schemas.openxmlformats.org/officeDocument/2006/math">
                                <m:r>
                                  <a:rPr lang="en-US" sz="2800" b="0" i="1" smtClean="0">
                                    <a:solidFill>
                                      <a:sysClr val="windowText" lastClr="000000"/>
                                    </a:solidFill>
                                    <a:latin typeface="Cambria Math" panose="02040503050406030204" pitchFamily="18" charset="0"/>
                                  </a:rPr>
                                  <m:t>1+1</m:t>
                                </m:r>
                                <m:r>
                                  <a:rPr lang="en-US" sz="2800" b="0" i="1" smtClean="0">
                                    <a:solidFill>
                                      <a:sysClr val="windowText" lastClr="000000"/>
                                    </a:solidFill>
                                    <a:latin typeface="Cambria Math" panose="02040503050406030204" pitchFamily="18" charset="0"/>
                                  </a:rPr>
                                  <m:t>𝑖</m:t>
                                </m:r>
                              </m:oMath>
                            </m:oMathPara>
                          </a14:m>
                          <a:endParaRPr lang="en-US" sz="28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10890079"/>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2800" b="0" i="1" dirty="0" smtClean="0">
                                    <a:solidFill>
                                      <a:sysClr val="windowText" lastClr="000000"/>
                                    </a:solidFill>
                                    <a:latin typeface="Cambria Math" panose="02040503050406030204" pitchFamily="18" charset="0"/>
                                  </a:rPr>
                                  <m:t>3+3</m:t>
                                </m:r>
                                <m:r>
                                  <a:rPr lang="en-US" sz="2800" b="0" i="1" dirty="0" smtClean="0">
                                    <a:solidFill>
                                      <a:sysClr val="windowText" lastClr="000000"/>
                                    </a:solidFill>
                                    <a:latin typeface="Cambria Math" panose="02040503050406030204" pitchFamily="18" charset="0"/>
                                  </a:rPr>
                                  <m:t>𝑖</m:t>
                                </m:r>
                              </m:oMath>
                            </m:oMathPara>
                          </a14:m>
                          <a:endParaRPr lang="en-US" sz="28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96129164"/>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2800" b="0" i="1" smtClean="0">
                                    <a:solidFill>
                                      <a:sysClr val="windowText" lastClr="000000"/>
                                    </a:solidFill>
                                    <a:latin typeface="Cambria Math" panose="02040503050406030204" pitchFamily="18" charset="0"/>
                                  </a:rPr>
                                  <m:t>2+2</m:t>
                                </m:r>
                                <m:r>
                                  <a:rPr lang="en-US" sz="2800" b="0" i="1" smtClean="0">
                                    <a:solidFill>
                                      <a:sysClr val="windowText" lastClr="000000"/>
                                    </a:solidFill>
                                    <a:latin typeface="Cambria Math" panose="02040503050406030204" pitchFamily="18" charset="0"/>
                                  </a:rPr>
                                  <m:t>𝑖</m:t>
                                </m:r>
                              </m:oMath>
                            </m:oMathPara>
                          </a14:m>
                          <a:endParaRPr lang="en-US" sz="28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35804702"/>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2800" b="0" i="1" smtClean="0">
                                    <a:solidFill>
                                      <a:sysClr val="windowText" lastClr="000000"/>
                                    </a:solidFill>
                                    <a:latin typeface="Cambria Math" panose="02040503050406030204" pitchFamily="18" charset="0"/>
                                  </a:rPr>
                                  <m:t>4+4</m:t>
                                </m:r>
                                <m:r>
                                  <a:rPr lang="en-US" sz="2800" b="0" i="1" smtClean="0">
                                    <a:solidFill>
                                      <a:sysClr val="windowText" lastClr="000000"/>
                                    </a:solidFill>
                                    <a:latin typeface="Cambria Math" panose="02040503050406030204" pitchFamily="18" charset="0"/>
                                  </a:rPr>
                                  <m:t>𝑖</m:t>
                                </m:r>
                              </m:oMath>
                            </m:oMathPara>
                          </a14:m>
                          <a:endParaRPr lang="en-US" sz="28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84045746"/>
                      </a:ext>
                    </a:extLst>
                  </a:tr>
                </a:tbl>
              </a:graphicData>
            </a:graphic>
          </p:graphicFrame>
        </mc:Choice>
        <mc:Fallback xmlns="">
          <p:graphicFrame>
            <p:nvGraphicFramePr>
              <p:cNvPr id="9" name="Table 3">
                <a:extLst>
                  <a:ext uri="{FF2B5EF4-FFF2-40B4-BE49-F238E27FC236}">
                    <a16:creationId xmlns:a16="http://schemas.microsoft.com/office/drawing/2014/main" id="{9EA067EA-0ABA-4B02-B30B-82C7B5ECBF65}"/>
                  </a:ext>
                </a:extLst>
              </p:cNvPr>
              <p:cNvGraphicFramePr>
                <a:graphicFrameLocks noGrp="1"/>
              </p:cNvGraphicFramePr>
              <p:nvPr/>
            </p:nvGraphicFramePr>
            <p:xfrm>
              <a:off x="7914289" y="2392680"/>
              <a:ext cx="1392621" cy="2072640"/>
            </p:xfrm>
            <a:graphic>
              <a:graphicData uri="http://schemas.openxmlformats.org/drawingml/2006/table">
                <a:tbl>
                  <a:tblPr firstRow="1" bandRow="1">
                    <a:tableStyleId>{5C22544A-7EE6-4342-B048-85BDC9FD1C3A}</a:tableStyleId>
                  </a:tblPr>
                  <a:tblGrid>
                    <a:gridCol w="1392621">
                      <a:extLst>
                        <a:ext uri="{9D8B030D-6E8A-4147-A177-3AD203B41FA5}">
                          <a16:colId xmlns:a16="http://schemas.microsoft.com/office/drawing/2014/main" val="4223936905"/>
                        </a:ext>
                      </a:extLst>
                    </a:gridCol>
                  </a:tblGrid>
                  <a:tr h="518160">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4"/>
                          <a:stretch>
                            <a:fillRect l="-437" t="-1176" r="-873" b="-303529"/>
                          </a:stretch>
                        </a:blipFill>
                      </a:tcPr>
                    </a:tc>
                    <a:extLst>
                      <a:ext uri="{0D108BD9-81ED-4DB2-BD59-A6C34878D82A}">
                        <a16:rowId xmlns:a16="http://schemas.microsoft.com/office/drawing/2014/main" val="2810890079"/>
                      </a:ext>
                    </a:extLst>
                  </a:tr>
                  <a:tr h="518160">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4"/>
                          <a:stretch>
                            <a:fillRect l="-437" t="-100000" r="-873" b="-200000"/>
                          </a:stretch>
                        </a:blipFill>
                      </a:tcPr>
                    </a:tc>
                    <a:extLst>
                      <a:ext uri="{0D108BD9-81ED-4DB2-BD59-A6C34878D82A}">
                        <a16:rowId xmlns:a16="http://schemas.microsoft.com/office/drawing/2014/main" val="4196129164"/>
                      </a:ext>
                    </a:extLst>
                  </a:tr>
                  <a:tr h="518160">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4"/>
                          <a:stretch>
                            <a:fillRect l="-437" t="-202353" r="-873" b="-102353"/>
                          </a:stretch>
                        </a:blipFill>
                      </a:tcPr>
                    </a:tc>
                    <a:extLst>
                      <a:ext uri="{0D108BD9-81ED-4DB2-BD59-A6C34878D82A}">
                        <a16:rowId xmlns:a16="http://schemas.microsoft.com/office/drawing/2014/main" val="2035804702"/>
                      </a:ext>
                    </a:extLst>
                  </a:tr>
                  <a:tr h="518160">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4"/>
                          <a:stretch>
                            <a:fillRect l="-437" t="-302353" r="-873" b="-2353"/>
                          </a:stretch>
                        </a:blipFill>
                      </a:tcPr>
                    </a:tc>
                    <a:extLst>
                      <a:ext uri="{0D108BD9-81ED-4DB2-BD59-A6C34878D82A}">
                        <a16:rowId xmlns:a16="http://schemas.microsoft.com/office/drawing/2014/main" val="1984045746"/>
                      </a:ext>
                    </a:extLst>
                  </a:tr>
                </a:tbl>
              </a:graphicData>
            </a:graphic>
          </p:graphicFrame>
        </mc:Fallback>
      </mc:AlternateContent>
    </p:spTree>
    <p:extLst>
      <p:ext uri="{BB962C8B-B14F-4D97-AF65-F5344CB8AC3E}">
        <p14:creationId xmlns:p14="http://schemas.microsoft.com/office/powerpoint/2010/main" val="316341920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0" name="Title 5">
            <a:extLst>
              <a:ext uri="{FF2B5EF4-FFF2-40B4-BE49-F238E27FC236}">
                <a16:creationId xmlns:a16="http://schemas.microsoft.com/office/drawing/2014/main" id="{109D7D57-3A60-4475-A030-058B52B416B0}"/>
              </a:ext>
            </a:extLst>
          </p:cNvPr>
          <p:cNvSpPr>
            <a:spLocks noGrp="1"/>
          </p:cNvSpPr>
          <p:nvPr>
            <p:ph type="title"/>
          </p:nvPr>
        </p:nvSpPr>
        <p:spPr>
          <a:xfrm>
            <a:off x="838200" y="691651"/>
            <a:ext cx="10515600" cy="1325563"/>
          </a:xfrm>
        </p:spPr>
        <p:txBody>
          <a:bodyPr/>
          <a:lstStyle/>
          <a:p>
            <a:r>
              <a:rPr lang="vi-VN" b="0" dirty="0">
                <a:latin typeface="Calibri" panose="020F0502020204030204" pitchFamily="34" charset="0"/>
                <a:cs typeface="Calibri" panose="020F0502020204030204" pitchFamily="34" charset="0"/>
              </a:rPr>
              <a:t>Norm 2 của một vector</a:t>
            </a:r>
            <a:endParaRPr lang="en-US" b="0" dirty="0">
              <a:latin typeface="Calibri" panose="020F0502020204030204" pitchFamily="34" charset="0"/>
              <a:cs typeface="Calibri" panose="020F0502020204030204" pitchFamily="34" charset="0"/>
            </a:endParaRPr>
          </a:p>
        </p:txBody>
      </p:sp>
      <p:sp>
        <p:nvSpPr>
          <p:cNvPr id="2" name="Slide Number Placeholder 1">
            <a:extLst>
              <a:ext uri="{FF2B5EF4-FFF2-40B4-BE49-F238E27FC236}">
                <a16:creationId xmlns:a16="http://schemas.microsoft.com/office/drawing/2014/main" id="{EA308AA1-C96E-4AEB-8661-99AF85DAC72A}"/>
              </a:ext>
            </a:extLst>
          </p:cNvPr>
          <p:cNvSpPr>
            <a:spLocks noGrp="1"/>
          </p:cNvSpPr>
          <p:nvPr>
            <p:ph type="sldNum" sz="quarter" idx="12"/>
          </p:nvPr>
        </p:nvSpPr>
        <p:spPr/>
        <p:txBody>
          <a:bodyPr/>
          <a:lstStyle/>
          <a:p>
            <a:fld id="{1880F96C-824F-4C37-99B8-7E149B40C9DC}" type="slidenum">
              <a:rPr lang="en-US" smtClean="0"/>
              <a:pPr/>
              <a:t>117</a:t>
            </a:fld>
            <a:endParaRPr lang="en-US"/>
          </a:p>
        </p:txBody>
      </p:sp>
      <p:sp>
        <p:nvSpPr>
          <p:cNvPr id="14" name="Arrow: Right 13">
            <a:extLst>
              <a:ext uri="{FF2B5EF4-FFF2-40B4-BE49-F238E27FC236}">
                <a16:creationId xmlns:a16="http://schemas.microsoft.com/office/drawing/2014/main" id="{E0925FF8-8BF7-4A05-B4D5-DCF4ACD4CA3A}"/>
              </a:ext>
            </a:extLst>
          </p:cNvPr>
          <p:cNvSpPr/>
          <p:nvPr/>
        </p:nvSpPr>
        <p:spPr>
          <a:xfrm>
            <a:off x="4061592" y="3139964"/>
            <a:ext cx="1566041" cy="57806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graphicFrame>
            <p:nvGraphicFramePr>
              <p:cNvPr id="18" name="Table 3">
                <a:extLst>
                  <a:ext uri="{FF2B5EF4-FFF2-40B4-BE49-F238E27FC236}">
                    <a16:creationId xmlns:a16="http://schemas.microsoft.com/office/drawing/2014/main" id="{9FDC9048-61AD-4817-AA1F-A9EB73C97AB8}"/>
                  </a:ext>
                </a:extLst>
              </p:cNvPr>
              <p:cNvGraphicFramePr>
                <a:graphicFrameLocks noGrp="1"/>
              </p:cNvGraphicFramePr>
              <p:nvPr/>
            </p:nvGraphicFramePr>
            <p:xfrm>
              <a:off x="1849820" y="2374286"/>
              <a:ext cx="1392621" cy="2072640"/>
            </p:xfrm>
            <a:graphic>
              <a:graphicData uri="http://schemas.openxmlformats.org/drawingml/2006/table">
                <a:tbl>
                  <a:tblPr firstRow="1" bandRow="1">
                    <a:tableStyleId>{5C22544A-7EE6-4342-B048-85BDC9FD1C3A}</a:tableStyleId>
                  </a:tblPr>
                  <a:tblGrid>
                    <a:gridCol w="1392621">
                      <a:extLst>
                        <a:ext uri="{9D8B030D-6E8A-4147-A177-3AD203B41FA5}">
                          <a16:colId xmlns:a16="http://schemas.microsoft.com/office/drawing/2014/main" val="4223936905"/>
                        </a:ext>
                      </a:extLst>
                    </a:gridCol>
                  </a:tblGrid>
                  <a:tr h="370840">
                    <a:tc>
                      <a:txBody>
                        <a:bodyPr/>
                        <a:lstStyle/>
                        <a:p>
                          <a:pPr algn="ctr"/>
                          <a14:m>
                            <m:oMathPara xmlns:m="http://schemas.openxmlformats.org/officeDocument/2006/math">
                              <m:oMathParaPr>
                                <m:jc m:val="centerGroup"/>
                              </m:oMathParaPr>
                              <m:oMath xmlns:m="http://schemas.openxmlformats.org/officeDocument/2006/math">
                                <m:r>
                                  <a:rPr lang="en-US" sz="2800" b="0" i="1" smtClean="0">
                                    <a:solidFill>
                                      <a:sysClr val="windowText" lastClr="000000"/>
                                    </a:solidFill>
                                    <a:latin typeface="Cambria Math" panose="02040503050406030204" pitchFamily="18" charset="0"/>
                                  </a:rPr>
                                  <m:t>1</m:t>
                                </m:r>
                              </m:oMath>
                            </m:oMathPara>
                          </a14:m>
                          <a:endParaRPr lang="en-US" sz="28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10890079"/>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2800" b="0" i="1" smtClean="0">
                                    <a:solidFill>
                                      <a:sysClr val="windowText" lastClr="000000"/>
                                    </a:solidFill>
                                    <a:latin typeface="Cambria Math" panose="02040503050406030204" pitchFamily="18" charset="0"/>
                                  </a:rPr>
                                  <m:t>2</m:t>
                                </m:r>
                              </m:oMath>
                            </m:oMathPara>
                          </a14:m>
                          <a:endParaRPr lang="en-US" sz="28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96129164"/>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2800" b="0" i="1" smtClean="0">
                                    <a:solidFill>
                                      <a:sysClr val="windowText" lastClr="000000"/>
                                    </a:solidFill>
                                    <a:latin typeface="Cambria Math" panose="02040503050406030204" pitchFamily="18" charset="0"/>
                                  </a:rPr>
                                  <m:t>3</m:t>
                                </m:r>
                              </m:oMath>
                            </m:oMathPara>
                          </a14:m>
                          <a:endParaRPr lang="en-US" sz="28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35804702"/>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2800" b="0" i="1" smtClean="0">
                                    <a:solidFill>
                                      <a:sysClr val="windowText" lastClr="000000"/>
                                    </a:solidFill>
                                    <a:latin typeface="Cambria Math" panose="02040503050406030204" pitchFamily="18" charset="0"/>
                                  </a:rPr>
                                  <m:t>4</m:t>
                                </m:r>
                              </m:oMath>
                            </m:oMathPara>
                          </a14:m>
                          <a:endParaRPr lang="en-US" sz="28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84045746"/>
                      </a:ext>
                    </a:extLst>
                  </a:tr>
                </a:tbl>
              </a:graphicData>
            </a:graphic>
          </p:graphicFrame>
        </mc:Choice>
        <mc:Fallback xmlns="">
          <p:graphicFrame>
            <p:nvGraphicFramePr>
              <p:cNvPr id="18" name="Table 3">
                <a:extLst>
                  <a:ext uri="{FF2B5EF4-FFF2-40B4-BE49-F238E27FC236}">
                    <a16:creationId xmlns:a16="http://schemas.microsoft.com/office/drawing/2014/main" id="{9FDC9048-61AD-4817-AA1F-A9EB73C97AB8}"/>
                  </a:ext>
                </a:extLst>
              </p:cNvPr>
              <p:cNvGraphicFramePr>
                <a:graphicFrameLocks noGrp="1"/>
              </p:cNvGraphicFramePr>
              <p:nvPr/>
            </p:nvGraphicFramePr>
            <p:xfrm>
              <a:off x="1849820" y="2374286"/>
              <a:ext cx="1392621" cy="2072640"/>
            </p:xfrm>
            <a:graphic>
              <a:graphicData uri="http://schemas.openxmlformats.org/drawingml/2006/table">
                <a:tbl>
                  <a:tblPr firstRow="1" bandRow="1">
                    <a:tableStyleId>{5C22544A-7EE6-4342-B048-85BDC9FD1C3A}</a:tableStyleId>
                  </a:tblPr>
                  <a:tblGrid>
                    <a:gridCol w="1392621">
                      <a:extLst>
                        <a:ext uri="{9D8B030D-6E8A-4147-A177-3AD203B41FA5}">
                          <a16:colId xmlns:a16="http://schemas.microsoft.com/office/drawing/2014/main" val="4223936905"/>
                        </a:ext>
                      </a:extLst>
                    </a:gridCol>
                  </a:tblGrid>
                  <a:tr h="518160">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437" t="-1176" r="-873" b="-303529"/>
                          </a:stretch>
                        </a:blipFill>
                      </a:tcPr>
                    </a:tc>
                    <a:extLst>
                      <a:ext uri="{0D108BD9-81ED-4DB2-BD59-A6C34878D82A}">
                        <a16:rowId xmlns:a16="http://schemas.microsoft.com/office/drawing/2014/main" val="2810890079"/>
                      </a:ext>
                    </a:extLst>
                  </a:tr>
                  <a:tr h="518160">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437" t="-100000" r="-873" b="-200000"/>
                          </a:stretch>
                        </a:blipFill>
                      </a:tcPr>
                    </a:tc>
                    <a:extLst>
                      <a:ext uri="{0D108BD9-81ED-4DB2-BD59-A6C34878D82A}">
                        <a16:rowId xmlns:a16="http://schemas.microsoft.com/office/drawing/2014/main" val="4196129164"/>
                      </a:ext>
                    </a:extLst>
                  </a:tr>
                  <a:tr h="518160">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437" t="-202353" r="-873" b="-102353"/>
                          </a:stretch>
                        </a:blipFill>
                      </a:tcPr>
                    </a:tc>
                    <a:extLst>
                      <a:ext uri="{0D108BD9-81ED-4DB2-BD59-A6C34878D82A}">
                        <a16:rowId xmlns:a16="http://schemas.microsoft.com/office/drawing/2014/main" val="2035804702"/>
                      </a:ext>
                    </a:extLst>
                  </a:tr>
                  <a:tr h="518160">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437" t="-302353" r="-873" b="-2353"/>
                          </a:stretch>
                        </a:blipFill>
                      </a:tcPr>
                    </a:tc>
                    <a:extLst>
                      <a:ext uri="{0D108BD9-81ED-4DB2-BD59-A6C34878D82A}">
                        <a16:rowId xmlns:a16="http://schemas.microsoft.com/office/drawing/2014/main" val="1984045746"/>
                      </a:ext>
                    </a:extLst>
                  </a:tr>
                </a:tbl>
              </a:graphicData>
            </a:graphic>
          </p:graphicFrame>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2E0D7F9-FBE0-469D-ACE9-56B905BDFDA0}"/>
                  </a:ext>
                </a:extLst>
              </p:cNvPr>
              <p:cNvSpPr txBox="1"/>
              <p:nvPr/>
            </p:nvSpPr>
            <p:spPr>
              <a:xfrm>
                <a:off x="6436274" y="3039694"/>
                <a:ext cx="5640112" cy="77861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600" b="0" i="1" smtClean="0">
                              <a:latin typeface="Cambria Math" panose="02040503050406030204" pitchFamily="18" charset="0"/>
                            </a:rPr>
                          </m:ctrlPr>
                        </m:sSubPr>
                        <m:e>
                          <m:d>
                            <m:dPr>
                              <m:begChr m:val="‖"/>
                              <m:endChr m:val="‖"/>
                              <m:ctrlPr>
                                <a:rPr lang="en-US" sz="3600" b="0" i="1" smtClean="0">
                                  <a:latin typeface="Cambria Math" panose="02040503050406030204" pitchFamily="18" charset="0"/>
                                </a:rPr>
                              </m:ctrlPr>
                            </m:dPr>
                            <m:e>
                              <m:r>
                                <a:rPr lang="en-US" sz="3600" b="0" i="1" smtClean="0">
                                  <a:latin typeface="Cambria Math" panose="02040503050406030204" pitchFamily="18" charset="0"/>
                                </a:rPr>
                                <m:t>𝑣</m:t>
                              </m:r>
                            </m:e>
                          </m:d>
                        </m:e>
                        <m:sub>
                          <m:r>
                            <a:rPr lang="en-US" sz="3600" b="0" i="1" smtClean="0">
                              <a:latin typeface="Cambria Math" panose="02040503050406030204" pitchFamily="18" charset="0"/>
                            </a:rPr>
                            <m:t>2</m:t>
                          </m:r>
                        </m:sub>
                      </m:sSub>
                      <m:r>
                        <a:rPr lang="en-US" sz="3600" b="0" i="1" smtClean="0">
                          <a:latin typeface="Cambria Math" panose="02040503050406030204" pitchFamily="18" charset="0"/>
                        </a:rPr>
                        <m:t>=</m:t>
                      </m:r>
                      <m:rad>
                        <m:radPr>
                          <m:degHide m:val="on"/>
                          <m:ctrlPr>
                            <a:rPr lang="en-US" sz="3600" b="0" i="1" smtClean="0">
                              <a:latin typeface="Cambria Math" panose="02040503050406030204" pitchFamily="18" charset="0"/>
                            </a:rPr>
                          </m:ctrlPr>
                        </m:radPr>
                        <m:deg/>
                        <m:e>
                          <m:sSup>
                            <m:sSupPr>
                              <m:ctrlPr>
                                <a:rPr lang="en-US" sz="3600" b="0" i="1" smtClean="0">
                                  <a:latin typeface="Cambria Math" panose="02040503050406030204" pitchFamily="18" charset="0"/>
                                </a:rPr>
                              </m:ctrlPr>
                            </m:sSupPr>
                            <m:e>
                              <m:r>
                                <a:rPr lang="en-US" sz="3600" b="0" i="1" smtClean="0">
                                  <a:latin typeface="Cambria Math" panose="02040503050406030204" pitchFamily="18" charset="0"/>
                                </a:rPr>
                                <m:t>1</m:t>
                              </m:r>
                            </m:e>
                            <m:sup>
                              <m:r>
                                <a:rPr lang="en-US" sz="3600" b="0" i="1" smtClean="0">
                                  <a:latin typeface="Cambria Math" panose="02040503050406030204" pitchFamily="18" charset="0"/>
                                </a:rPr>
                                <m:t>2</m:t>
                              </m:r>
                            </m:sup>
                          </m:sSup>
                          <m:r>
                            <a:rPr lang="en-US" sz="3600" b="0" i="1" smtClean="0">
                              <a:latin typeface="Cambria Math" panose="02040503050406030204" pitchFamily="18" charset="0"/>
                            </a:rPr>
                            <m:t>+</m:t>
                          </m:r>
                          <m:sSup>
                            <m:sSupPr>
                              <m:ctrlPr>
                                <a:rPr lang="en-US" sz="3600" b="0" i="1" smtClean="0">
                                  <a:latin typeface="Cambria Math" panose="02040503050406030204" pitchFamily="18" charset="0"/>
                                </a:rPr>
                              </m:ctrlPr>
                            </m:sSupPr>
                            <m:e>
                              <m:r>
                                <a:rPr lang="en-US" sz="3600" b="0" i="1" smtClean="0">
                                  <a:latin typeface="Cambria Math" panose="02040503050406030204" pitchFamily="18" charset="0"/>
                                </a:rPr>
                                <m:t>2</m:t>
                              </m:r>
                            </m:e>
                            <m:sup>
                              <m:r>
                                <a:rPr lang="en-US" sz="3600" b="0" i="1" smtClean="0">
                                  <a:latin typeface="Cambria Math" panose="02040503050406030204" pitchFamily="18" charset="0"/>
                                </a:rPr>
                                <m:t>2</m:t>
                              </m:r>
                            </m:sup>
                          </m:sSup>
                          <m:r>
                            <a:rPr lang="en-US" sz="3600" b="0" i="1" smtClean="0">
                              <a:latin typeface="Cambria Math" panose="02040503050406030204" pitchFamily="18" charset="0"/>
                            </a:rPr>
                            <m:t>+</m:t>
                          </m:r>
                          <m:sSup>
                            <m:sSupPr>
                              <m:ctrlPr>
                                <a:rPr lang="en-US" sz="3600" b="0" i="1" smtClean="0">
                                  <a:latin typeface="Cambria Math" panose="02040503050406030204" pitchFamily="18" charset="0"/>
                                </a:rPr>
                              </m:ctrlPr>
                            </m:sSupPr>
                            <m:e>
                              <m:r>
                                <a:rPr lang="en-US" sz="3600" b="0" i="1" smtClean="0">
                                  <a:latin typeface="Cambria Math" panose="02040503050406030204" pitchFamily="18" charset="0"/>
                                </a:rPr>
                                <m:t>3</m:t>
                              </m:r>
                            </m:e>
                            <m:sup>
                              <m:r>
                                <a:rPr lang="en-US" sz="3600" b="0" i="1" smtClean="0">
                                  <a:latin typeface="Cambria Math" panose="02040503050406030204" pitchFamily="18" charset="0"/>
                                </a:rPr>
                                <m:t>2</m:t>
                              </m:r>
                            </m:sup>
                          </m:sSup>
                          <m:r>
                            <a:rPr lang="en-US" sz="3600" b="0" i="1" smtClean="0">
                              <a:latin typeface="Cambria Math" panose="02040503050406030204" pitchFamily="18" charset="0"/>
                            </a:rPr>
                            <m:t>+</m:t>
                          </m:r>
                          <m:sSup>
                            <m:sSupPr>
                              <m:ctrlPr>
                                <a:rPr lang="en-US" sz="3600" b="0" i="1" smtClean="0">
                                  <a:latin typeface="Cambria Math" panose="02040503050406030204" pitchFamily="18" charset="0"/>
                                </a:rPr>
                              </m:ctrlPr>
                            </m:sSupPr>
                            <m:e>
                              <m:r>
                                <a:rPr lang="en-US" sz="3600" b="0" i="1" smtClean="0">
                                  <a:latin typeface="Cambria Math" panose="02040503050406030204" pitchFamily="18" charset="0"/>
                                </a:rPr>
                                <m:t>4</m:t>
                              </m:r>
                            </m:e>
                            <m:sup>
                              <m:r>
                                <a:rPr lang="en-US" sz="3600" b="0" i="1" smtClean="0">
                                  <a:latin typeface="Cambria Math" panose="02040503050406030204" pitchFamily="18" charset="0"/>
                                </a:rPr>
                                <m:t>2</m:t>
                              </m:r>
                            </m:sup>
                          </m:sSup>
                        </m:e>
                      </m:rad>
                    </m:oMath>
                  </m:oMathPara>
                </a14:m>
                <a:endParaRPr lang="en-US" dirty="0"/>
              </a:p>
            </p:txBody>
          </p:sp>
        </mc:Choice>
        <mc:Fallback xmlns="">
          <p:sp>
            <p:nvSpPr>
              <p:cNvPr id="6" name="TextBox 5">
                <a:extLst>
                  <a:ext uri="{FF2B5EF4-FFF2-40B4-BE49-F238E27FC236}">
                    <a16:creationId xmlns:a16="http://schemas.microsoft.com/office/drawing/2014/main" id="{B2E0D7F9-FBE0-469D-ACE9-56B905BDFDA0}"/>
                  </a:ext>
                </a:extLst>
              </p:cNvPr>
              <p:cNvSpPr txBox="1">
                <a:spLocks noRot="1" noChangeAspect="1" noMove="1" noResize="1" noEditPoints="1" noAdjustHandles="1" noChangeArrowheads="1" noChangeShapeType="1" noTextEdit="1"/>
              </p:cNvSpPr>
              <p:nvPr/>
            </p:nvSpPr>
            <p:spPr>
              <a:xfrm>
                <a:off x="6436274" y="3039694"/>
                <a:ext cx="5640112" cy="778611"/>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4E0C656F-9650-4872-91D5-627EEEFBE117}"/>
                  </a:ext>
                </a:extLst>
              </p:cNvPr>
              <p:cNvSpPr txBox="1"/>
              <p:nvPr/>
            </p:nvSpPr>
            <p:spPr>
              <a:xfrm>
                <a:off x="467708" y="3090041"/>
                <a:ext cx="1266498" cy="6463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3600" b="0" i="1" smtClean="0">
                          <a:latin typeface="Cambria Math" panose="02040503050406030204" pitchFamily="18" charset="0"/>
                        </a:rPr>
                        <m:t>𝑣</m:t>
                      </m:r>
                      <m:r>
                        <a:rPr lang="en-US" sz="3600" b="0" i="1" smtClean="0">
                          <a:latin typeface="Cambria Math" panose="02040503050406030204" pitchFamily="18" charset="0"/>
                        </a:rPr>
                        <m:t>=</m:t>
                      </m:r>
                    </m:oMath>
                  </m:oMathPara>
                </a14:m>
                <a:endParaRPr lang="en-US" dirty="0"/>
              </a:p>
            </p:txBody>
          </p:sp>
        </mc:Choice>
        <mc:Fallback xmlns="">
          <p:sp>
            <p:nvSpPr>
              <p:cNvPr id="19" name="TextBox 18">
                <a:extLst>
                  <a:ext uri="{FF2B5EF4-FFF2-40B4-BE49-F238E27FC236}">
                    <a16:creationId xmlns:a16="http://schemas.microsoft.com/office/drawing/2014/main" id="{4E0C656F-9650-4872-91D5-627EEEFBE117}"/>
                  </a:ext>
                </a:extLst>
              </p:cNvPr>
              <p:cNvSpPr txBox="1">
                <a:spLocks noRot="1" noChangeAspect="1" noMove="1" noResize="1" noEditPoints="1" noAdjustHandles="1" noChangeArrowheads="1" noChangeShapeType="1" noTextEdit="1"/>
              </p:cNvSpPr>
              <p:nvPr/>
            </p:nvSpPr>
            <p:spPr>
              <a:xfrm>
                <a:off x="467708" y="3090041"/>
                <a:ext cx="1266498" cy="646331"/>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16331029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0" name="Title 5">
                <a:extLst>
                  <a:ext uri="{FF2B5EF4-FFF2-40B4-BE49-F238E27FC236}">
                    <a16:creationId xmlns:a16="http://schemas.microsoft.com/office/drawing/2014/main" id="{109D7D57-3A60-4475-A030-058B52B416B0}"/>
                  </a:ext>
                </a:extLst>
              </p:cNvPr>
              <p:cNvSpPr>
                <a:spLocks noGrp="1"/>
              </p:cNvSpPr>
              <p:nvPr>
                <p:ph type="title"/>
              </p:nvPr>
            </p:nvSpPr>
            <p:spPr>
              <a:xfrm>
                <a:off x="838200" y="691651"/>
                <a:ext cx="10515600" cy="1325563"/>
              </a:xfrm>
            </p:spPr>
            <p:txBody>
              <a:bodyPr/>
              <a:lstStyle/>
              <a:p>
                <a:r>
                  <a:rPr lang="vi-VN" b="0" dirty="0">
                    <a:latin typeface="Calibri" panose="020F0502020204030204" pitchFamily="34" charset="0"/>
                    <a:cs typeface="Calibri" panose="020F0502020204030204" pitchFamily="34" charset="0"/>
                  </a:rPr>
                  <a:t>Ví dụ </a:t>
                </a:r>
                <a14:m>
                  <m:oMath xmlns:m="http://schemas.openxmlformats.org/officeDocument/2006/math">
                    <m:sSub>
                      <m:sSubPr>
                        <m:ctrlPr>
                          <a:rPr lang="en-US" b="0" i="1" smtClean="0">
                            <a:latin typeface="Cambria Math" panose="02040503050406030204" pitchFamily="18" charset="0"/>
                            <a:cs typeface="Calibri" panose="020F0502020204030204" pitchFamily="34" charset="0"/>
                          </a:rPr>
                        </m:ctrlPr>
                      </m:sSubPr>
                      <m:e>
                        <m:r>
                          <a:rPr lang="en-US" b="0" i="1" smtClean="0">
                            <a:latin typeface="Cambria Math" panose="02040503050406030204" pitchFamily="18" charset="0"/>
                            <a:cs typeface="Calibri" panose="020F0502020204030204" pitchFamily="34" charset="0"/>
                          </a:rPr>
                          <m:t>𝐹</m:t>
                        </m:r>
                      </m:e>
                      <m:sub>
                        <m:r>
                          <a:rPr lang="en-US" b="0" i="1" smtClean="0">
                            <a:latin typeface="Cambria Math" panose="02040503050406030204" pitchFamily="18" charset="0"/>
                            <a:cs typeface="Calibri" panose="020F0502020204030204" pitchFamily="34" charset="0"/>
                          </a:rPr>
                          <m:t>𝑘</m:t>
                        </m:r>
                      </m:sub>
                    </m:sSub>
                  </m:oMath>
                </a14:m>
                <a:endParaRPr lang="en-US" b="0" dirty="0">
                  <a:latin typeface="Calibri" panose="020F0502020204030204" pitchFamily="34" charset="0"/>
                  <a:cs typeface="Calibri" panose="020F0502020204030204" pitchFamily="34" charset="0"/>
                </a:endParaRPr>
              </a:p>
            </p:txBody>
          </p:sp>
        </mc:Choice>
        <mc:Fallback xmlns="">
          <p:sp>
            <p:nvSpPr>
              <p:cNvPr id="20" name="Title 5">
                <a:extLst>
                  <a:ext uri="{FF2B5EF4-FFF2-40B4-BE49-F238E27FC236}">
                    <a16:creationId xmlns:a16="http://schemas.microsoft.com/office/drawing/2014/main" id="{109D7D57-3A60-4475-A030-058B52B416B0}"/>
                  </a:ext>
                </a:extLst>
              </p:cNvPr>
              <p:cNvSpPr>
                <a:spLocks noGrp="1" noRot="1" noChangeAspect="1" noMove="1" noResize="1" noEditPoints="1" noAdjustHandles="1" noChangeArrowheads="1" noChangeShapeType="1" noTextEdit="1"/>
              </p:cNvSpPr>
              <p:nvPr>
                <p:ph type="title"/>
              </p:nvPr>
            </p:nvSpPr>
            <p:spPr>
              <a:xfrm>
                <a:off x="838200" y="691651"/>
                <a:ext cx="10515600" cy="1325563"/>
              </a:xfrm>
              <a:blipFill>
                <a:blip r:embed="rId3"/>
                <a:stretch>
                  <a:fillRect l="-2377"/>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EA308AA1-C96E-4AEB-8661-99AF85DAC72A}"/>
              </a:ext>
            </a:extLst>
          </p:cNvPr>
          <p:cNvSpPr>
            <a:spLocks noGrp="1"/>
          </p:cNvSpPr>
          <p:nvPr>
            <p:ph type="sldNum" sz="quarter" idx="12"/>
          </p:nvPr>
        </p:nvSpPr>
        <p:spPr/>
        <p:txBody>
          <a:bodyPr/>
          <a:lstStyle/>
          <a:p>
            <a:fld id="{1880F96C-824F-4C37-99B8-7E149B40C9DC}" type="slidenum">
              <a:rPr lang="en-US" smtClean="0"/>
              <a:pPr/>
              <a:t>118</a:t>
            </a:fld>
            <a:endParaRPr lang="en-US"/>
          </a:p>
        </p:txBody>
      </p:sp>
      <mc:AlternateContent xmlns:mc="http://schemas.openxmlformats.org/markup-compatibility/2006" xmlns:a14="http://schemas.microsoft.com/office/drawing/2010/main">
        <mc:Choice Requires="a14">
          <p:graphicFrame>
            <p:nvGraphicFramePr>
              <p:cNvPr id="7" name="Table 3">
                <a:extLst>
                  <a:ext uri="{FF2B5EF4-FFF2-40B4-BE49-F238E27FC236}">
                    <a16:creationId xmlns:a16="http://schemas.microsoft.com/office/drawing/2014/main" id="{059DAF13-FAD8-4142-AB91-9BC73DF9ED5C}"/>
                  </a:ext>
                </a:extLst>
              </p:cNvPr>
              <p:cNvGraphicFramePr>
                <a:graphicFrameLocks noGrp="1"/>
              </p:cNvGraphicFramePr>
              <p:nvPr/>
            </p:nvGraphicFramePr>
            <p:xfrm>
              <a:off x="2225566" y="2728469"/>
              <a:ext cx="3170622" cy="1036320"/>
            </p:xfrm>
            <a:graphic>
              <a:graphicData uri="http://schemas.openxmlformats.org/drawingml/2006/table">
                <a:tbl>
                  <a:tblPr firstRow="1" bandRow="1">
                    <a:tableStyleId>{5C22544A-7EE6-4342-B048-85BDC9FD1C3A}</a:tableStyleId>
                  </a:tblPr>
                  <a:tblGrid>
                    <a:gridCol w="1585311">
                      <a:extLst>
                        <a:ext uri="{9D8B030D-6E8A-4147-A177-3AD203B41FA5}">
                          <a16:colId xmlns:a16="http://schemas.microsoft.com/office/drawing/2014/main" val="4223936905"/>
                        </a:ext>
                      </a:extLst>
                    </a:gridCol>
                    <a:gridCol w="1585311">
                      <a:extLst>
                        <a:ext uri="{9D8B030D-6E8A-4147-A177-3AD203B41FA5}">
                          <a16:colId xmlns:a16="http://schemas.microsoft.com/office/drawing/2014/main" val="2373156458"/>
                        </a:ext>
                      </a:extLst>
                    </a:gridCol>
                  </a:tblGrid>
                  <a:tr h="370840">
                    <a:tc>
                      <a:txBody>
                        <a:bodyPr/>
                        <a:lstStyle/>
                        <a:p>
                          <a:pPr algn="ctr"/>
                          <a14:m>
                            <m:oMathPara xmlns:m="http://schemas.openxmlformats.org/officeDocument/2006/math">
                              <m:oMathParaPr>
                                <m:jc m:val="centerGroup"/>
                              </m:oMathParaPr>
                              <m:oMath xmlns:m="http://schemas.openxmlformats.org/officeDocument/2006/math">
                                <m:r>
                                  <a:rPr lang="en-US" sz="2800" b="0" i="1" dirty="0" smtClean="0">
                                    <a:solidFill>
                                      <a:sysClr val="windowText" lastClr="000000"/>
                                    </a:solidFill>
                                    <a:latin typeface="Cambria Math" panose="02040503050406030204" pitchFamily="18" charset="0"/>
                                  </a:rPr>
                                  <m:t>1+1</m:t>
                                </m:r>
                                <m:r>
                                  <a:rPr lang="en-US" sz="2800" b="0" i="1" dirty="0" smtClean="0">
                                    <a:solidFill>
                                      <a:sysClr val="windowText" lastClr="000000"/>
                                    </a:solidFill>
                                    <a:latin typeface="Cambria Math" panose="02040503050406030204" pitchFamily="18" charset="0"/>
                                  </a:rPr>
                                  <m:t>𝑖</m:t>
                                </m:r>
                              </m:oMath>
                            </m:oMathPara>
                          </a14:m>
                          <a:endParaRPr lang="en-US" sz="28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r>
                                  <a:rPr lang="en-US" sz="2800" b="0" i="1" dirty="0" smtClean="0">
                                    <a:solidFill>
                                      <a:sysClr val="windowText" lastClr="000000"/>
                                    </a:solidFill>
                                    <a:latin typeface="Cambria Math" panose="02040503050406030204" pitchFamily="18" charset="0"/>
                                  </a:rPr>
                                  <m:t>3+3</m:t>
                                </m:r>
                                <m:r>
                                  <a:rPr lang="en-US" sz="2800" b="0" i="1" dirty="0" smtClean="0">
                                    <a:solidFill>
                                      <a:sysClr val="windowText" lastClr="000000"/>
                                    </a:solidFill>
                                    <a:latin typeface="Cambria Math" panose="02040503050406030204" pitchFamily="18" charset="0"/>
                                  </a:rPr>
                                  <m:t>𝑖</m:t>
                                </m:r>
                              </m:oMath>
                            </m:oMathPara>
                          </a14:m>
                          <a:endParaRPr lang="en-US" sz="28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10890079"/>
                      </a:ext>
                    </a:extLst>
                  </a:tr>
                  <a:tr h="370840">
                    <a:tc>
                      <a:txBody>
                        <a:bodyPr/>
                        <a:lstStyle/>
                        <a:p>
                          <a:pPr algn="ctr"/>
                          <a14:m>
                            <m:oMathPara xmlns:m="http://schemas.openxmlformats.org/officeDocument/2006/math">
                              <m:oMathParaPr>
                                <m:jc m:val="centerGroup"/>
                              </m:oMathParaPr>
                              <m:oMath xmlns:m="http://schemas.openxmlformats.org/officeDocument/2006/math">
                                <m:r>
                                  <a:rPr lang="en-US" sz="2800" b="0" i="1" dirty="0" smtClean="0">
                                    <a:solidFill>
                                      <a:sysClr val="windowText" lastClr="000000"/>
                                    </a:solidFill>
                                    <a:latin typeface="Cambria Math" panose="02040503050406030204" pitchFamily="18" charset="0"/>
                                  </a:rPr>
                                  <m:t>2+2</m:t>
                                </m:r>
                                <m:r>
                                  <a:rPr lang="en-US" sz="2800" b="0" i="1" dirty="0" smtClean="0">
                                    <a:solidFill>
                                      <a:sysClr val="windowText" lastClr="000000"/>
                                    </a:solidFill>
                                    <a:latin typeface="Cambria Math" panose="02040503050406030204" pitchFamily="18" charset="0"/>
                                  </a:rPr>
                                  <m:t>𝑖</m:t>
                                </m:r>
                              </m:oMath>
                            </m:oMathPara>
                          </a14:m>
                          <a:endParaRPr lang="en-US" sz="28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r>
                                  <a:rPr lang="en-US" sz="2800" b="0" i="1" dirty="0" smtClean="0">
                                    <a:solidFill>
                                      <a:sysClr val="windowText" lastClr="000000"/>
                                    </a:solidFill>
                                    <a:latin typeface="Cambria Math" panose="02040503050406030204" pitchFamily="18" charset="0"/>
                                  </a:rPr>
                                  <m:t>4+4</m:t>
                                </m:r>
                                <m:r>
                                  <a:rPr lang="en-US" sz="2800" b="0" i="1" dirty="0" smtClean="0">
                                    <a:solidFill>
                                      <a:sysClr val="windowText" lastClr="000000"/>
                                    </a:solidFill>
                                    <a:latin typeface="Cambria Math" panose="02040503050406030204" pitchFamily="18" charset="0"/>
                                  </a:rPr>
                                  <m:t>𝑖</m:t>
                                </m:r>
                              </m:oMath>
                            </m:oMathPara>
                          </a14:m>
                          <a:endParaRPr lang="en-US" sz="28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77512733"/>
                      </a:ext>
                    </a:extLst>
                  </a:tr>
                </a:tbl>
              </a:graphicData>
            </a:graphic>
          </p:graphicFrame>
        </mc:Choice>
        <mc:Fallback xmlns="">
          <p:graphicFrame>
            <p:nvGraphicFramePr>
              <p:cNvPr id="7" name="Table 3">
                <a:extLst>
                  <a:ext uri="{FF2B5EF4-FFF2-40B4-BE49-F238E27FC236}">
                    <a16:creationId xmlns:a16="http://schemas.microsoft.com/office/drawing/2014/main" id="{059DAF13-FAD8-4142-AB91-9BC73DF9ED5C}"/>
                  </a:ext>
                </a:extLst>
              </p:cNvPr>
              <p:cNvGraphicFramePr>
                <a:graphicFrameLocks noGrp="1"/>
              </p:cNvGraphicFramePr>
              <p:nvPr/>
            </p:nvGraphicFramePr>
            <p:xfrm>
              <a:off x="2225566" y="2728469"/>
              <a:ext cx="3170622" cy="1036320"/>
            </p:xfrm>
            <a:graphic>
              <a:graphicData uri="http://schemas.openxmlformats.org/drawingml/2006/table">
                <a:tbl>
                  <a:tblPr firstRow="1" bandRow="1">
                    <a:tableStyleId>{5C22544A-7EE6-4342-B048-85BDC9FD1C3A}</a:tableStyleId>
                  </a:tblPr>
                  <a:tblGrid>
                    <a:gridCol w="1585311">
                      <a:extLst>
                        <a:ext uri="{9D8B030D-6E8A-4147-A177-3AD203B41FA5}">
                          <a16:colId xmlns:a16="http://schemas.microsoft.com/office/drawing/2014/main" val="4223936905"/>
                        </a:ext>
                      </a:extLst>
                    </a:gridCol>
                    <a:gridCol w="1585311">
                      <a:extLst>
                        <a:ext uri="{9D8B030D-6E8A-4147-A177-3AD203B41FA5}">
                          <a16:colId xmlns:a16="http://schemas.microsoft.com/office/drawing/2014/main" val="2373156458"/>
                        </a:ext>
                      </a:extLst>
                    </a:gridCol>
                  </a:tblGrid>
                  <a:tr h="518160">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4"/>
                          <a:stretch>
                            <a:fillRect l="-383" t="-1163" r="-100383" b="-101163"/>
                          </a:stretch>
                        </a:blip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4"/>
                          <a:stretch>
                            <a:fillRect l="-100769" t="-1163" r="-769" b="-101163"/>
                          </a:stretch>
                        </a:blipFill>
                      </a:tcPr>
                    </a:tc>
                    <a:extLst>
                      <a:ext uri="{0D108BD9-81ED-4DB2-BD59-A6C34878D82A}">
                        <a16:rowId xmlns:a16="http://schemas.microsoft.com/office/drawing/2014/main" val="2810890079"/>
                      </a:ext>
                    </a:extLst>
                  </a:tr>
                  <a:tr h="518160">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4"/>
                          <a:stretch>
                            <a:fillRect l="-383" t="-102353" r="-100383" b="-2353"/>
                          </a:stretch>
                        </a:blip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4"/>
                          <a:stretch>
                            <a:fillRect l="-100769" t="-102353" r="-769" b="-2353"/>
                          </a:stretch>
                        </a:blipFill>
                      </a:tcPr>
                    </a:tc>
                    <a:extLst>
                      <a:ext uri="{0D108BD9-81ED-4DB2-BD59-A6C34878D82A}">
                        <a16:rowId xmlns:a16="http://schemas.microsoft.com/office/drawing/2014/main" val="4177512733"/>
                      </a:ext>
                    </a:extLst>
                  </a:tr>
                </a:tbl>
              </a:graphicData>
            </a:graphic>
          </p:graphicFrame>
        </mc:Fallback>
      </mc:AlternateContent>
      <p:sp>
        <p:nvSpPr>
          <p:cNvPr id="8" name="Arrow: Right 7">
            <a:extLst>
              <a:ext uri="{FF2B5EF4-FFF2-40B4-BE49-F238E27FC236}">
                <a16:creationId xmlns:a16="http://schemas.microsoft.com/office/drawing/2014/main" id="{900659C6-012F-4534-8739-552FDCEB493C}"/>
              </a:ext>
            </a:extLst>
          </p:cNvPr>
          <p:cNvSpPr/>
          <p:nvPr/>
        </p:nvSpPr>
        <p:spPr>
          <a:xfrm>
            <a:off x="5651062" y="2957594"/>
            <a:ext cx="1566041" cy="57806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graphicFrame>
            <p:nvGraphicFramePr>
              <p:cNvPr id="9" name="Table 3">
                <a:extLst>
                  <a:ext uri="{FF2B5EF4-FFF2-40B4-BE49-F238E27FC236}">
                    <a16:creationId xmlns:a16="http://schemas.microsoft.com/office/drawing/2014/main" id="{D2D5AF41-C2CF-4780-B8DE-72194F3FB629}"/>
                  </a:ext>
                </a:extLst>
              </p:cNvPr>
              <p:cNvGraphicFramePr>
                <a:graphicFrameLocks noGrp="1"/>
              </p:cNvGraphicFramePr>
              <p:nvPr/>
            </p:nvGraphicFramePr>
            <p:xfrm>
              <a:off x="7471978" y="2728469"/>
              <a:ext cx="3170622" cy="1036320"/>
            </p:xfrm>
            <a:graphic>
              <a:graphicData uri="http://schemas.openxmlformats.org/drawingml/2006/table">
                <a:tbl>
                  <a:tblPr firstRow="1" bandRow="1">
                    <a:tableStyleId>{5C22544A-7EE6-4342-B048-85BDC9FD1C3A}</a:tableStyleId>
                  </a:tblPr>
                  <a:tblGrid>
                    <a:gridCol w="1585311">
                      <a:extLst>
                        <a:ext uri="{9D8B030D-6E8A-4147-A177-3AD203B41FA5}">
                          <a16:colId xmlns:a16="http://schemas.microsoft.com/office/drawing/2014/main" val="4223936905"/>
                        </a:ext>
                      </a:extLst>
                    </a:gridCol>
                    <a:gridCol w="1585311">
                      <a:extLst>
                        <a:ext uri="{9D8B030D-6E8A-4147-A177-3AD203B41FA5}">
                          <a16:colId xmlns:a16="http://schemas.microsoft.com/office/drawing/2014/main" val="2373156458"/>
                        </a:ext>
                      </a:extLst>
                    </a:gridCol>
                  </a:tblGrid>
                  <a:tr h="370840">
                    <a:tc>
                      <a:txBody>
                        <a:bodyPr/>
                        <a:lstStyle/>
                        <a:p>
                          <a:pPr algn="ctr"/>
                          <a14:m>
                            <m:oMathPara xmlns:m="http://schemas.openxmlformats.org/officeDocument/2006/math">
                              <m:oMathParaPr>
                                <m:jc m:val="centerGroup"/>
                              </m:oMathParaPr>
                              <m:oMath xmlns:m="http://schemas.openxmlformats.org/officeDocument/2006/math">
                                <m:d>
                                  <m:dPr>
                                    <m:begChr m:val="|"/>
                                    <m:endChr m:val="|"/>
                                    <m:ctrlPr>
                                      <a:rPr lang="en-US" sz="2800" b="0" i="1" smtClean="0">
                                        <a:solidFill>
                                          <a:sysClr val="windowText" lastClr="000000"/>
                                        </a:solidFill>
                                        <a:latin typeface="Cambria Math" panose="02040503050406030204" pitchFamily="18" charset="0"/>
                                      </a:rPr>
                                    </m:ctrlPr>
                                  </m:dPr>
                                  <m:e>
                                    <m:r>
                                      <a:rPr lang="en-US" sz="2800" b="0" i="1" smtClean="0">
                                        <a:solidFill>
                                          <a:sysClr val="windowText" lastClr="000000"/>
                                        </a:solidFill>
                                        <a:latin typeface="Cambria Math" panose="02040503050406030204" pitchFamily="18" charset="0"/>
                                      </a:rPr>
                                      <m:t>1+1</m:t>
                                    </m:r>
                                    <m:r>
                                      <a:rPr lang="en-US" sz="2800" b="0" i="1" smtClean="0">
                                        <a:solidFill>
                                          <a:sysClr val="windowText" lastClr="000000"/>
                                        </a:solidFill>
                                        <a:latin typeface="Cambria Math" panose="02040503050406030204" pitchFamily="18" charset="0"/>
                                      </a:rPr>
                                      <m:t>𝑖</m:t>
                                    </m:r>
                                  </m:e>
                                </m:d>
                              </m:oMath>
                            </m:oMathPara>
                          </a14:m>
                          <a:endParaRPr lang="en-US" sz="28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r>
                                  <a:rPr lang="en-US" sz="2800" b="0" i="1" dirty="0" smtClean="0">
                                    <a:solidFill>
                                      <a:sysClr val="windowText" lastClr="000000"/>
                                    </a:solidFill>
                                    <a:latin typeface="Cambria Math" panose="02040503050406030204" pitchFamily="18" charset="0"/>
                                  </a:rPr>
                                  <m:t>|3+3</m:t>
                                </m:r>
                                <m:r>
                                  <a:rPr lang="en-US" sz="2800" b="0" i="1" dirty="0" smtClean="0">
                                    <a:solidFill>
                                      <a:sysClr val="windowText" lastClr="000000"/>
                                    </a:solidFill>
                                    <a:latin typeface="Cambria Math" panose="02040503050406030204" pitchFamily="18" charset="0"/>
                                  </a:rPr>
                                  <m:t>𝑖</m:t>
                                </m:r>
                                <m:r>
                                  <a:rPr lang="en-US" sz="2800" b="0" i="1" dirty="0" smtClean="0">
                                    <a:solidFill>
                                      <a:sysClr val="windowText" lastClr="000000"/>
                                    </a:solidFill>
                                    <a:latin typeface="Cambria Math" panose="02040503050406030204" pitchFamily="18" charset="0"/>
                                  </a:rPr>
                                  <m:t>|</m:t>
                                </m:r>
                              </m:oMath>
                            </m:oMathPara>
                          </a14:m>
                          <a:endParaRPr lang="en-US" sz="28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10890079"/>
                      </a:ext>
                    </a:extLst>
                  </a:tr>
                  <a:tr h="370840">
                    <a:tc>
                      <a:txBody>
                        <a:bodyPr/>
                        <a:lstStyle/>
                        <a:p>
                          <a:pPr algn="ctr"/>
                          <a14:m>
                            <m:oMathPara xmlns:m="http://schemas.openxmlformats.org/officeDocument/2006/math">
                              <m:oMathParaPr>
                                <m:jc m:val="centerGroup"/>
                              </m:oMathParaPr>
                              <m:oMath xmlns:m="http://schemas.openxmlformats.org/officeDocument/2006/math">
                                <m:r>
                                  <a:rPr lang="en-US" sz="2800" b="0" i="1" dirty="0" smtClean="0">
                                    <a:solidFill>
                                      <a:sysClr val="windowText" lastClr="000000"/>
                                    </a:solidFill>
                                    <a:latin typeface="Cambria Math" panose="02040503050406030204" pitchFamily="18" charset="0"/>
                                  </a:rPr>
                                  <m:t>|2+2</m:t>
                                </m:r>
                                <m:r>
                                  <a:rPr lang="en-US" sz="2800" b="0" i="1" dirty="0" smtClean="0">
                                    <a:solidFill>
                                      <a:sysClr val="windowText" lastClr="000000"/>
                                    </a:solidFill>
                                    <a:latin typeface="Cambria Math" panose="02040503050406030204" pitchFamily="18" charset="0"/>
                                  </a:rPr>
                                  <m:t>𝑖</m:t>
                                </m:r>
                                <m:r>
                                  <a:rPr lang="en-US" sz="2800" b="0" i="1" dirty="0" smtClean="0">
                                    <a:solidFill>
                                      <a:sysClr val="windowText" lastClr="000000"/>
                                    </a:solidFill>
                                    <a:latin typeface="Cambria Math" panose="02040503050406030204" pitchFamily="18" charset="0"/>
                                  </a:rPr>
                                  <m:t>|</m:t>
                                </m:r>
                              </m:oMath>
                            </m:oMathPara>
                          </a14:m>
                          <a:endParaRPr lang="en-US" sz="28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r>
                                  <a:rPr lang="en-US" sz="2800" b="0" i="1" dirty="0" smtClean="0">
                                    <a:solidFill>
                                      <a:sysClr val="windowText" lastClr="000000"/>
                                    </a:solidFill>
                                    <a:latin typeface="Cambria Math" panose="02040503050406030204" pitchFamily="18" charset="0"/>
                                  </a:rPr>
                                  <m:t>|4+4</m:t>
                                </m:r>
                                <m:r>
                                  <a:rPr lang="en-US" sz="2800" b="0" i="1" dirty="0" smtClean="0">
                                    <a:solidFill>
                                      <a:sysClr val="windowText" lastClr="000000"/>
                                    </a:solidFill>
                                    <a:latin typeface="Cambria Math" panose="02040503050406030204" pitchFamily="18" charset="0"/>
                                  </a:rPr>
                                  <m:t>𝑖</m:t>
                                </m:r>
                                <m:r>
                                  <a:rPr lang="en-US" sz="2800" b="0" i="1" dirty="0" smtClean="0">
                                    <a:solidFill>
                                      <a:sysClr val="windowText" lastClr="000000"/>
                                    </a:solidFill>
                                    <a:latin typeface="Cambria Math" panose="02040503050406030204" pitchFamily="18" charset="0"/>
                                  </a:rPr>
                                  <m:t>|</m:t>
                                </m:r>
                              </m:oMath>
                            </m:oMathPara>
                          </a14:m>
                          <a:endParaRPr lang="en-US" sz="28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77512733"/>
                      </a:ext>
                    </a:extLst>
                  </a:tr>
                </a:tbl>
              </a:graphicData>
            </a:graphic>
          </p:graphicFrame>
        </mc:Choice>
        <mc:Fallback xmlns="">
          <p:graphicFrame>
            <p:nvGraphicFramePr>
              <p:cNvPr id="9" name="Table 3">
                <a:extLst>
                  <a:ext uri="{FF2B5EF4-FFF2-40B4-BE49-F238E27FC236}">
                    <a16:creationId xmlns:a16="http://schemas.microsoft.com/office/drawing/2014/main" id="{D2D5AF41-C2CF-4780-B8DE-72194F3FB629}"/>
                  </a:ext>
                </a:extLst>
              </p:cNvPr>
              <p:cNvGraphicFramePr>
                <a:graphicFrameLocks noGrp="1"/>
              </p:cNvGraphicFramePr>
              <p:nvPr/>
            </p:nvGraphicFramePr>
            <p:xfrm>
              <a:off x="7471978" y="2728469"/>
              <a:ext cx="3170622" cy="1036320"/>
            </p:xfrm>
            <a:graphic>
              <a:graphicData uri="http://schemas.openxmlformats.org/drawingml/2006/table">
                <a:tbl>
                  <a:tblPr firstRow="1" bandRow="1">
                    <a:tableStyleId>{5C22544A-7EE6-4342-B048-85BDC9FD1C3A}</a:tableStyleId>
                  </a:tblPr>
                  <a:tblGrid>
                    <a:gridCol w="1585311">
                      <a:extLst>
                        <a:ext uri="{9D8B030D-6E8A-4147-A177-3AD203B41FA5}">
                          <a16:colId xmlns:a16="http://schemas.microsoft.com/office/drawing/2014/main" val="4223936905"/>
                        </a:ext>
                      </a:extLst>
                    </a:gridCol>
                    <a:gridCol w="1585311">
                      <a:extLst>
                        <a:ext uri="{9D8B030D-6E8A-4147-A177-3AD203B41FA5}">
                          <a16:colId xmlns:a16="http://schemas.microsoft.com/office/drawing/2014/main" val="2373156458"/>
                        </a:ext>
                      </a:extLst>
                    </a:gridCol>
                  </a:tblGrid>
                  <a:tr h="518160">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5"/>
                          <a:stretch>
                            <a:fillRect l="-383" t="-1163" r="-100383" b="-101163"/>
                          </a:stretch>
                        </a:blip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5"/>
                          <a:stretch>
                            <a:fillRect l="-100769" t="-1163" r="-769" b="-101163"/>
                          </a:stretch>
                        </a:blipFill>
                      </a:tcPr>
                    </a:tc>
                    <a:extLst>
                      <a:ext uri="{0D108BD9-81ED-4DB2-BD59-A6C34878D82A}">
                        <a16:rowId xmlns:a16="http://schemas.microsoft.com/office/drawing/2014/main" val="2810890079"/>
                      </a:ext>
                    </a:extLst>
                  </a:tr>
                  <a:tr h="518160">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5"/>
                          <a:stretch>
                            <a:fillRect l="-383" t="-102353" r="-100383" b="-2353"/>
                          </a:stretch>
                        </a:blip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5"/>
                          <a:stretch>
                            <a:fillRect l="-100769" t="-102353" r="-769" b="-2353"/>
                          </a:stretch>
                        </a:blipFill>
                      </a:tcPr>
                    </a:tc>
                    <a:extLst>
                      <a:ext uri="{0D108BD9-81ED-4DB2-BD59-A6C34878D82A}">
                        <a16:rowId xmlns:a16="http://schemas.microsoft.com/office/drawing/2014/main" val="4177512733"/>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0" name="Table 3">
                <a:extLst>
                  <a:ext uri="{FF2B5EF4-FFF2-40B4-BE49-F238E27FC236}">
                    <a16:creationId xmlns:a16="http://schemas.microsoft.com/office/drawing/2014/main" id="{F01764D1-7759-4A6B-A3AD-DA04F8723B22}"/>
                  </a:ext>
                </a:extLst>
              </p:cNvPr>
              <p:cNvGraphicFramePr>
                <a:graphicFrameLocks noGrp="1"/>
              </p:cNvGraphicFramePr>
              <p:nvPr/>
            </p:nvGraphicFramePr>
            <p:xfrm>
              <a:off x="7471978" y="4521963"/>
              <a:ext cx="3170622" cy="1136778"/>
            </p:xfrm>
            <a:graphic>
              <a:graphicData uri="http://schemas.openxmlformats.org/drawingml/2006/table">
                <a:tbl>
                  <a:tblPr firstRow="1" bandRow="1">
                    <a:tableStyleId>{5C22544A-7EE6-4342-B048-85BDC9FD1C3A}</a:tableStyleId>
                  </a:tblPr>
                  <a:tblGrid>
                    <a:gridCol w="1585311">
                      <a:extLst>
                        <a:ext uri="{9D8B030D-6E8A-4147-A177-3AD203B41FA5}">
                          <a16:colId xmlns:a16="http://schemas.microsoft.com/office/drawing/2014/main" val="4223936905"/>
                        </a:ext>
                      </a:extLst>
                    </a:gridCol>
                    <a:gridCol w="1585311">
                      <a:extLst>
                        <a:ext uri="{9D8B030D-6E8A-4147-A177-3AD203B41FA5}">
                          <a16:colId xmlns:a16="http://schemas.microsoft.com/office/drawing/2014/main" val="2373156458"/>
                        </a:ext>
                      </a:extLst>
                    </a:gridCol>
                  </a:tblGrid>
                  <a:tr h="370840">
                    <a:tc>
                      <a:txBody>
                        <a:bodyPr/>
                        <a:lstStyle/>
                        <a:p>
                          <a:pPr algn="ctr"/>
                          <a14:m>
                            <m:oMathPara xmlns:m="http://schemas.openxmlformats.org/officeDocument/2006/math">
                              <m:oMathParaPr>
                                <m:jc m:val="centerGroup"/>
                              </m:oMathParaPr>
                              <m:oMath xmlns:m="http://schemas.openxmlformats.org/officeDocument/2006/math">
                                <m:rad>
                                  <m:radPr>
                                    <m:degHide m:val="on"/>
                                    <m:ctrlPr>
                                      <a:rPr lang="en-US" sz="2800" b="0" i="1" smtClean="0">
                                        <a:solidFill>
                                          <a:sysClr val="windowText" lastClr="000000"/>
                                        </a:solidFill>
                                        <a:latin typeface="Cambria Math" panose="02040503050406030204" pitchFamily="18" charset="0"/>
                                      </a:rPr>
                                    </m:ctrlPr>
                                  </m:radPr>
                                  <m:deg/>
                                  <m:e>
                                    <m:r>
                                      <a:rPr lang="en-US" sz="2800" b="0" i="1" smtClean="0">
                                        <a:solidFill>
                                          <a:sysClr val="windowText" lastClr="000000"/>
                                        </a:solidFill>
                                        <a:latin typeface="Cambria Math" panose="02040503050406030204" pitchFamily="18" charset="0"/>
                                      </a:rPr>
                                      <m:t>2</m:t>
                                    </m:r>
                                  </m:e>
                                </m:rad>
                              </m:oMath>
                            </m:oMathPara>
                          </a14:m>
                          <a:endParaRPr lang="en-US" sz="28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rad>
                                  <m:radPr>
                                    <m:degHide m:val="on"/>
                                    <m:ctrlPr>
                                      <a:rPr lang="en-US" sz="2800" b="0" i="1" smtClean="0">
                                        <a:solidFill>
                                          <a:sysClr val="windowText" lastClr="000000"/>
                                        </a:solidFill>
                                        <a:latin typeface="Cambria Math" panose="02040503050406030204" pitchFamily="18" charset="0"/>
                                      </a:rPr>
                                    </m:ctrlPr>
                                  </m:radPr>
                                  <m:deg/>
                                  <m:e>
                                    <m:r>
                                      <a:rPr lang="en-US" sz="2800" b="0" i="1" smtClean="0">
                                        <a:solidFill>
                                          <a:sysClr val="windowText" lastClr="000000"/>
                                        </a:solidFill>
                                        <a:latin typeface="Cambria Math" panose="02040503050406030204" pitchFamily="18" charset="0"/>
                                      </a:rPr>
                                      <m:t>18</m:t>
                                    </m:r>
                                  </m:e>
                                </m:rad>
                              </m:oMath>
                            </m:oMathPara>
                          </a14:m>
                          <a:endParaRPr lang="en-US" sz="28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10890079"/>
                      </a:ext>
                    </a:extLst>
                  </a:tr>
                  <a:tr h="370840">
                    <a:tc>
                      <a:txBody>
                        <a:bodyPr/>
                        <a:lstStyle/>
                        <a:p>
                          <a:pPr algn="ctr"/>
                          <a14:m>
                            <m:oMathPara xmlns:m="http://schemas.openxmlformats.org/officeDocument/2006/math">
                              <m:oMathParaPr>
                                <m:jc m:val="centerGroup"/>
                              </m:oMathParaPr>
                              <m:oMath xmlns:m="http://schemas.openxmlformats.org/officeDocument/2006/math">
                                <m:rad>
                                  <m:radPr>
                                    <m:degHide m:val="on"/>
                                    <m:ctrlPr>
                                      <a:rPr lang="en-US" sz="2800" b="0" i="1" smtClean="0">
                                        <a:solidFill>
                                          <a:sysClr val="windowText" lastClr="000000"/>
                                        </a:solidFill>
                                        <a:latin typeface="Cambria Math" panose="02040503050406030204" pitchFamily="18" charset="0"/>
                                      </a:rPr>
                                    </m:ctrlPr>
                                  </m:radPr>
                                  <m:deg/>
                                  <m:e>
                                    <m:r>
                                      <a:rPr lang="en-US" sz="2800" b="0" i="1" smtClean="0">
                                        <a:solidFill>
                                          <a:sysClr val="windowText" lastClr="000000"/>
                                        </a:solidFill>
                                        <a:latin typeface="Cambria Math" panose="02040503050406030204" pitchFamily="18" charset="0"/>
                                      </a:rPr>
                                      <m:t>8</m:t>
                                    </m:r>
                                  </m:e>
                                </m:rad>
                              </m:oMath>
                            </m:oMathPara>
                          </a14:m>
                          <a:endParaRPr lang="en-US" sz="28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rad>
                                  <m:radPr>
                                    <m:degHide m:val="on"/>
                                    <m:ctrlPr>
                                      <a:rPr lang="en-US" sz="2800" b="0" i="1" smtClean="0">
                                        <a:solidFill>
                                          <a:sysClr val="windowText" lastClr="000000"/>
                                        </a:solidFill>
                                        <a:latin typeface="Cambria Math" panose="02040503050406030204" pitchFamily="18" charset="0"/>
                                      </a:rPr>
                                    </m:ctrlPr>
                                  </m:radPr>
                                  <m:deg/>
                                  <m:e>
                                    <m:r>
                                      <a:rPr lang="en-US" sz="2800" b="0" i="1" smtClean="0">
                                        <a:solidFill>
                                          <a:sysClr val="windowText" lastClr="000000"/>
                                        </a:solidFill>
                                        <a:latin typeface="Cambria Math" panose="02040503050406030204" pitchFamily="18" charset="0"/>
                                      </a:rPr>
                                      <m:t>32</m:t>
                                    </m:r>
                                  </m:e>
                                </m:rad>
                              </m:oMath>
                            </m:oMathPara>
                          </a14:m>
                          <a:endParaRPr lang="en-US" sz="28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77512733"/>
                      </a:ext>
                    </a:extLst>
                  </a:tr>
                </a:tbl>
              </a:graphicData>
            </a:graphic>
          </p:graphicFrame>
        </mc:Choice>
        <mc:Fallback xmlns="">
          <p:graphicFrame>
            <p:nvGraphicFramePr>
              <p:cNvPr id="10" name="Table 3">
                <a:extLst>
                  <a:ext uri="{FF2B5EF4-FFF2-40B4-BE49-F238E27FC236}">
                    <a16:creationId xmlns:a16="http://schemas.microsoft.com/office/drawing/2014/main" id="{F01764D1-7759-4A6B-A3AD-DA04F8723B22}"/>
                  </a:ext>
                </a:extLst>
              </p:cNvPr>
              <p:cNvGraphicFramePr>
                <a:graphicFrameLocks noGrp="1"/>
              </p:cNvGraphicFramePr>
              <p:nvPr/>
            </p:nvGraphicFramePr>
            <p:xfrm>
              <a:off x="7471978" y="4521963"/>
              <a:ext cx="3170622" cy="1136778"/>
            </p:xfrm>
            <a:graphic>
              <a:graphicData uri="http://schemas.openxmlformats.org/drawingml/2006/table">
                <a:tbl>
                  <a:tblPr firstRow="1" bandRow="1">
                    <a:tableStyleId>{5C22544A-7EE6-4342-B048-85BDC9FD1C3A}</a:tableStyleId>
                  </a:tblPr>
                  <a:tblGrid>
                    <a:gridCol w="1585311">
                      <a:extLst>
                        <a:ext uri="{9D8B030D-6E8A-4147-A177-3AD203B41FA5}">
                          <a16:colId xmlns:a16="http://schemas.microsoft.com/office/drawing/2014/main" val="4223936905"/>
                        </a:ext>
                      </a:extLst>
                    </a:gridCol>
                    <a:gridCol w="1585311">
                      <a:extLst>
                        <a:ext uri="{9D8B030D-6E8A-4147-A177-3AD203B41FA5}">
                          <a16:colId xmlns:a16="http://schemas.microsoft.com/office/drawing/2014/main" val="2373156458"/>
                        </a:ext>
                      </a:extLst>
                    </a:gridCol>
                  </a:tblGrid>
                  <a:tr h="568389">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6"/>
                          <a:stretch>
                            <a:fillRect l="-383" t="-1064" r="-100383" b="-102128"/>
                          </a:stretch>
                        </a:blip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6"/>
                          <a:stretch>
                            <a:fillRect l="-100769" t="-1064" r="-769" b="-102128"/>
                          </a:stretch>
                        </a:blipFill>
                      </a:tcPr>
                    </a:tc>
                    <a:extLst>
                      <a:ext uri="{0D108BD9-81ED-4DB2-BD59-A6C34878D82A}">
                        <a16:rowId xmlns:a16="http://schemas.microsoft.com/office/drawing/2014/main" val="2810890079"/>
                      </a:ext>
                    </a:extLst>
                  </a:tr>
                  <a:tr h="568389">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6"/>
                          <a:stretch>
                            <a:fillRect l="-383" t="-101064" r="-100383" b="-2128"/>
                          </a:stretch>
                        </a:blip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6"/>
                          <a:stretch>
                            <a:fillRect l="-100769" t="-101064" r="-769" b="-2128"/>
                          </a:stretch>
                        </a:blipFill>
                      </a:tcPr>
                    </a:tc>
                    <a:extLst>
                      <a:ext uri="{0D108BD9-81ED-4DB2-BD59-A6C34878D82A}">
                        <a16:rowId xmlns:a16="http://schemas.microsoft.com/office/drawing/2014/main" val="4177512733"/>
                      </a:ext>
                    </a:extLst>
                  </a:tr>
                </a:tbl>
              </a:graphicData>
            </a:graphic>
          </p:graphicFrame>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1E0DA909-8AA0-4217-844D-17B05C9DE57B}"/>
                  </a:ext>
                </a:extLst>
              </p:cNvPr>
              <p:cNvSpPr txBox="1"/>
              <p:nvPr/>
            </p:nvSpPr>
            <p:spPr>
              <a:xfrm>
                <a:off x="8663151" y="3881766"/>
                <a:ext cx="788276"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m:t>
                      </m:r>
                    </m:oMath>
                  </m:oMathPara>
                </a14:m>
                <a:endParaRPr lang="en-US" dirty="0"/>
              </a:p>
            </p:txBody>
          </p:sp>
        </mc:Choice>
        <mc:Fallback xmlns="">
          <p:sp>
            <p:nvSpPr>
              <p:cNvPr id="11" name="TextBox 10">
                <a:extLst>
                  <a:ext uri="{FF2B5EF4-FFF2-40B4-BE49-F238E27FC236}">
                    <a16:creationId xmlns:a16="http://schemas.microsoft.com/office/drawing/2014/main" id="{1E0DA909-8AA0-4217-844D-17B05C9DE57B}"/>
                  </a:ext>
                </a:extLst>
              </p:cNvPr>
              <p:cNvSpPr txBox="1">
                <a:spLocks noRot="1" noChangeAspect="1" noMove="1" noResize="1" noEditPoints="1" noAdjustHandles="1" noChangeArrowheads="1" noChangeShapeType="1" noTextEdit="1"/>
              </p:cNvSpPr>
              <p:nvPr/>
            </p:nvSpPr>
            <p:spPr>
              <a:xfrm>
                <a:off x="8663151" y="3881766"/>
                <a:ext cx="788276" cy="523220"/>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12" name="Table 3">
                <a:extLst>
                  <a:ext uri="{FF2B5EF4-FFF2-40B4-BE49-F238E27FC236}">
                    <a16:creationId xmlns:a16="http://schemas.microsoft.com/office/drawing/2014/main" id="{61B75234-B20E-4949-8F42-6BEDD2C79EF8}"/>
                  </a:ext>
                </a:extLst>
              </p:cNvPr>
              <p:cNvGraphicFramePr>
                <a:graphicFrameLocks noGrp="1"/>
              </p:cNvGraphicFramePr>
              <p:nvPr/>
            </p:nvGraphicFramePr>
            <p:xfrm>
              <a:off x="4003563" y="4404986"/>
              <a:ext cx="1392621" cy="2273556"/>
            </p:xfrm>
            <a:graphic>
              <a:graphicData uri="http://schemas.openxmlformats.org/drawingml/2006/table">
                <a:tbl>
                  <a:tblPr firstRow="1" bandRow="1">
                    <a:tableStyleId>{5C22544A-7EE6-4342-B048-85BDC9FD1C3A}</a:tableStyleId>
                  </a:tblPr>
                  <a:tblGrid>
                    <a:gridCol w="1392621">
                      <a:extLst>
                        <a:ext uri="{9D8B030D-6E8A-4147-A177-3AD203B41FA5}">
                          <a16:colId xmlns:a16="http://schemas.microsoft.com/office/drawing/2014/main" val="4223936905"/>
                        </a:ext>
                      </a:extLst>
                    </a:gridCol>
                  </a:tblGrid>
                  <a:tr h="370840">
                    <a:tc>
                      <a:txBody>
                        <a:bodyPr/>
                        <a:lstStyle/>
                        <a:p>
                          <a:pPr algn="ctr"/>
                          <a14:m>
                            <m:oMathPara xmlns:m="http://schemas.openxmlformats.org/officeDocument/2006/math">
                              <m:oMathParaPr>
                                <m:jc m:val="centerGroup"/>
                              </m:oMathParaPr>
                              <m:oMath xmlns:m="http://schemas.openxmlformats.org/officeDocument/2006/math">
                                <m:rad>
                                  <m:radPr>
                                    <m:degHide m:val="on"/>
                                    <m:ctrlPr>
                                      <a:rPr lang="en-US" sz="2800" b="0" i="1" smtClean="0">
                                        <a:solidFill>
                                          <a:sysClr val="windowText" lastClr="000000"/>
                                        </a:solidFill>
                                        <a:latin typeface="Cambria Math" panose="02040503050406030204" pitchFamily="18" charset="0"/>
                                      </a:rPr>
                                    </m:ctrlPr>
                                  </m:radPr>
                                  <m:deg/>
                                  <m:e>
                                    <m:r>
                                      <a:rPr lang="en-US" sz="2800" b="0" i="1" smtClean="0">
                                        <a:solidFill>
                                          <a:sysClr val="windowText" lastClr="000000"/>
                                        </a:solidFill>
                                        <a:latin typeface="Cambria Math" panose="02040503050406030204" pitchFamily="18" charset="0"/>
                                      </a:rPr>
                                      <m:t>2</m:t>
                                    </m:r>
                                  </m:e>
                                </m:rad>
                              </m:oMath>
                            </m:oMathPara>
                          </a14:m>
                          <a:endParaRPr lang="en-US" sz="28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10890079"/>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ad>
                                  <m:radPr>
                                    <m:degHide m:val="on"/>
                                    <m:ctrlPr>
                                      <a:rPr lang="en-US" sz="2800" b="0" i="1" smtClean="0">
                                        <a:solidFill>
                                          <a:sysClr val="windowText" lastClr="000000"/>
                                        </a:solidFill>
                                        <a:latin typeface="Cambria Math" panose="02040503050406030204" pitchFamily="18" charset="0"/>
                                      </a:rPr>
                                    </m:ctrlPr>
                                  </m:radPr>
                                  <m:deg/>
                                  <m:e>
                                    <m:r>
                                      <a:rPr lang="en-US" sz="2800" b="0" i="1" smtClean="0">
                                        <a:solidFill>
                                          <a:sysClr val="windowText" lastClr="000000"/>
                                        </a:solidFill>
                                        <a:latin typeface="Cambria Math" panose="02040503050406030204" pitchFamily="18" charset="0"/>
                                      </a:rPr>
                                      <m:t>18</m:t>
                                    </m:r>
                                  </m:e>
                                </m:rad>
                              </m:oMath>
                            </m:oMathPara>
                          </a14:m>
                          <a:endParaRPr lang="en-US" sz="28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96129164"/>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ad>
                                  <m:radPr>
                                    <m:degHide m:val="on"/>
                                    <m:ctrlPr>
                                      <a:rPr lang="en-US" sz="2800" b="0" i="1" smtClean="0">
                                        <a:solidFill>
                                          <a:sysClr val="windowText" lastClr="000000"/>
                                        </a:solidFill>
                                        <a:latin typeface="Cambria Math" panose="02040503050406030204" pitchFamily="18" charset="0"/>
                                      </a:rPr>
                                    </m:ctrlPr>
                                  </m:radPr>
                                  <m:deg/>
                                  <m:e>
                                    <m:r>
                                      <a:rPr lang="en-US" sz="2800" b="0" i="1" smtClean="0">
                                        <a:solidFill>
                                          <a:sysClr val="windowText" lastClr="000000"/>
                                        </a:solidFill>
                                        <a:latin typeface="Cambria Math" panose="02040503050406030204" pitchFamily="18" charset="0"/>
                                      </a:rPr>
                                      <m:t>8</m:t>
                                    </m:r>
                                  </m:e>
                                </m:rad>
                              </m:oMath>
                            </m:oMathPara>
                          </a14:m>
                          <a:endParaRPr lang="en-US" sz="28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35804702"/>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ad>
                                  <m:radPr>
                                    <m:degHide m:val="on"/>
                                    <m:ctrlPr>
                                      <a:rPr lang="en-US" sz="2800" b="0" i="1" smtClean="0">
                                        <a:solidFill>
                                          <a:sysClr val="windowText" lastClr="000000"/>
                                        </a:solidFill>
                                        <a:latin typeface="Cambria Math" panose="02040503050406030204" pitchFamily="18" charset="0"/>
                                      </a:rPr>
                                    </m:ctrlPr>
                                  </m:radPr>
                                  <m:deg/>
                                  <m:e>
                                    <m:r>
                                      <a:rPr lang="en-US" sz="2800" b="0" i="1" smtClean="0">
                                        <a:solidFill>
                                          <a:sysClr val="windowText" lastClr="000000"/>
                                        </a:solidFill>
                                        <a:latin typeface="Cambria Math" panose="02040503050406030204" pitchFamily="18" charset="0"/>
                                      </a:rPr>
                                      <m:t>32</m:t>
                                    </m:r>
                                  </m:e>
                                </m:rad>
                              </m:oMath>
                            </m:oMathPara>
                          </a14:m>
                          <a:endParaRPr lang="en-US" sz="28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84045746"/>
                      </a:ext>
                    </a:extLst>
                  </a:tr>
                </a:tbl>
              </a:graphicData>
            </a:graphic>
          </p:graphicFrame>
        </mc:Choice>
        <mc:Fallback xmlns="">
          <p:graphicFrame>
            <p:nvGraphicFramePr>
              <p:cNvPr id="12" name="Table 3">
                <a:extLst>
                  <a:ext uri="{FF2B5EF4-FFF2-40B4-BE49-F238E27FC236}">
                    <a16:creationId xmlns:a16="http://schemas.microsoft.com/office/drawing/2014/main" id="{61B75234-B20E-4949-8F42-6BEDD2C79EF8}"/>
                  </a:ext>
                </a:extLst>
              </p:cNvPr>
              <p:cNvGraphicFramePr>
                <a:graphicFrameLocks noGrp="1"/>
              </p:cNvGraphicFramePr>
              <p:nvPr/>
            </p:nvGraphicFramePr>
            <p:xfrm>
              <a:off x="4003563" y="4404986"/>
              <a:ext cx="1392621" cy="2273556"/>
            </p:xfrm>
            <a:graphic>
              <a:graphicData uri="http://schemas.openxmlformats.org/drawingml/2006/table">
                <a:tbl>
                  <a:tblPr firstRow="1" bandRow="1">
                    <a:tableStyleId>{5C22544A-7EE6-4342-B048-85BDC9FD1C3A}</a:tableStyleId>
                  </a:tblPr>
                  <a:tblGrid>
                    <a:gridCol w="1392621">
                      <a:extLst>
                        <a:ext uri="{9D8B030D-6E8A-4147-A177-3AD203B41FA5}">
                          <a16:colId xmlns:a16="http://schemas.microsoft.com/office/drawing/2014/main" val="4223936905"/>
                        </a:ext>
                      </a:extLst>
                    </a:gridCol>
                  </a:tblGrid>
                  <a:tr h="568389">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8"/>
                          <a:stretch>
                            <a:fillRect l="-435" t="-1064" r="-870" b="-300000"/>
                          </a:stretch>
                        </a:blipFill>
                      </a:tcPr>
                    </a:tc>
                    <a:extLst>
                      <a:ext uri="{0D108BD9-81ED-4DB2-BD59-A6C34878D82A}">
                        <a16:rowId xmlns:a16="http://schemas.microsoft.com/office/drawing/2014/main" val="2810890079"/>
                      </a:ext>
                    </a:extLst>
                  </a:tr>
                  <a:tr h="568389">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8"/>
                          <a:stretch>
                            <a:fillRect l="-435" t="-102151" r="-870" b="-203226"/>
                          </a:stretch>
                        </a:blipFill>
                      </a:tcPr>
                    </a:tc>
                    <a:extLst>
                      <a:ext uri="{0D108BD9-81ED-4DB2-BD59-A6C34878D82A}">
                        <a16:rowId xmlns:a16="http://schemas.microsoft.com/office/drawing/2014/main" val="4196129164"/>
                      </a:ext>
                    </a:extLst>
                  </a:tr>
                  <a:tr h="568389">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8"/>
                          <a:stretch>
                            <a:fillRect l="-435" t="-200000" r="-870" b="-101064"/>
                          </a:stretch>
                        </a:blipFill>
                      </a:tcPr>
                    </a:tc>
                    <a:extLst>
                      <a:ext uri="{0D108BD9-81ED-4DB2-BD59-A6C34878D82A}">
                        <a16:rowId xmlns:a16="http://schemas.microsoft.com/office/drawing/2014/main" val="2035804702"/>
                      </a:ext>
                    </a:extLst>
                  </a:tr>
                  <a:tr h="568389">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8"/>
                          <a:stretch>
                            <a:fillRect l="-435" t="-303226" r="-870" b="-2151"/>
                          </a:stretch>
                        </a:blipFill>
                      </a:tcPr>
                    </a:tc>
                    <a:extLst>
                      <a:ext uri="{0D108BD9-81ED-4DB2-BD59-A6C34878D82A}">
                        <a16:rowId xmlns:a16="http://schemas.microsoft.com/office/drawing/2014/main" val="1984045746"/>
                      </a:ext>
                    </a:extLst>
                  </a:tr>
                </a:tbl>
              </a:graphicData>
            </a:graphic>
          </p:graphicFrame>
        </mc:Fallback>
      </mc:AlternateContent>
      <p:sp>
        <p:nvSpPr>
          <p:cNvPr id="13" name="Arrow: Right 12">
            <a:extLst>
              <a:ext uri="{FF2B5EF4-FFF2-40B4-BE49-F238E27FC236}">
                <a16:creationId xmlns:a16="http://schemas.microsoft.com/office/drawing/2014/main" id="{17C031EE-82AB-4BAB-A019-0F07B1BA746E}"/>
              </a:ext>
            </a:extLst>
          </p:cNvPr>
          <p:cNvSpPr/>
          <p:nvPr/>
        </p:nvSpPr>
        <p:spPr>
          <a:xfrm rot="10800000">
            <a:off x="5651061" y="4801317"/>
            <a:ext cx="1566041" cy="57806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B5B3D0E6-C310-46F9-AC96-A25ACE71A106}"/>
              </a:ext>
            </a:extLst>
          </p:cNvPr>
          <p:cNvSpPr txBox="1"/>
          <p:nvPr/>
        </p:nvSpPr>
        <p:spPr>
          <a:xfrm>
            <a:off x="325821" y="2728469"/>
            <a:ext cx="1324303" cy="523220"/>
          </a:xfrm>
          <a:prstGeom prst="rect">
            <a:avLst/>
          </a:prstGeom>
          <a:noFill/>
        </p:spPr>
        <p:txBody>
          <a:bodyPr wrap="square" rtlCol="0">
            <a:spAutoFit/>
          </a:bodyPr>
          <a:lstStyle/>
          <a:p>
            <a:pPr algn="ctr"/>
            <a:r>
              <a:rPr lang="vi-VN" sz="2800" dirty="0"/>
              <a:t>Input</a:t>
            </a:r>
            <a:endParaRPr lang="en-US" sz="2800" dirty="0"/>
          </a:p>
        </p:txBody>
      </p:sp>
      <p:sp>
        <p:nvSpPr>
          <p:cNvPr id="15" name="TextBox 14">
            <a:extLst>
              <a:ext uri="{FF2B5EF4-FFF2-40B4-BE49-F238E27FC236}">
                <a16:creationId xmlns:a16="http://schemas.microsoft.com/office/drawing/2014/main" id="{3289D1CB-3450-40B3-A794-74F0855CC0F1}"/>
              </a:ext>
            </a:extLst>
          </p:cNvPr>
          <p:cNvSpPr txBox="1"/>
          <p:nvPr/>
        </p:nvSpPr>
        <p:spPr>
          <a:xfrm>
            <a:off x="325820" y="4828742"/>
            <a:ext cx="1324303" cy="523220"/>
          </a:xfrm>
          <a:prstGeom prst="rect">
            <a:avLst/>
          </a:prstGeom>
          <a:noFill/>
        </p:spPr>
        <p:txBody>
          <a:bodyPr wrap="square" rtlCol="0">
            <a:spAutoFit/>
          </a:bodyPr>
          <a:lstStyle/>
          <a:p>
            <a:pPr algn="ctr"/>
            <a:r>
              <a:rPr lang="vi-VN" sz="2800" dirty="0"/>
              <a:t>Output</a:t>
            </a:r>
            <a:endParaRPr lang="en-US" sz="2800" dirty="0"/>
          </a:p>
        </p:txBody>
      </p:sp>
    </p:spTree>
    <p:extLst>
      <p:ext uri="{BB962C8B-B14F-4D97-AF65-F5344CB8AC3E}">
        <p14:creationId xmlns:p14="http://schemas.microsoft.com/office/powerpoint/2010/main" val="30165200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8" name="Title 5">
            <a:extLst>
              <a:ext uri="{FF2B5EF4-FFF2-40B4-BE49-F238E27FC236}">
                <a16:creationId xmlns:a16="http://schemas.microsoft.com/office/drawing/2014/main" id="{DD2DBA23-ABCF-410D-93F4-4DAE943537A8}"/>
              </a:ext>
            </a:extLst>
          </p:cNvPr>
          <p:cNvSpPr>
            <a:spLocks noGrp="1"/>
          </p:cNvSpPr>
          <p:nvPr>
            <p:ph type="title"/>
          </p:nvPr>
        </p:nvSpPr>
        <p:spPr>
          <a:xfrm>
            <a:off x="838200" y="691651"/>
            <a:ext cx="10515600" cy="1325563"/>
          </a:xfrm>
        </p:spPr>
        <p:txBody>
          <a:bodyPr/>
          <a:lstStyle/>
          <a:p>
            <a:r>
              <a:rPr lang="en-US" b="0" dirty="0" err="1">
                <a:latin typeface="Calibri" panose="020F0502020204030204" pitchFamily="34" charset="0"/>
                <a:cs typeface="Calibri" panose="020F0502020204030204" pitchFamily="34" charset="0"/>
              </a:rPr>
              <a:t>Khảo</a:t>
            </a:r>
            <a:r>
              <a:rPr lang="en-US" b="0" dirty="0">
                <a:latin typeface="Calibri" panose="020F0502020204030204" pitchFamily="34" charset="0"/>
                <a:cs typeface="Calibri" panose="020F0502020204030204" pitchFamily="34" charset="0"/>
              </a:rPr>
              <a:t> </a:t>
            </a:r>
            <a:r>
              <a:rPr lang="en-US" b="0" dirty="0" err="1">
                <a:latin typeface="Calibri" panose="020F0502020204030204" pitchFamily="34" charset="0"/>
                <a:cs typeface="Calibri" panose="020F0502020204030204" pitchFamily="34" charset="0"/>
              </a:rPr>
              <a:t>sát</a:t>
            </a:r>
            <a:r>
              <a:rPr lang="en-US" b="0" dirty="0">
                <a:latin typeface="Calibri" panose="020F0502020204030204" pitchFamily="34" charset="0"/>
                <a:cs typeface="Calibri" panose="020F0502020204030204" pitchFamily="34" charset="0"/>
              </a:rPr>
              <a:t> </a:t>
            </a:r>
            <a:r>
              <a:rPr lang="en-US" b="0" dirty="0" err="1">
                <a:latin typeface="Calibri" panose="020F0502020204030204" pitchFamily="34" charset="0"/>
                <a:cs typeface="Calibri" panose="020F0502020204030204" pitchFamily="34" charset="0"/>
              </a:rPr>
              <a:t>cấu</a:t>
            </a:r>
            <a:r>
              <a:rPr lang="en-US" b="0" dirty="0">
                <a:latin typeface="Calibri" panose="020F0502020204030204" pitchFamily="34" charset="0"/>
                <a:cs typeface="Calibri" panose="020F0502020204030204" pitchFamily="34" charset="0"/>
              </a:rPr>
              <a:t> </a:t>
            </a:r>
            <a:r>
              <a:rPr lang="en-US" b="0" dirty="0" err="1">
                <a:latin typeface="Calibri" panose="020F0502020204030204" pitchFamily="34" charset="0"/>
                <a:cs typeface="Calibri" panose="020F0502020204030204" pitchFamily="34" charset="0"/>
              </a:rPr>
              <a:t>hình</a:t>
            </a:r>
            <a:r>
              <a:rPr lang="en-US" b="0" dirty="0">
                <a:latin typeface="Calibri" panose="020F0502020204030204" pitchFamily="34" charset="0"/>
                <a:cs typeface="Calibri" panose="020F0502020204030204" pitchFamily="34" charset="0"/>
              </a:rPr>
              <a:t> </a:t>
            </a:r>
            <a:r>
              <a:rPr lang="en-US" b="0" dirty="0" err="1">
                <a:latin typeface="Calibri" panose="020F0502020204030204" pitchFamily="34" charset="0"/>
                <a:cs typeface="Calibri" panose="020F0502020204030204" pitchFamily="34" charset="0"/>
              </a:rPr>
              <a:t>máy</a:t>
            </a:r>
            <a:r>
              <a:rPr lang="en-US" b="0" dirty="0">
                <a:latin typeface="Calibri" panose="020F0502020204030204" pitchFamily="34" charset="0"/>
                <a:cs typeface="Calibri" panose="020F0502020204030204" pitchFamily="34" charset="0"/>
              </a:rPr>
              <a:t> </a:t>
            </a:r>
            <a:r>
              <a:rPr lang="en-US" b="0" dirty="0" err="1">
                <a:latin typeface="Calibri" panose="020F0502020204030204" pitchFamily="34" charset="0"/>
                <a:cs typeface="Calibri" panose="020F0502020204030204" pitchFamily="34" charset="0"/>
              </a:rPr>
              <a:t>tính</a:t>
            </a:r>
            <a:endParaRPr lang="en-US" b="0" dirty="0">
              <a:latin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820FD46E-321D-449C-A10C-607AE56C95AE}"/>
              </a:ext>
            </a:extLst>
          </p:cNvPr>
          <p:cNvPicPr>
            <a:picLocks noChangeAspect="1"/>
          </p:cNvPicPr>
          <p:nvPr/>
        </p:nvPicPr>
        <p:blipFill rotWithShape="1">
          <a:blip r:embed="rId4"/>
          <a:srcRect t="-1" b="37397"/>
          <a:stretch/>
        </p:blipFill>
        <p:spPr>
          <a:xfrm>
            <a:off x="838200" y="2682520"/>
            <a:ext cx="4638686" cy="3077419"/>
          </a:xfrm>
          <a:prstGeom prst="rect">
            <a:avLst/>
          </a:prstGeom>
        </p:spPr>
      </p:pic>
      <p:pic>
        <p:nvPicPr>
          <p:cNvPr id="5" name="Picture 4">
            <a:extLst>
              <a:ext uri="{FF2B5EF4-FFF2-40B4-BE49-F238E27FC236}">
                <a16:creationId xmlns:a16="http://schemas.microsoft.com/office/drawing/2014/main" id="{F06D1CE8-1827-46C3-9D28-D57A2E09921E}"/>
              </a:ext>
            </a:extLst>
          </p:cNvPr>
          <p:cNvPicPr>
            <a:picLocks noChangeAspect="1"/>
          </p:cNvPicPr>
          <p:nvPr/>
        </p:nvPicPr>
        <p:blipFill>
          <a:blip r:embed="rId5"/>
          <a:stretch>
            <a:fillRect/>
          </a:stretch>
        </p:blipFill>
        <p:spPr>
          <a:xfrm>
            <a:off x="5732393" y="1763367"/>
            <a:ext cx="4915727" cy="4915727"/>
          </a:xfrm>
          <a:prstGeom prst="rect">
            <a:avLst/>
          </a:prstGeom>
        </p:spPr>
      </p:pic>
      <p:sp>
        <p:nvSpPr>
          <p:cNvPr id="2" name="Slide Number Placeholder 1">
            <a:extLst>
              <a:ext uri="{FF2B5EF4-FFF2-40B4-BE49-F238E27FC236}">
                <a16:creationId xmlns:a16="http://schemas.microsoft.com/office/drawing/2014/main" id="{6131427B-85B9-4AD8-BDD7-7F955F16AACD}"/>
              </a:ext>
            </a:extLst>
          </p:cNvPr>
          <p:cNvSpPr>
            <a:spLocks noGrp="1"/>
          </p:cNvSpPr>
          <p:nvPr>
            <p:ph type="sldNum" sz="quarter" idx="12"/>
          </p:nvPr>
        </p:nvSpPr>
        <p:spPr/>
        <p:txBody>
          <a:bodyPr/>
          <a:lstStyle/>
          <a:p>
            <a:fld id="{1880F96C-824F-4C37-99B8-7E149B40C9DC}" type="slidenum">
              <a:rPr lang="en-US" smtClean="0"/>
              <a:pPr/>
              <a:t>12</a:t>
            </a:fld>
            <a:endParaRPr lang="en-US"/>
          </a:p>
        </p:txBody>
      </p:sp>
    </p:spTree>
    <p:extLst>
      <p:ext uri="{BB962C8B-B14F-4D97-AF65-F5344CB8AC3E}">
        <p14:creationId xmlns:p14="http://schemas.microsoft.com/office/powerpoint/2010/main" val="11093258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5" name="Picture 4" descr="Chart, bar chart&#10;&#10;Description automatically generated">
            <a:extLst>
              <a:ext uri="{FF2B5EF4-FFF2-40B4-BE49-F238E27FC236}">
                <a16:creationId xmlns:a16="http://schemas.microsoft.com/office/drawing/2014/main" id="{DD7EEC2B-AE2A-45EA-A542-6B0C0D06606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1592" y="2270176"/>
            <a:ext cx="5178015" cy="3883511"/>
          </a:xfrm>
          <a:prstGeom prst="rect">
            <a:avLst/>
          </a:prstGeom>
        </p:spPr>
      </p:pic>
      <p:pic>
        <p:nvPicPr>
          <p:cNvPr id="12" name="Picture 11" descr="Chart, bar chart, histogram&#10;&#10;Description automatically generated">
            <a:extLst>
              <a:ext uri="{FF2B5EF4-FFF2-40B4-BE49-F238E27FC236}">
                <a16:creationId xmlns:a16="http://schemas.microsoft.com/office/drawing/2014/main" id="{5D064A74-F20C-4CE8-BD76-463CD929AEF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02998" y="4000500"/>
            <a:ext cx="3810000" cy="2857500"/>
          </a:xfrm>
          <a:prstGeom prst="rect">
            <a:avLst/>
          </a:prstGeom>
        </p:spPr>
      </p:pic>
      <p:pic>
        <p:nvPicPr>
          <p:cNvPr id="3" name="Picture 2" descr="Chart, bar chart, histogram&#10;&#10;Description automatically generated">
            <a:extLst>
              <a:ext uri="{FF2B5EF4-FFF2-40B4-BE49-F238E27FC236}">
                <a16:creationId xmlns:a16="http://schemas.microsoft.com/office/drawing/2014/main" id="{F63DC2BE-BA70-49AE-8B8C-E8893FDBE81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02998" y="1354432"/>
            <a:ext cx="3810000" cy="2857500"/>
          </a:xfrm>
          <a:prstGeom prst="rect">
            <a:avLst/>
          </a:prstGeom>
        </p:spPr>
      </p:pic>
      <p:sp>
        <p:nvSpPr>
          <p:cNvPr id="8" name="Title 5">
            <a:extLst>
              <a:ext uri="{FF2B5EF4-FFF2-40B4-BE49-F238E27FC236}">
                <a16:creationId xmlns:a16="http://schemas.microsoft.com/office/drawing/2014/main" id="{DD2DBA23-ABCF-410D-93F4-4DAE943537A8}"/>
              </a:ext>
            </a:extLst>
          </p:cNvPr>
          <p:cNvSpPr>
            <a:spLocks noGrp="1"/>
          </p:cNvSpPr>
          <p:nvPr>
            <p:ph type="title"/>
          </p:nvPr>
        </p:nvSpPr>
        <p:spPr>
          <a:xfrm>
            <a:off x="838200" y="691651"/>
            <a:ext cx="10515600" cy="1325563"/>
          </a:xfrm>
        </p:spPr>
        <p:txBody>
          <a:bodyPr/>
          <a:lstStyle/>
          <a:p>
            <a:r>
              <a:rPr lang="en-US" b="0" dirty="0" err="1">
                <a:latin typeface="Calibri" panose="020F0502020204030204" pitchFamily="34" charset="0"/>
                <a:cs typeface="Calibri" panose="020F0502020204030204" pitchFamily="34" charset="0"/>
              </a:rPr>
              <a:t>Kết</a:t>
            </a:r>
            <a:r>
              <a:rPr lang="en-US" b="0" dirty="0">
                <a:latin typeface="Calibri" panose="020F0502020204030204" pitchFamily="34" charset="0"/>
                <a:cs typeface="Calibri" panose="020F0502020204030204" pitchFamily="34" charset="0"/>
              </a:rPr>
              <a:t> </a:t>
            </a:r>
            <a:r>
              <a:rPr lang="en-US" b="0" dirty="0" err="1">
                <a:latin typeface="Calibri" panose="020F0502020204030204" pitchFamily="34" charset="0"/>
                <a:cs typeface="Calibri" panose="020F0502020204030204" pitchFamily="34" charset="0"/>
              </a:rPr>
              <a:t>quả</a:t>
            </a:r>
            <a:r>
              <a:rPr lang="en-US" b="0" dirty="0">
                <a:latin typeface="Calibri" panose="020F0502020204030204" pitchFamily="34" charset="0"/>
                <a:cs typeface="Calibri" panose="020F0502020204030204" pitchFamily="34" charset="0"/>
              </a:rPr>
              <a:t> </a:t>
            </a:r>
            <a:r>
              <a:rPr lang="en-US" b="0" dirty="0" err="1">
                <a:latin typeface="Calibri" panose="020F0502020204030204" pitchFamily="34" charset="0"/>
                <a:cs typeface="Calibri" panose="020F0502020204030204" pitchFamily="34" charset="0"/>
              </a:rPr>
              <a:t>khảo</a:t>
            </a:r>
            <a:r>
              <a:rPr lang="en-US" b="0" dirty="0">
                <a:latin typeface="Calibri" panose="020F0502020204030204" pitchFamily="34" charset="0"/>
                <a:cs typeface="Calibri" panose="020F0502020204030204" pitchFamily="34" charset="0"/>
              </a:rPr>
              <a:t> </a:t>
            </a:r>
            <a:r>
              <a:rPr lang="en-US" b="0" dirty="0" err="1">
                <a:latin typeface="Calibri" panose="020F0502020204030204" pitchFamily="34" charset="0"/>
                <a:cs typeface="Calibri" panose="020F0502020204030204" pitchFamily="34" charset="0"/>
              </a:rPr>
              <a:t>sát</a:t>
            </a:r>
            <a:r>
              <a:rPr lang="en-US" b="0" dirty="0">
                <a:latin typeface="Calibri" panose="020F0502020204030204" pitchFamily="34" charset="0"/>
                <a:cs typeface="Calibri" panose="020F0502020204030204" pitchFamily="34" charset="0"/>
              </a:rPr>
              <a:t> </a:t>
            </a:r>
            <a:r>
              <a:rPr lang="en-US" b="0" dirty="0" err="1">
                <a:latin typeface="Calibri" panose="020F0502020204030204" pitchFamily="34" charset="0"/>
                <a:cs typeface="Calibri" panose="020F0502020204030204" pitchFamily="34" charset="0"/>
              </a:rPr>
              <a:t>cấu</a:t>
            </a:r>
            <a:r>
              <a:rPr lang="en-US" b="0" dirty="0">
                <a:latin typeface="Calibri" panose="020F0502020204030204" pitchFamily="34" charset="0"/>
                <a:cs typeface="Calibri" panose="020F0502020204030204" pitchFamily="34" charset="0"/>
              </a:rPr>
              <a:t> </a:t>
            </a:r>
            <a:r>
              <a:rPr lang="en-US" b="0" dirty="0" err="1">
                <a:latin typeface="Calibri" panose="020F0502020204030204" pitchFamily="34" charset="0"/>
                <a:cs typeface="Calibri" panose="020F0502020204030204" pitchFamily="34" charset="0"/>
              </a:rPr>
              <a:t>hình</a:t>
            </a:r>
            <a:r>
              <a:rPr lang="en-US" b="0" dirty="0">
                <a:latin typeface="Calibri" panose="020F0502020204030204" pitchFamily="34" charset="0"/>
                <a:cs typeface="Calibri" panose="020F0502020204030204" pitchFamily="34" charset="0"/>
              </a:rPr>
              <a:t> </a:t>
            </a:r>
            <a:r>
              <a:rPr lang="en-US" b="0" dirty="0" err="1">
                <a:latin typeface="Calibri" panose="020F0502020204030204" pitchFamily="34" charset="0"/>
                <a:cs typeface="Calibri" panose="020F0502020204030204" pitchFamily="34" charset="0"/>
              </a:rPr>
              <a:t>máy</a:t>
            </a:r>
            <a:r>
              <a:rPr lang="en-US" b="0" dirty="0">
                <a:latin typeface="Calibri" panose="020F0502020204030204" pitchFamily="34" charset="0"/>
                <a:cs typeface="Calibri" panose="020F0502020204030204" pitchFamily="34" charset="0"/>
              </a:rPr>
              <a:t> </a:t>
            </a:r>
            <a:r>
              <a:rPr lang="en-US" b="0" dirty="0" err="1">
                <a:latin typeface="Calibri" panose="020F0502020204030204" pitchFamily="34" charset="0"/>
                <a:cs typeface="Calibri" panose="020F0502020204030204" pitchFamily="34" charset="0"/>
              </a:rPr>
              <a:t>tính</a:t>
            </a:r>
            <a:endParaRPr lang="en-US" b="0" dirty="0">
              <a:latin typeface="Calibri" panose="020F0502020204030204" pitchFamily="34" charset="0"/>
              <a:cs typeface="Calibri" panose="020F0502020204030204" pitchFamily="34" charset="0"/>
            </a:endParaRPr>
          </a:p>
        </p:txBody>
      </p:sp>
      <p:sp>
        <p:nvSpPr>
          <p:cNvPr id="2" name="Slide Number Placeholder 1">
            <a:extLst>
              <a:ext uri="{FF2B5EF4-FFF2-40B4-BE49-F238E27FC236}">
                <a16:creationId xmlns:a16="http://schemas.microsoft.com/office/drawing/2014/main" id="{FF97CB34-8B4F-4BD0-8038-01082F12CE5F}"/>
              </a:ext>
            </a:extLst>
          </p:cNvPr>
          <p:cNvSpPr>
            <a:spLocks noGrp="1"/>
          </p:cNvSpPr>
          <p:nvPr>
            <p:ph type="sldNum" sz="quarter" idx="12"/>
          </p:nvPr>
        </p:nvSpPr>
        <p:spPr/>
        <p:txBody>
          <a:bodyPr/>
          <a:lstStyle/>
          <a:p>
            <a:fld id="{1880F96C-824F-4C37-99B8-7E149B40C9DC}" type="slidenum">
              <a:rPr lang="en-US" smtClean="0"/>
              <a:pPr/>
              <a:t>13</a:t>
            </a:fld>
            <a:endParaRPr lang="en-US"/>
          </a:p>
        </p:txBody>
      </p:sp>
    </p:spTree>
    <p:extLst>
      <p:ext uri="{BB962C8B-B14F-4D97-AF65-F5344CB8AC3E}">
        <p14:creationId xmlns:p14="http://schemas.microsoft.com/office/powerpoint/2010/main" val="24481589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8" name="Title 5">
            <a:extLst>
              <a:ext uri="{FF2B5EF4-FFF2-40B4-BE49-F238E27FC236}">
                <a16:creationId xmlns:a16="http://schemas.microsoft.com/office/drawing/2014/main" id="{DD2DBA23-ABCF-410D-93F4-4DAE943537A8}"/>
              </a:ext>
            </a:extLst>
          </p:cNvPr>
          <p:cNvSpPr>
            <a:spLocks noGrp="1"/>
          </p:cNvSpPr>
          <p:nvPr>
            <p:ph type="title"/>
          </p:nvPr>
        </p:nvSpPr>
        <p:spPr>
          <a:xfrm>
            <a:off x="838200" y="691651"/>
            <a:ext cx="10515600" cy="1325563"/>
          </a:xfrm>
        </p:spPr>
        <p:txBody>
          <a:bodyPr/>
          <a:lstStyle/>
          <a:p>
            <a:r>
              <a:rPr lang="vi-VN" b="0" dirty="0">
                <a:latin typeface="Calibri" panose="020F0502020204030204" pitchFamily="34" charset="0"/>
                <a:cs typeface="Calibri" panose="020F0502020204030204" pitchFamily="34" charset="0"/>
              </a:rPr>
              <a:t>Khảo sát ứng dụng lọc nhiễu</a:t>
            </a:r>
            <a:endParaRPr lang="en-US" b="0" dirty="0">
              <a:latin typeface="Calibri" panose="020F0502020204030204" pitchFamily="34" charset="0"/>
              <a:cs typeface="Calibri" panose="020F0502020204030204" pitchFamily="34" charset="0"/>
            </a:endParaRPr>
          </a:p>
        </p:txBody>
      </p:sp>
      <p:sp>
        <p:nvSpPr>
          <p:cNvPr id="2" name="Slide Number Placeholder 1">
            <a:extLst>
              <a:ext uri="{FF2B5EF4-FFF2-40B4-BE49-F238E27FC236}">
                <a16:creationId xmlns:a16="http://schemas.microsoft.com/office/drawing/2014/main" id="{6131427B-85B9-4AD8-BDD7-7F955F16AACD}"/>
              </a:ext>
            </a:extLst>
          </p:cNvPr>
          <p:cNvSpPr>
            <a:spLocks noGrp="1"/>
          </p:cNvSpPr>
          <p:nvPr>
            <p:ph type="sldNum" sz="quarter" idx="12"/>
          </p:nvPr>
        </p:nvSpPr>
        <p:spPr/>
        <p:txBody>
          <a:bodyPr/>
          <a:lstStyle/>
          <a:p>
            <a:fld id="{1880F96C-824F-4C37-99B8-7E149B40C9DC}" type="slidenum">
              <a:rPr lang="en-US" smtClean="0"/>
              <a:pPr/>
              <a:t>14</a:t>
            </a:fld>
            <a:endParaRPr lang="en-US"/>
          </a:p>
        </p:txBody>
      </p:sp>
      <p:graphicFrame>
        <p:nvGraphicFramePr>
          <p:cNvPr id="3" name="Table 3">
            <a:extLst>
              <a:ext uri="{FF2B5EF4-FFF2-40B4-BE49-F238E27FC236}">
                <a16:creationId xmlns:a16="http://schemas.microsoft.com/office/drawing/2014/main" id="{1F77D04C-5F1B-4EB2-9C73-B679204A8376}"/>
              </a:ext>
            </a:extLst>
          </p:cNvPr>
          <p:cNvGraphicFramePr>
            <a:graphicFrameLocks noGrp="1"/>
          </p:cNvGraphicFramePr>
          <p:nvPr>
            <p:extLst>
              <p:ext uri="{D42A27DB-BD31-4B8C-83A1-F6EECF244321}">
                <p14:modId xmlns:p14="http://schemas.microsoft.com/office/powerpoint/2010/main" val="3411331020"/>
              </p:ext>
            </p:extLst>
          </p:nvPr>
        </p:nvGraphicFramePr>
        <p:xfrm>
          <a:off x="1278058" y="1968565"/>
          <a:ext cx="9635884" cy="2225040"/>
        </p:xfrm>
        <a:graphic>
          <a:graphicData uri="http://schemas.openxmlformats.org/drawingml/2006/table">
            <a:tbl>
              <a:tblPr firstRow="1" bandRow="1">
                <a:tableStyleId>{5C22544A-7EE6-4342-B048-85BDC9FD1C3A}</a:tableStyleId>
              </a:tblPr>
              <a:tblGrid>
                <a:gridCol w="2408971">
                  <a:extLst>
                    <a:ext uri="{9D8B030D-6E8A-4147-A177-3AD203B41FA5}">
                      <a16:colId xmlns:a16="http://schemas.microsoft.com/office/drawing/2014/main" val="2058354634"/>
                    </a:ext>
                  </a:extLst>
                </a:gridCol>
                <a:gridCol w="1574449">
                  <a:extLst>
                    <a:ext uri="{9D8B030D-6E8A-4147-A177-3AD203B41FA5}">
                      <a16:colId xmlns:a16="http://schemas.microsoft.com/office/drawing/2014/main" val="4264307499"/>
                    </a:ext>
                  </a:extLst>
                </a:gridCol>
                <a:gridCol w="3243493">
                  <a:extLst>
                    <a:ext uri="{9D8B030D-6E8A-4147-A177-3AD203B41FA5}">
                      <a16:colId xmlns:a16="http://schemas.microsoft.com/office/drawing/2014/main" val="11628744"/>
                    </a:ext>
                  </a:extLst>
                </a:gridCol>
                <a:gridCol w="2408971">
                  <a:extLst>
                    <a:ext uri="{9D8B030D-6E8A-4147-A177-3AD203B41FA5}">
                      <a16:colId xmlns:a16="http://schemas.microsoft.com/office/drawing/2014/main" val="2108170568"/>
                    </a:ext>
                  </a:extLst>
                </a:gridCol>
              </a:tblGrid>
              <a:tr h="370840">
                <a:tc>
                  <a:txBody>
                    <a:bodyPr/>
                    <a:lstStyle/>
                    <a:p>
                      <a:pPr algn="ctr"/>
                      <a:r>
                        <a:rPr lang="vi-VN" dirty="0">
                          <a:solidFill>
                            <a:sysClr val="windowText" lastClr="000000"/>
                          </a:solidFill>
                          <a:latin typeface="+mn-lt"/>
                        </a:rPr>
                        <a:t>Ứng dụng</a:t>
                      </a:r>
                      <a:endParaRPr lang="en-US" dirty="0">
                        <a:solidFill>
                          <a:sysClr val="windowText" lastClr="000000"/>
                        </a:solidFill>
                        <a:latin typeface="+mn-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vi-VN" dirty="0">
                          <a:solidFill>
                            <a:sysClr val="windowText" lastClr="000000"/>
                          </a:solidFill>
                        </a:rPr>
                        <a:t>Commercial</a:t>
                      </a:r>
                      <a:endParaRPr 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vi-VN" dirty="0">
                          <a:solidFill>
                            <a:sysClr val="windowText" lastClr="000000"/>
                          </a:solidFill>
                        </a:rPr>
                        <a:t>Lọc nhiễu thời gian thực</a:t>
                      </a:r>
                      <a:endParaRPr 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vi-VN" dirty="0">
                          <a:solidFill>
                            <a:sysClr val="windowText" lastClr="000000"/>
                          </a:solidFill>
                        </a:rPr>
                        <a:t>Lọc nhiễu từ file</a:t>
                      </a:r>
                      <a:endParaRPr 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65992054"/>
                  </a:ext>
                </a:extLst>
              </a:tr>
              <a:tr h="370840">
                <a:tc>
                  <a:txBody>
                    <a:bodyPr/>
                    <a:lstStyle/>
                    <a:p>
                      <a:pPr algn="ctr"/>
                      <a:r>
                        <a:rPr lang="vi-VN" dirty="0">
                          <a:solidFill>
                            <a:sysClr val="windowText" lastClr="000000"/>
                          </a:solidFill>
                          <a:latin typeface="+mn-lt"/>
                        </a:rPr>
                        <a:t>Krisp (1)</a:t>
                      </a:r>
                      <a:endParaRPr lang="en-US" dirty="0">
                        <a:solidFill>
                          <a:sysClr val="windowText" lastClr="000000"/>
                        </a:solidFill>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vi-VN" dirty="0">
                          <a:solidFill>
                            <a:sysClr val="windowText" lastClr="000000"/>
                          </a:solidFill>
                        </a:rPr>
                        <a:t>x</a:t>
                      </a:r>
                      <a:endParaRPr lang="en-US" dirty="0">
                        <a:solidFill>
                          <a:sysClr val="windowText" lastClr="000000"/>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vi-VN" dirty="0">
                          <a:solidFill>
                            <a:sysClr val="windowText" lastClr="000000"/>
                          </a:solidFill>
                        </a:rPr>
                        <a:t>x</a:t>
                      </a:r>
                      <a:endParaRPr lang="en-US" dirty="0">
                        <a:solidFill>
                          <a:sysClr val="windowText" lastClr="000000"/>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ysClr val="windowText" lastClr="000000"/>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6077899"/>
                  </a:ext>
                </a:extLst>
              </a:tr>
              <a:tr h="370840">
                <a:tc>
                  <a:txBody>
                    <a:bodyPr/>
                    <a:lstStyle/>
                    <a:p>
                      <a:pPr algn="ctr"/>
                      <a:r>
                        <a:rPr lang="vi-VN" dirty="0">
                          <a:solidFill>
                            <a:srgbClr val="FF0000"/>
                          </a:solidFill>
                          <a:latin typeface="+mn-lt"/>
                        </a:rPr>
                        <a:t>Crystal Sound </a:t>
                      </a:r>
                      <a:r>
                        <a:rPr lang="vi-VN" dirty="0">
                          <a:solidFill>
                            <a:schemeClr val="tx1"/>
                          </a:solidFill>
                          <a:latin typeface="+mn-lt"/>
                        </a:rPr>
                        <a:t>(2)</a:t>
                      </a:r>
                      <a:endParaRPr lang="en-US" dirty="0">
                        <a:solidFill>
                          <a:schemeClr val="tx1"/>
                        </a:solidFill>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vi-VN" dirty="0">
                          <a:solidFill>
                            <a:sysClr val="windowText" lastClr="000000"/>
                          </a:solidFill>
                        </a:rPr>
                        <a:t>x</a:t>
                      </a:r>
                      <a:endParaRPr lang="en-US" dirty="0">
                        <a:solidFill>
                          <a:sysClr val="windowText" lastClr="000000"/>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vi-VN" dirty="0">
                          <a:solidFill>
                            <a:sysClr val="windowText" lastClr="000000"/>
                          </a:solidFill>
                        </a:rPr>
                        <a:t>x</a:t>
                      </a:r>
                      <a:endParaRPr lang="en-US" dirty="0">
                        <a:solidFill>
                          <a:sysClr val="windowText" lastClr="000000"/>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vi-VN" dirty="0">
                          <a:solidFill>
                            <a:sysClr val="windowText" lastClr="000000"/>
                          </a:solidFill>
                        </a:rPr>
                        <a:t>x</a:t>
                      </a:r>
                      <a:endParaRPr lang="en-US" dirty="0">
                        <a:solidFill>
                          <a:sysClr val="windowText" lastClr="000000"/>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01157561"/>
                  </a:ext>
                </a:extLst>
              </a:tr>
              <a:tr h="370840">
                <a:tc>
                  <a:txBody>
                    <a:bodyPr/>
                    <a:lstStyle/>
                    <a:p>
                      <a:pPr algn="ctr"/>
                      <a:r>
                        <a:rPr lang="vi-VN" dirty="0">
                          <a:solidFill>
                            <a:srgbClr val="FF0000"/>
                          </a:solidFill>
                          <a:latin typeface="+mn-lt"/>
                        </a:rPr>
                        <a:t>Sox</a:t>
                      </a:r>
                      <a:r>
                        <a:rPr lang="vi-VN" dirty="0">
                          <a:solidFill>
                            <a:sysClr val="windowText" lastClr="000000"/>
                          </a:solidFill>
                          <a:latin typeface="+mn-lt"/>
                        </a:rPr>
                        <a:t> (3)</a:t>
                      </a:r>
                      <a:endParaRPr lang="en-US" dirty="0">
                        <a:solidFill>
                          <a:sysClr val="windowText" lastClr="000000"/>
                        </a:solidFill>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ysClr val="windowText" lastClr="000000"/>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ysClr val="windowText" lastClr="000000"/>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vi-VN" dirty="0">
                          <a:solidFill>
                            <a:sysClr val="windowText" lastClr="000000"/>
                          </a:solidFill>
                        </a:rPr>
                        <a:t>x</a:t>
                      </a:r>
                      <a:endParaRPr lang="en-US" dirty="0">
                        <a:solidFill>
                          <a:sysClr val="windowText" lastClr="000000"/>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65230734"/>
                  </a:ext>
                </a:extLst>
              </a:tr>
              <a:tr h="370840">
                <a:tc>
                  <a:txBody>
                    <a:bodyPr/>
                    <a:lstStyle/>
                    <a:p>
                      <a:pPr algn="ctr"/>
                      <a:r>
                        <a:rPr lang="vi-VN" dirty="0">
                          <a:solidFill>
                            <a:sysClr val="windowText" lastClr="000000"/>
                          </a:solidFill>
                          <a:latin typeface="+mn-lt"/>
                        </a:rPr>
                        <a:t>Google Meet (4)</a:t>
                      </a:r>
                      <a:endParaRPr lang="en-US" dirty="0">
                        <a:solidFill>
                          <a:sysClr val="windowText" lastClr="000000"/>
                        </a:solidFill>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vi-VN" dirty="0">
                          <a:solidFill>
                            <a:sysClr val="windowText" lastClr="000000"/>
                          </a:solidFill>
                        </a:rPr>
                        <a:t>x</a:t>
                      </a:r>
                      <a:endParaRPr lang="en-US" dirty="0">
                        <a:solidFill>
                          <a:sysClr val="windowText" lastClr="000000"/>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vi-VN" dirty="0">
                          <a:solidFill>
                            <a:sysClr val="windowText" lastClr="000000"/>
                          </a:solidFill>
                        </a:rPr>
                        <a:t>x</a:t>
                      </a:r>
                      <a:endParaRPr lang="en-US" dirty="0">
                        <a:solidFill>
                          <a:sysClr val="windowText" lastClr="000000"/>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ysClr val="windowText" lastClr="000000"/>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39732891"/>
                  </a:ext>
                </a:extLst>
              </a:tr>
              <a:tr h="370840">
                <a:tc>
                  <a:txBody>
                    <a:bodyPr/>
                    <a:lstStyle/>
                    <a:p>
                      <a:pPr algn="ctr"/>
                      <a:r>
                        <a:rPr lang="vi-VN" dirty="0">
                          <a:solidFill>
                            <a:sysClr val="windowText" lastClr="000000"/>
                          </a:solidFill>
                          <a:latin typeface="+mn-lt"/>
                        </a:rPr>
                        <a:t>Zoom</a:t>
                      </a:r>
                      <a:r>
                        <a:rPr lang="vi-VN" baseline="0" dirty="0">
                          <a:solidFill>
                            <a:sysClr val="windowText" lastClr="000000"/>
                          </a:solidFill>
                          <a:latin typeface="+mn-lt"/>
                        </a:rPr>
                        <a:t> (5)</a:t>
                      </a:r>
                      <a:endParaRPr lang="en-US" dirty="0">
                        <a:solidFill>
                          <a:sysClr val="windowText" lastClr="000000"/>
                        </a:solidFill>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vi-VN" dirty="0">
                          <a:solidFill>
                            <a:sysClr val="windowText" lastClr="000000"/>
                          </a:solidFill>
                        </a:rPr>
                        <a:t>x</a:t>
                      </a:r>
                      <a:endParaRPr lang="en-US" dirty="0">
                        <a:solidFill>
                          <a:sysClr val="windowText" lastClr="000000"/>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vi-VN" dirty="0">
                          <a:solidFill>
                            <a:sysClr val="windowText" lastClr="000000"/>
                          </a:solidFill>
                        </a:rPr>
                        <a:t>x</a:t>
                      </a:r>
                      <a:endParaRPr lang="en-US" dirty="0">
                        <a:solidFill>
                          <a:sysClr val="windowText" lastClr="000000"/>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ysClr val="windowText" lastClr="000000"/>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92913323"/>
                  </a:ext>
                </a:extLst>
              </a:tr>
            </a:tbl>
          </a:graphicData>
        </a:graphic>
      </p:graphicFrame>
      <p:sp>
        <p:nvSpPr>
          <p:cNvPr id="5" name="TextBox 4">
            <a:extLst>
              <a:ext uri="{FF2B5EF4-FFF2-40B4-BE49-F238E27FC236}">
                <a16:creationId xmlns:a16="http://schemas.microsoft.com/office/drawing/2014/main" id="{4416C582-D31D-48DC-921B-AF6C85CF4BA8}"/>
              </a:ext>
            </a:extLst>
          </p:cNvPr>
          <p:cNvSpPr txBox="1"/>
          <p:nvPr/>
        </p:nvSpPr>
        <p:spPr>
          <a:xfrm>
            <a:off x="1039966" y="5565570"/>
            <a:ext cx="9628034" cy="1169551"/>
          </a:xfrm>
          <a:prstGeom prst="rect">
            <a:avLst/>
          </a:prstGeom>
          <a:noFill/>
        </p:spPr>
        <p:txBody>
          <a:bodyPr wrap="square" rtlCol="0">
            <a:spAutoFit/>
          </a:bodyPr>
          <a:lstStyle/>
          <a:p>
            <a:pPr marL="342900" indent="-342900">
              <a:buAutoNum type="arabicParenBoth"/>
            </a:pPr>
            <a:r>
              <a:rPr lang="en-US" sz="1400" i="1" dirty="0">
                <a:hlinkClick r:id="rId4"/>
              </a:rPr>
              <a:t>Real-Time Noise Suppression Using Deep Learning | NVIDIA Developer Blog</a:t>
            </a:r>
            <a:endParaRPr lang="vi-VN" sz="1400" i="1" dirty="0"/>
          </a:p>
          <a:p>
            <a:pPr marL="342900" indent="-342900">
              <a:buAutoNum type="arabicParenBoth"/>
            </a:pPr>
            <a:r>
              <a:rPr lang="it-IT" sz="1400" i="1" dirty="0">
                <a:hlinkClick r:id="rId5"/>
              </a:rPr>
              <a:t>Crystal Sound - Noise cancellation &amp; Ultimate audio creator</a:t>
            </a:r>
            <a:endParaRPr lang="en-US" sz="1400" i="1" dirty="0"/>
          </a:p>
          <a:p>
            <a:pPr marL="342900" indent="-342900">
              <a:buAutoNum type="arabicParenBoth"/>
            </a:pPr>
            <a:r>
              <a:rPr lang="en-US" sz="1400" i="1" dirty="0" err="1">
                <a:hlinkClick r:id="rId6"/>
              </a:rPr>
              <a:t>SoX</a:t>
            </a:r>
            <a:r>
              <a:rPr lang="en-US" sz="1400" i="1" dirty="0">
                <a:hlinkClick r:id="rId6"/>
              </a:rPr>
              <a:t> (sourceforge.net)</a:t>
            </a:r>
            <a:endParaRPr lang="en-US" sz="1400" i="1" dirty="0"/>
          </a:p>
          <a:p>
            <a:pPr marL="342900" indent="-342900">
              <a:buAutoNum type="arabicParenBoth"/>
            </a:pPr>
            <a:r>
              <a:rPr lang="en-US" sz="1400" i="1" dirty="0">
                <a:hlinkClick r:id="rId7"/>
              </a:rPr>
              <a:t>How to Remove Background Noise in Google Meet Noise Cancellation (krisp.ai)</a:t>
            </a:r>
            <a:endParaRPr lang="en-US" sz="1400" i="1" dirty="0"/>
          </a:p>
          <a:p>
            <a:pPr marL="342900" indent="-342900">
              <a:buAutoNum type="arabicParenBoth"/>
            </a:pPr>
            <a:r>
              <a:rPr lang="en-US" sz="1400" i="1" dirty="0">
                <a:hlinkClick r:id="rId8"/>
              </a:rPr>
              <a:t>Zoom Noise Cancellation Guide - How to Cancel Out Background Noise (krisp.ai)</a:t>
            </a:r>
            <a:endParaRPr lang="en-US" sz="1400" i="1" dirty="0"/>
          </a:p>
        </p:txBody>
      </p:sp>
      <p:cxnSp>
        <p:nvCxnSpPr>
          <p:cNvPr id="6" name="Straight Connector 5">
            <a:extLst>
              <a:ext uri="{FF2B5EF4-FFF2-40B4-BE49-F238E27FC236}">
                <a16:creationId xmlns:a16="http://schemas.microsoft.com/office/drawing/2014/main" id="{27BD90CB-BF75-442B-8F15-E0329C98AED3}"/>
              </a:ext>
            </a:extLst>
          </p:cNvPr>
          <p:cNvCxnSpPr/>
          <p:nvPr/>
        </p:nvCxnSpPr>
        <p:spPr>
          <a:xfrm>
            <a:off x="838200" y="5462424"/>
            <a:ext cx="6946783"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7928593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8" name="Title 5">
            <a:extLst>
              <a:ext uri="{FF2B5EF4-FFF2-40B4-BE49-F238E27FC236}">
                <a16:creationId xmlns:a16="http://schemas.microsoft.com/office/drawing/2014/main" id="{DD2DBA23-ABCF-410D-93F4-4DAE943537A8}"/>
              </a:ext>
            </a:extLst>
          </p:cNvPr>
          <p:cNvSpPr>
            <a:spLocks noGrp="1"/>
          </p:cNvSpPr>
          <p:nvPr>
            <p:ph type="title"/>
          </p:nvPr>
        </p:nvSpPr>
        <p:spPr>
          <a:xfrm>
            <a:off x="838200" y="691651"/>
            <a:ext cx="10515600" cy="1325563"/>
          </a:xfrm>
        </p:spPr>
        <p:txBody>
          <a:bodyPr/>
          <a:lstStyle/>
          <a:p>
            <a:r>
              <a:rPr lang="vi-VN" b="0" dirty="0">
                <a:latin typeface="Calibri" panose="020F0502020204030204" pitchFamily="34" charset="0"/>
                <a:cs typeface="Calibri" panose="020F0502020204030204" pitchFamily="34" charset="0"/>
              </a:rPr>
              <a:t>Kết quả mong đợi</a:t>
            </a:r>
            <a:endParaRPr lang="en-US" b="0" dirty="0">
              <a:latin typeface="Calibri" panose="020F0502020204030204" pitchFamily="34" charset="0"/>
              <a:cs typeface="Calibri" panose="020F0502020204030204" pitchFamily="34" charset="0"/>
            </a:endParaRPr>
          </a:p>
        </p:txBody>
      </p:sp>
      <p:sp>
        <p:nvSpPr>
          <p:cNvPr id="2" name="Slide Number Placeholder 1">
            <a:extLst>
              <a:ext uri="{FF2B5EF4-FFF2-40B4-BE49-F238E27FC236}">
                <a16:creationId xmlns:a16="http://schemas.microsoft.com/office/drawing/2014/main" id="{84985908-B071-4F0D-ACD2-F589062539DE}"/>
              </a:ext>
            </a:extLst>
          </p:cNvPr>
          <p:cNvSpPr>
            <a:spLocks noGrp="1"/>
          </p:cNvSpPr>
          <p:nvPr>
            <p:ph type="sldNum" sz="quarter" idx="12"/>
          </p:nvPr>
        </p:nvSpPr>
        <p:spPr/>
        <p:txBody>
          <a:bodyPr/>
          <a:lstStyle/>
          <a:p>
            <a:fld id="{1880F96C-824F-4C37-99B8-7E149B40C9DC}" type="slidenum">
              <a:rPr lang="en-US" smtClean="0"/>
              <a:pPr/>
              <a:t>15</a:t>
            </a:fld>
            <a:endParaRPr lang="en-US"/>
          </a:p>
        </p:txBody>
      </p:sp>
      <p:sp>
        <p:nvSpPr>
          <p:cNvPr id="17" name="TextBox 16">
            <a:extLst>
              <a:ext uri="{FF2B5EF4-FFF2-40B4-BE49-F238E27FC236}">
                <a16:creationId xmlns:a16="http://schemas.microsoft.com/office/drawing/2014/main" id="{DB8E36E1-1F72-4EFC-B610-A2F82B824757}"/>
              </a:ext>
            </a:extLst>
          </p:cNvPr>
          <p:cNvSpPr txBox="1"/>
          <p:nvPr/>
        </p:nvSpPr>
        <p:spPr>
          <a:xfrm>
            <a:off x="680488" y="2277851"/>
            <a:ext cx="5415512" cy="4093428"/>
          </a:xfrm>
          <a:prstGeom prst="rect">
            <a:avLst/>
          </a:prstGeom>
          <a:noFill/>
        </p:spPr>
        <p:txBody>
          <a:bodyPr wrap="square" rtlCol="0">
            <a:spAutoFit/>
          </a:bodyPr>
          <a:lstStyle/>
          <a:p>
            <a:r>
              <a:rPr lang="vi-VN" sz="3600" b="1" dirty="0">
                <a:latin typeface="Calibri" panose="020F0502020204030204" pitchFamily="34" charset="0"/>
                <a:cs typeface="Calibri" panose="020F0502020204030204" pitchFamily="34" charset="0"/>
              </a:rPr>
              <a:t>Nghiên cứu mô hình</a:t>
            </a:r>
          </a:p>
          <a:p>
            <a:pPr marL="285750" indent="-285750">
              <a:buFont typeface="Arial" panose="020B0604020202020204" pitchFamily="34" charset="0"/>
              <a:buChar char="•"/>
            </a:pPr>
            <a:endParaRPr lang="en-US" sz="32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vi-VN" sz="3200" dirty="0">
                <a:latin typeface="Calibri" panose="020F0502020204030204" pitchFamily="34" charset="0"/>
                <a:cs typeface="Calibri" panose="020F0502020204030204" pitchFamily="34" charset="0"/>
              </a:rPr>
              <a:t>Đề xuất mô hình có khả năng lọc tốt, vẫn đảm bảo chất lượng âm thanh</a:t>
            </a:r>
          </a:p>
          <a:p>
            <a:pPr marL="285750" indent="-285750">
              <a:buFont typeface="Arial" panose="020B0604020202020204" pitchFamily="34" charset="0"/>
              <a:buChar char="•"/>
            </a:pPr>
            <a:endParaRPr lang="vi-VN" sz="32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vi-VN" sz="3200" dirty="0">
                <a:latin typeface="Calibri" panose="020F0502020204030204" pitchFamily="34" charset="0"/>
                <a:cs typeface="Calibri" panose="020F0502020204030204" pitchFamily="34" charset="0"/>
              </a:rPr>
              <a:t>Đề xuất hàm mất mát phục vụ cho mô hình trên</a:t>
            </a:r>
            <a:endParaRPr lang="en-US" sz="3200" dirty="0">
              <a:latin typeface="Calibri" panose="020F0502020204030204" pitchFamily="34" charset="0"/>
              <a:cs typeface="Calibri" panose="020F0502020204030204" pitchFamily="34" charset="0"/>
            </a:endParaRPr>
          </a:p>
        </p:txBody>
      </p:sp>
      <p:sp>
        <p:nvSpPr>
          <p:cNvPr id="20" name="TextBox 19">
            <a:extLst>
              <a:ext uri="{FF2B5EF4-FFF2-40B4-BE49-F238E27FC236}">
                <a16:creationId xmlns:a16="http://schemas.microsoft.com/office/drawing/2014/main" id="{5A82999D-3CC4-422C-898D-8D24497209C6}"/>
              </a:ext>
            </a:extLst>
          </p:cNvPr>
          <p:cNvSpPr txBox="1"/>
          <p:nvPr/>
        </p:nvSpPr>
        <p:spPr>
          <a:xfrm>
            <a:off x="6408071" y="2277851"/>
            <a:ext cx="5415512" cy="3600986"/>
          </a:xfrm>
          <a:prstGeom prst="rect">
            <a:avLst/>
          </a:prstGeom>
          <a:noFill/>
        </p:spPr>
        <p:txBody>
          <a:bodyPr wrap="square" rtlCol="0">
            <a:spAutoFit/>
          </a:bodyPr>
          <a:lstStyle/>
          <a:p>
            <a:r>
              <a:rPr lang="vi-VN" sz="3600" b="1" dirty="0">
                <a:latin typeface="Calibri" panose="020F0502020204030204" pitchFamily="34" charset="0"/>
                <a:cs typeface="Calibri" panose="020F0502020204030204" pitchFamily="34" charset="0"/>
              </a:rPr>
              <a:t>Phát triển ứng dụng</a:t>
            </a:r>
          </a:p>
          <a:p>
            <a:endParaRPr lang="vi-VN" sz="32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vi-VN" sz="3200" dirty="0">
                <a:latin typeface="Calibri" panose="020F0502020204030204" pitchFamily="34" charset="0"/>
                <a:cs typeface="Calibri" panose="020F0502020204030204" pitchFamily="34" charset="0"/>
              </a:rPr>
              <a:t>Hiện thực ứng dụng hỗ trợ cả lọc thời gian thực và lọc file</a:t>
            </a:r>
          </a:p>
          <a:p>
            <a:pPr marL="285750" indent="-285750">
              <a:buFont typeface="Arial" panose="020B0604020202020204" pitchFamily="34" charset="0"/>
              <a:buChar char="•"/>
            </a:pPr>
            <a:endParaRPr lang="vi-VN" sz="32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vi-VN" sz="3200" dirty="0">
                <a:latin typeface="Calibri" panose="020F0502020204030204" pitchFamily="34" charset="0"/>
                <a:cs typeface="Calibri" panose="020F0502020204030204" pitchFamily="34" charset="0"/>
              </a:rPr>
              <a:t>Hoạt động tốt và ổn định với cả máy có cấu hình thấp</a:t>
            </a:r>
            <a:endParaRPr lang="en-US" sz="3200" dirty="0">
              <a:latin typeface="Calibri" panose="020F0502020204030204" pitchFamily="34" charset="0"/>
              <a:cs typeface="Calibri" panose="020F0502020204030204" pitchFamily="34" charset="0"/>
            </a:endParaRPr>
          </a:p>
        </p:txBody>
      </p:sp>
      <p:cxnSp>
        <p:nvCxnSpPr>
          <p:cNvPr id="25" name="Straight Connector 24">
            <a:extLst>
              <a:ext uri="{FF2B5EF4-FFF2-40B4-BE49-F238E27FC236}">
                <a16:creationId xmlns:a16="http://schemas.microsoft.com/office/drawing/2014/main" id="{B26EDFAA-D839-410E-880C-6F571B224A39}"/>
              </a:ext>
            </a:extLst>
          </p:cNvPr>
          <p:cNvCxnSpPr>
            <a:cxnSpLocks/>
          </p:cNvCxnSpPr>
          <p:nvPr/>
        </p:nvCxnSpPr>
        <p:spPr>
          <a:xfrm>
            <a:off x="6096000" y="2076686"/>
            <a:ext cx="0" cy="350430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35065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b="0" dirty="0">
                <a:latin typeface="Calibri" panose="020F0502020204030204" pitchFamily="34" charset="0"/>
                <a:cs typeface="Calibri" panose="020F0502020204030204" pitchFamily="34" charset="0"/>
              </a:rPr>
              <a:t>2. </a:t>
            </a:r>
            <a:r>
              <a:rPr lang="en-US" b="0" dirty="0" err="1">
                <a:latin typeface="Calibri" panose="020F0502020204030204" pitchFamily="34" charset="0"/>
                <a:cs typeface="Calibri" panose="020F0502020204030204" pitchFamily="34" charset="0"/>
              </a:rPr>
              <a:t>Kiến</a:t>
            </a:r>
            <a:r>
              <a:rPr lang="en-US" b="0" dirty="0">
                <a:latin typeface="Calibri" panose="020F0502020204030204" pitchFamily="34" charset="0"/>
                <a:cs typeface="Calibri" panose="020F0502020204030204" pitchFamily="34" charset="0"/>
              </a:rPr>
              <a:t> </a:t>
            </a:r>
            <a:r>
              <a:rPr lang="en-US" b="0" dirty="0" err="1">
                <a:latin typeface="Calibri" panose="020F0502020204030204" pitchFamily="34" charset="0"/>
                <a:cs typeface="Calibri" panose="020F0502020204030204" pitchFamily="34" charset="0"/>
              </a:rPr>
              <a:t>thức</a:t>
            </a:r>
            <a:r>
              <a:rPr lang="en-US" b="0" dirty="0">
                <a:latin typeface="Calibri" panose="020F0502020204030204" pitchFamily="34" charset="0"/>
                <a:cs typeface="Calibri" panose="020F0502020204030204" pitchFamily="34" charset="0"/>
              </a:rPr>
              <a:t> </a:t>
            </a:r>
            <a:r>
              <a:rPr lang="en-US" b="0" dirty="0" err="1">
                <a:latin typeface="Calibri" panose="020F0502020204030204" pitchFamily="34" charset="0"/>
                <a:cs typeface="Calibri" panose="020F0502020204030204" pitchFamily="34" charset="0"/>
              </a:rPr>
              <a:t>nền</a:t>
            </a:r>
            <a:r>
              <a:rPr lang="en-US" b="0" dirty="0">
                <a:latin typeface="Calibri" panose="020F0502020204030204" pitchFamily="34" charset="0"/>
                <a:cs typeface="Calibri" panose="020F0502020204030204" pitchFamily="34" charset="0"/>
              </a:rPr>
              <a:t> </a:t>
            </a:r>
            <a:r>
              <a:rPr lang="en-US" b="0" dirty="0" err="1">
                <a:latin typeface="Calibri" panose="020F0502020204030204" pitchFamily="34" charset="0"/>
                <a:cs typeface="Calibri" panose="020F0502020204030204" pitchFamily="34" charset="0"/>
              </a:rPr>
              <a:t>tảng</a:t>
            </a:r>
            <a:endParaRPr lang="en-US" b="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8878592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a:xfrm>
            <a:off x="838200" y="593177"/>
            <a:ext cx="10515600" cy="1325563"/>
          </a:xfrm>
        </p:spPr>
        <p:txBody>
          <a:bodyPr/>
          <a:lstStyle/>
          <a:p>
            <a:r>
              <a:rPr lang="en-US" b="0" dirty="0" err="1">
                <a:latin typeface="Calibri" panose="020F0502020204030204" pitchFamily="34" charset="0"/>
                <a:cs typeface="Calibri" panose="020F0502020204030204" pitchFamily="34" charset="0"/>
              </a:rPr>
              <a:t>Biến</a:t>
            </a:r>
            <a:r>
              <a:rPr lang="en-US" b="0" dirty="0">
                <a:latin typeface="Calibri" panose="020F0502020204030204" pitchFamily="34" charset="0"/>
                <a:cs typeface="Calibri" panose="020F0502020204030204" pitchFamily="34" charset="0"/>
              </a:rPr>
              <a:t> </a:t>
            </a:r>
            <a:r>
              <a:rPr lang="en-US" b="0" dirty="0" err="1">
                <a:latin typeface="Calibri" panose="020F0502020204030204" pitchFamily="34" charset="0"/>
                <a:cs typeface="Calibri" panose="020F0502020204030204" pitchFamily="34" charset="0"/>
              </a:rPr>
              <a:t>đổi</a:t>
            </a:r>
            <a:r>
              <a:rPr lang="en-US" b="0" dirty="0">
                <a:latin typeface="Calibri" panose="020F0502020204030204" pitchFamily="34" charset="0"/>
                <a:cs typeface="Calibri" panose="020F0502020204030204" pitchFamily="34" charset="0"/>
              </a:rPr>
              <a:t> Fourier</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8563D070-8646-4856-9221-ACBC12507D50}"/>
                  </a:ext>
                </a:extLst>
              </p:cNvPr>
              <p:cNvSpPr txBox="1"/>
              <p:nvPr/>
            </p:nvSpPr>
            <p:spPr>
              <a:xfrm>
                <a:off x="3569988" y="1602297"/>
                <a:ext cx="5222199" cy="13168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3600" b="0" i="1" smtClean="0">
                          <a:latin typeface="Cambria Math" panose="02040503050406030204" pitchFamily="18" charset="0"/>
                        </a:rPr>
                        <m:t>𝐹</m:t>
                      </m:r>
                      <m:d>
                        <m:dPr>
                          <m:ctrlPr>
                            <a:rPr lang="en-US" sz="3600" b="0" i="1" smtClean="0">
                              <a:latin typeface="Cambria Math" panose="02040503050406030204" pitchFamily="18" charset="0"/>
                            </a:rPr>
                          </m:ctrlPr>
                        </m:dPr>
                        <m:e>
                          <m:r>
                            <a:rPr lang="en-US" sz="3600" b="0" i="1" smtClean="0">
                              <a:latin typeface="Cambria Math" panose="02040503050406030204" pitchFamily="18" charset="0"/>
                            </a:rPr>
                            <m:t>𝜔</m:t>
                          </m:r>
                        </m:e>
                      </m:d>
                      <m:r>
                        <a:rPr lang="en-US" sz="3600" b="0" i="1" smtClean="0">
                          <a:latin typeface="Cambria Math" panose="02040503050406030204" pitchFamily="18" charset="0"/>
                        </a:rPr>
                        <m:t>=</m:t>
                      </m:r>
                      <m:nary>
                        <m:naryPr>
                          <m:ctrlPr>
                            <a:rPr lang="en-US" sz="3600" b="0" i="1" smtClean="0">
                              <a:latin typeface="Cambria Math" panose="02040503050406030204" pitchFamily="18" charset="0"/>
                            </a:rPr>
                          </m:ctrlPr>
                        </m:naryPr>
                        <m:sub>
                          <m:r>
                            <a:rPr lang="en-US" sz="3600" b="0" i="1" smtClean="0">
                              <a:latin typeface="Cambria Math" panose="02040503050406030204" pitchFamily="18" charset="0"/>
                            </a:rPr>
                            <m:t>−∞</m:t>
                          </m:r>
                        </m:sub>
                        <m:sup>
                          <m:r>
                            <a:rPr lang="vi-VN" sz="3600" b="0" i="1" smtClean="0">
                              <a:latin typeface="Cambria Math" panose="02040503050406030204" pitchFamily="18" charset="0"/>
                            </a:rPr>
                            <m:t>+</m:t>
                          </m:r>
                          <m:r>
                            <a:rPr lang="en-US" sz="3600" b="0" i="1" smtClean="0">
                              <a:latin typeface="Cambria Math" panose="02040503050406030204" pitchFamily="18" charset="0"/>
                            </a:rPr>
                            <m:t>∞</m:t>
                          </m:r>
                        </m:sup>
                        <m:e>
                          <m:r>
                            <a:rPr lang="en-US" sz="3600" b="0" i="1" smtClean="0">
                              <a:latin typeface="Cambria Math" panose="02040503050406030204" pitchFamily="18" charset="0"/>
                            </a:rPr>
                            <m:t>𝑓</m:t>
                          </m:r>
                          <m:d>
                            <m:dPr>
                              <m:ctrlPr>
                                <a:rPr lang="en-US" sz="3600" b="0" i="1" smtClean="0">
                                  <a:latin typeface="Cambria Math" panose="02040503050406030204" pitchFamily="18" charset="0"/>
                                </a:rPr>
                              </m:ctrlPr>
                            </m:dPr>
                            <m:e>
                              <m:r>
                                <a:rPr lang="en-US" sz="3600" b="0" i="1" smtClean="0">
                                  <a:latin typeface="Cambria Math" panose="02040503050406030204" pitchFamily="18" charset="0"/>
                                </a:rPr>
                                <m:t>𝑡</m:t>
                              </m:r>
                            </m:e>
                          </m:d>
                          <m:sSup>
                            <m:sSupPr>
                              <m:ctrlPr>
                                <a:rPr lang="en-US" sz="3600" b="0" i="1" smtClean="0">
                                  <a:latin typeface="Cambria Math" panose="02040503050406030204" pitchFamily="18" charset="0"/>
                                </a:rPr>
                              </m:ctrlPr>
                            </m:sSupPr>
                            <m:e>
                              <m:r>
                                <a:rPr lang="en-US" sz="3600" b="0" i="1" smtClean="0">
                                  <a:latin typeface="Cambria Math" panose="02040503050406030204" pitchFamily="18" charset="0"/>
                                </a:rPr>
                                <m:t>𝑒</m:t>
                              </m:r>
                            </m:e>
                            <m:sup>
                              <m:r>
                                <a:rPr lang="en-US" sz="3600" b="0" i="1" smtClean="0">
                                  <a:latin typeface="Cambria Math" panose="02040503050406030204" pitchFamily="18" charset="0"/>
                                </a:rPr>
                                <m:t>−</m:t>
                              </m:r>
                              <m:r>
                                <a:rPr lang="en-US" sz="3600" b="0" i="1" smtClean="0">
                                  <a:latin typeface="Cambria Math" panose="02040503050406030204" pitchFamily="18" charset="0"/>
                                </a:rPr>
                                <m:t>𝑖</m:t>
                              </m:r>
                              <m:r>
                                <a:rPr lang="en-US" sz="3600" b="0" i="1" smtClean="0">
                                  <a:latin typeface="Cambria Math" panose="02040503050406030204" pitchFamily="18" charset="0"/>
                                </a:rPr>
                                <m:t>𝜔</m:t>
                              </m:r>
                              <m:r>
                                <a:rPr lang="en-US" sz="3600" b="0" i="1" smtClean="0">
                                  <a:latin typeface="Cambria Math" panose="02040503050406030204" pitchFamily="18" charset="0"/>
                                </a:rPr>
                                <m:t>𝑡</m:t>
                              </m:r>
                            </m:sup>
                          </m:sSup>
                          <m:r>
                            <a:rPr lang="en-US" sz="3600" b="0" i="1" smtClean="0">
                              <a:latin typeface="Cambria Math" panose="02040503050406030204" pitchFamily="18" charset="0"/>
                            </a:rPr>
                            <m:t>𝑑𝑡</m:t>
                          </m:r>
                        </m:e>
                      </m:nary>
                    </m:oMath>
                  </m:oMathPara>
                </a14:m>
                <a:endParaRPr lang="en-US" sz="3600" dirty="0"/>
              </a:p>
            </p:txBody>
          </p:sp>
        </mc:Choice>
        <mc:Fallback xmlns="">
          <p:sp>
            <p:nvSpPr>
              <p:cNvPr id="2" name="TextBox 1">
                <a:extLst>
                  <a:ext uri="{FF2B5EF4-FFF2-40B4-BE49-F238E27FC236}">
                    <a16:creationId xmlns:a16="http://schemas.microsoft.com/office/drawing/2014/main" id="{8563D070-8646-4856-9221-ACBC12507D50}"/>
                  </a:ext>
                </a:extLst>
              </p:cNvPr>
              <p:cNvSpPr txBox="1">
                <a:spLocks noRot="1" noChangeAspect="1" noMove="1" noResize="1" noEditPoints="1" noAdjustHandles="1" noChangeArrowheads="1" noChangeShapeType="1" noTextEdit="1"/>
              </p:cNvSpPr>
              <p:nvPr/>
            </p:nvSpPr>
            <p:spPr>
              <a:xfrm>
                <a:off x="3569988" y="1602297"/>
                <a:ext cx="5222199" cy="1316899"/>
              </a:xfrm>
              <a:prstGeom prst="rect">
                <a:avLst/>
              </a:prstGeom>
              <a:blipFill>
                <a:blip r:embed="rId4"/>
                <a:stretch>
                  <a:fillRect/>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101DE9E2-E0C0-4E35-86D2-891F2D3AEBCB}"/>
              </a:ext>
            </a:extLst>
          </p:cNvPr>
          <p:cNvPicPr>
            <a:picLocks noChangeAspect="1"/>
          </p:cNvPicPr>
          <p:nvPr/>
        </p:nvPicPr>
        <p:blipFill rotWithShape="1">
          <a:blip r:embed="rId5">
            <a:extLst>
              <a:ext uri="{28A0092B-C50C-407E-A947-70E740481C1C}">
                <a14:useLocalDpi xmlns:a14="http://schemas.microsoft.com/office/drawing/2010/main" val="0"/>
              </a:ext>
            </a:extLst>
          </a:blip>
          <a:srcRect l="15698" r="1" b="13125"/>
          <a:stretch/>
        </p:blipFill>
        <p:spPr>
          <a:xfrm>
            <a:off x="2695827" y="2516698"/>
            <a:ext cx="2425069" cy="1876626"/>
          </a:xfrm>
          <a:prstGeom prst="rect">
            <a:avLst/>
          </a:prstGeom>
        </p:spPr>
      </p:pic>
      <p:pic>
        <p:nvPicPr>
          <p:cNvPr id="9" name="Picture 8" descr="A picture containing chart&#10;&#10;Description automatically generated">
            <a:extLst>
              <a:ext uri="{FF2B5EF4-FFF2-40B4-BE49-F238E27FC236}">
                <a16:creationId xmlns:a16="http://schemas.microsoft.com/office/drawing/2014/main" id="{BA7C574D-C0C2-4DE2-A17D-DA1DEEFCC7C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95828" y="4890782"/>
            <a:ext cx="2015706" cy="2160165"/>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3556AAA-9E79-4344-9837-A11979815659}"/>
                  </a:ext>
                </a:extLst>
              </p:cNvPr>
              <p:cNvSpPr txBox="1"/>
              <p:nvPr/>
            </p:nvSpPr>
            <p:spPr>
              <a:xfrm>
                <a:off x="1560352" y="3317815"/>
                <a:ext cx="1057353"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𝑓</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𝑡</m:t>
                          </m:r>
                        </m:e>
                      </m:d>
                    </m:oMath>
                  </m:oMathPara>
                </a14:m>
                <a:endParaRPr lang="en-US" sz="2800" dirty="0"/>
              </a:p>
            </p:txBody>
          </p:sp>
        </mc:Choice>
        <mc:Fallback xmlns="">
          <p:sp>
            <p:nvSpPr>
              <p:cNvPr id="10" name="TextBox 9">
                <a:extLst>
                  <a:ext uri="{FF2B5EF4-FFF2-40B4-BE49-F238E27FC236}">
                    <a16:creationId xmlns:a16="http://schemas.microsoft.com/office/drawing/2014/main" id="{13556AAA-9E79-4344-9837-A11979815659}"/>
                  </a:ext>
                </a:extLst>
              </p:cNvPr>
              <p:cNvSpPr txBox="1">
                <a:spLocks noRot="1" noChangeAspect="1" noMove="1" noResize="1" noEditPoints="1" noAdjustHandles="1" noChangeArrowheads="1" noChangeShapeType="1" noTextEdit="1"/>
              </p:cNvSpPr>
              <p:nvPr/>
            </p:nvSpPr>
            <p:spPr>
              <a:xfrm>
                <a:off x="1560352" y="3317815"/>
                <a:ext cx="1057353" cy="523220"/>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9C98BBE-90C6-4CF5-B068-EB56F1132D53}"/>
                  </a:ext>
                </a:extLst>
              </p:cNvPr>
              <p:cNvSpPr txBox="1"/>
              <p:nvPr/>
            </p:nvSpPr>
            <p:spPr>
              <a:xfrm>
                <a:off x="1560353" y="5687003"/>
                <a:ext cx="1057353" cy="53713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𝑒</m:t>
                          </m:r>
                        </m:e>
                        <m:sup>
                          <m:r>
                            <a:rPr lang="en-US" sz="2800" b="0" i="1" smtClean="0">
                              <a:latin typeface="Cambria Math" panose="02040503050406030204" pitchFamily="18" charset="0"/>
                            </a:rPr>
                            <m:t>−</m:t>
                          </m:r>
                          <m:r>
                            <a:rPr lang="en-US" sz="2800" b="0" i="1" smtClean="0">
                              <a:latin typeface="Cambria Math" panose="02040503050406030204" pitchFamily="18" charset="0"/>
                            </a:rPr>
                            <m:t>𝑖</m:t>
                          </m:r>
                          <m:r>
                            <a:rPr lang="en-US" sz="2800" b="0" i="1" smtClean="0">
                              <a:latin typeface="Cambria Math" panose="02040503050406030204" pitchFamily="18" charset="0"/>
                            </a:rPr>
                            <m:t>𝜔</m:t>
                          </m:r>
                          <m:r>
                            <a:rPr lang="en-US" sz="2800" b="0" i="1" smtClean="0">
                              <a:latin typeface="Cambria Math" panose="02040503050406030204" pitchFamily="18" charset="0"/>
                            </a:rPr>
                            <m:t>𝑡</m:t>
                          </m:r>
                        </m:sup>
                      </m:sSup>
                    </m:oMath>
                  </m:oMathPara>
                </a14:m>
                <a:endParaRPr lang="en-US" sz="2800" dirty="0"/>
              </a:p>
            </p:txBody>
          </p:sp>
        </mc:Choice>
        <mc:Fallback xmlns="">
          <p:sp>
            <p:nvSpPr>
              <p:cNvPr id="11" name="TextBox 10">
                <a:extLst>
                  <a:ext uri="{FF2B5EF4-FFF2-40B4-BE49-F238E27FC236}">
                    <a16:creationId xmlns:a16="http://schemas.microsoft.com/office/drawing/2014/main" id="{49C98BBE-90C6-4CF5-B068-EB56F1132D53}"/>
                  </a:ext>
                </a:extLst>
              </p:cNvPr>
              <p:cNvSpPr txBox="1">
                <a:spLocks noRot="1" noChangeAspect="1" noMove="1" noResize="1" noEditPoints="1" noAdjustHandles="1" noChangeArrowheads="1" noChangeShapeType="1" noTextEdit="1"/>
              </p:cNvSpPr>
              <p:nvPr/>
            </p:nvSpPr>
            <p:spPr>
              <a:xfrm>
                <a:off x="1560353" y="5687003"/>
                <a:ext cx="1057353" cy="537135"/>
              </a:xfrm>
              <a:prstGeom prst="rect">
                <a:avLst/>
              </a:prstGeom>
              <a:blipFill>
                <a:blip r:embed="rId8"/>
                <a:stretch>
                  <a:fillRect/>
                </a:stretch>
              </a:blipFill>
            </p:spPr>
            <p:txBody>
              <a:bodyPr/>
              <a:lstStyle/>
              <a:p>
                <a:r>
                  <a:rPr lang="en-US">
                    <a:noFill/>
                  </a:rPr>
                  <a:t> </a:t>
                </a:r>
              </a:p>
            </p:txBody>
          </p:sp>
        </mc:Fallback>
      </mc:AlternateContent>
      <p:pic>
        <p:nvPicPr>
          <p:cNvPr id="12" name="Picture 11" descr="Diagram&#10;&#10;Description automatically generated">
            <a:extLst>
              <a:ext uri="{FF2B5EF4-FFF2-40B4-BE49-F238E27FC236}">
                <a16:creationId xmlns:a16="http://schemas.microsoft.com/office/drawing/2014/main" id="{41C0D460-D86E-47EA-9DF8-6B99FCA81F02}"/>
              </a:ext>
            </a:extLst>
          </p:cNvPr>
          <p:cNvPicPr>
            <a:picLocks noChangeAspect="1"/>
          </p:cNvPicPr>
          <p:nvPr/>
        </p:nvPicPr>
        <p:blipFill rotWithShape="1">
          <a:blip r:embed="rId9">
            <a:extLst>
              <a:ext uri="{28A0092B-C50C-407E-A947-70E740481C1C}">
                <a14:useLocalDpi xmlns:a14="http://schemas.microsoft.com/office/drawing/2010/main" val="0"/>
              </a:ext>
            </a:extLst>
          </a:blip>
          <a:srcRect l="10151" t="10037" r="8483" b="9164"/>
          <a:stretch/>
        </p:blipFill>
        <p:spPr>
          <a:xfrm>
            <a:off x="6686027" y="3292925"/>
            <a:ext cx="4110606" cy="3061489"/>
          </a:xfrm>
          <a:prstGeom prst="rect">
            <a:avLst/>
          </a:prstGeom>
        </p:spPr>
      </p:pic>
      <p:sp>
        <p:nvSpPr>
          <p:cNvPr id="13" name="Arrow: Right 12">
            <a:extLst>
              <a:ext uri="{FF2B5EF4-FFF2-40B4-BE49-F238E27FC236}">
                <a16:creationId xmlns:a16="http://schemas.microsoft.com/office/drawing/2014/main" id="{2CFD8CF9-83E1-4A09-8760-2EE6A0942E3F}"/>
              </a:ext>
            </a:extLst>
          </p:cNvPr>
          <p:cNvSpPr/>
          <p:nvPr/>
        </p:nvSpPr>
        <p:spPr>
          <a:xfrm>
            <a:off x="5519957" y="4538444"/>
            <a:ext cx="947871" cy="57045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7EAAAE21-2AA4-4BC3-9871-C43A0051DFAF}"/>
              </a:ext>
            </a:extLst>
          </p:cNvPr>
          <p:cNvSpPr txBox="1"/>
          <p:nvPr/>
        </p:nvSpPr>
        <p:spPr>
          <a:xfrm>
            <a:off x="9862750" y="2932790"/>
            <a:ext cx="1867765" cy="369332"/>
          </a:xfrm>
          <a:prstGeom prst="rect">
            <a:avLst/>
          </a:prstGeom>
          <a:noFill/>
          <a:ln>
            <a:noFill/>
          </a:ln>
        </p:spPr>
        <p:txBody>
          <a:bodyPr wrap="square" rtlCol="0">
            <a:spAutoFit/>
          </a:bodyPr>
          <a:lstStyle/>
          <a:p>
            <a:r>
              <a:rPr lang="vi-VN" dirty="0"/>
              <a:t>Số phức kết quả</a:t>
            </a:r>
            <a:endParaRPr lang="en-US" dirty="0"/>
          </a:p>
        </p:txBody>
      </p:sp>
      <p:cxnSp>
        <p:nvCxnSpPr>
          <p:cNvPr id="16" name="Straight Arrow Connector 15">
            <a:extLst>
              <a:ext uri="{FF2B5EF4-FFF2-40B4-BE49-F238E27FC236}">
                <a16:creationId xmlns:a16="http://schemas.microsoft.com/office/drawing/2014/main" id="{B68AE19C-9CB2-4D08-99DE-F84F78382B9C}"/>
              </a:ext>
            </a:extLst>
          </p:cNvPr>
          <p:cNvCxnSpPr>
            <a:stCxn id="14" idx="2"/>
          </p:cNvCxnSpPr>
          <p:nvPr/>
        </p:nvCxnSpPr>
        <p:spPr>
          <a:xfrm flipH="1">
            <a:off x="8992998" y="3302122"/>
            <a:ext cx="1803635" cy="152154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 name="Slide Number Placeholder 2">
            <a:extLst>
              <a:ext uri="{FF2B5EF4-FFF2-40B4-BE49-F238E27FC236}">
                <a16:creationId xmlns:a16="http://schemas.microsoft.com/office/drawing/2014/main" id="{D1CBC6E1-13AD-4465-9C7B-AC122C0446D7}"/>
              </a:ext>
            </a:extLst>
          </p:cNvPr>
          <p:cNvSpPr>
            <a:spLocks noGrp="1"/>
          </p:cNvSpPr>
          <p:nvPr>
            <p:ph type="sldNum" sz="quarter" idx="12"/>
          </p:nvPr>
        </p:nvSpPr>
        <p:spPr/>
        <p:txBody>
          <a:bodyPr/>
          <a:lstStyle/>
          <a:p>
            <a:fld id="{1880F96C-824F-4C37-99B8-7E149B40C9DC}" type="slidenum">
              <a:rPr lang="en-US" smtClean="0"/>
              <a:pPr/>
              <a:t>17</a:t>
            </a:fld>
            <a:endParaRPr lang="en-US"/>
          </a:p>
        </p:txBody>
      </p:sp>
    </p:spTree>
    <p:extLst>
      <p:ext uri="{BB962C8B-B14F-4D97-AF65-F5344CB8AC3E}">
        <p14:creationId xmlns:p14="http://schemas.microsoft.com/office/powerpoint/2010/main" val="13922866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a:xfrm>
            <a:off x="838200" y="593177"/>
            <a:ext cx="10515600" cy="1325563"/>
          </a:xfrm>
        </p:spPr>
        <p:txBody>
          <a:bodyPr/>
          <a:lstStyle/>
          <a:p>
            <a:r>
              <a:rPr lang="en-US" b="0" dirty="0" err="1">
                <a:latin typeface="Calibri" panose="020F0502020204030204" pitchFamily="34" charset="0"/>
                <a:cs typeface="Calibri" panose="020F0502020204030204" pitchFamily="34" charset="0"/>
              </a:rPr>
              <a:t>Biến</a:t>
            </a:r>
            <a:r>
              <a:rPr lang="en-US" b="0" dirty="0">
                <a:latin typeface="Calibri" panose="020F0502020204030204" pitchFamily="34" charset="0"/>
                <a:cs typeface="Calibri" panose="020F0502020204030204" pitchFamily="34" charset="0"/>
              </a:rPr>
              <a:t> </a:t>
            </a:r>
            <a:r>
              <a:rPr lang="en-US" b="0" dirty="0" err="1">
                <a:latin typeface="Calibri" panose="020F0502020204030204" pitchFamily="34" charset="0"/>
                <a:cs typeface="Calibri" panose="020F0502020204030204" pitchFamily="34" charset="0"/>
              </a:rPr>
              <a:t>đổi</a:t>
            </a:r>
            <a:r>
              <a:rPr lang="en-US" b="0" dirty="0">
                <a:latin typeface="Calibri" panose="020F0502020204030204" pitchFamily="34" charset="0"/>
                <a:cs typeface="Calibri" panose="020F0502020204030204" pitchFamily="34" charset="0"/>
              </a:rPr>
              <a:t> </a:t>
            </a:r>
            <a:r>
              <a:rPr lang="vi-VN" b="0" dirty="0">
                <a:latin typeface="Calibri" panose="020F0502020204030204" pitchFamily="34" charset="0"/>
                <a:cs typeface="Calibri" panose="020F0502020204030204" pitchFamily="34" charset="0"/>
              </a:rPr>
              <a:t>Fourier</a:t>
            </a:r>
            <a:endParaRPr lang="en-US" b="0" dirty="0">
              <a:latin typeface="Calibri" panose="020F0502020204030204" pitchFamily="34" charset="0"/>
              <a:cs typeface="Calibri" panose="020F0502020204030204" pitchFamily="34" charset="0"/>
            </a:endParaRPr>
          </a:p>
        </p:txBody>
      </p:sp>
      <p:pic>
        <p:nvPicPr>
          <p:cNvPr id="16" name="Picture 15">
            <a:extLst>
              <a:ext uri="{FF2B5EF4-FFF2-40B4-BE49-F238E27FC236}">
                <a16:creationId xmlns:a16="http://schemas.microsoft.com/office/drawing/2014/main" id="{36F0D514-2A31-4335-B477-D36E78CF38F2}"/>
              </a:ext>
            </a:extLst>
          </p:cNvPr>
          <p:cNvPicPr>
            <a:picLocks noChangeAspect="1"/>
          </p:cNvPicPr>
          <p:nvPr/>
        </p:nvPicPr>
        <p:blipFill rotWithShape="1">
          <a:blip r:embed="rId4">
            <a:extLst>
              <a:ext uri="{28A0092B-C50C-407E-A947-70E740481C1C}">
                <a14:useLocalDpi xmlns:a14="http://schemas.microsoft.com/office/drawing/2010/main" val="0"/>
              </a:ext>
            </a:extLst>
          </a:blip>
          <a:srcRect l="14807" b="11720"/>
          <a:stretch/>
        </p:blipFill>
        <p:spPr>
          <a:xfrm>
            <a:off x="1065401" y="1495060"/>
            <a:ext cx="2796080" cy="2173050"/>
          </a:xfrm>
          <a:prstGeom prst="rect">
            <a:avLst/>
          </a:prstGeom>
        </p:spPr>
      </p:pic>
      <p:pic>
        <p:nvPicPr>
          <p:cNvPr id="18" name="Picture 17" descr="A picture containing chart&#10;&#10;Description automatically generated">
            <a:extLst>
              <a:ext uri="{FF2B5EF4-FFF2-40B4-BE49-F238E27FC236}">
                <a16:creationId xmlns:a16="http://schemas.microsoft.com/office/drawing/2014/main" id="{E44991BD-C645-4A57-A249-BAAEB5B3A74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43522" y="3956602"/>
            <a:ext cx="2153861" cy="2308221"/>
          </a:xfrm>
          <a:prstGeom prst="rect">
            <a:avLst/>
          </a:prstGeom>
        </p:spPr>
      </p:pic>
      <p:sp>
        <p:nvSpPr>
          <p:cNvPr id="19" name="Right Brace 18">
            <a:extLst>
              <a:ext uri="{FF2B5EF4-FFF2-40B4-BE49-F238E27FC236}">
                <a16:creationId xmlns:a16="http://schemas.microsoft.com/office/drawing/2014/main" id="{5DDC1FD3-E95F-4F49-89C4-6B34E81E090C}"/>
              </a:ext>
            </a:extLst>
          </p:cNvPr>
          <p:cNvSpPr/>
          <p:nvPr/>
        </p:nvSpPr>
        <p:spPr>
          <a:xfrm>
            <a:off x="3858382" y="2484334"/>
            <a:ext cx="436228" cy="2944536"/>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31" name="Picture 30" descr="Diagram&#10;&#10;Description automatically generated">
            <a:extLst>
              <a:ext uri="{FF2B5EF4-FFF2-40B4-BE49-F238E27FC236}">
                <a16:creationId xmlns:a16="http://schemas.microsoft.com/office/drawing/2014/main" id="{9613F91E-22B4-49C2-A9BC-0F971253106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30178" y="1111264"/>
            <a:ext cx="3154805" cy="2366104"/>
          </a:xfrm>
          <a:prstGeom prst="rect">
            <a:avLst/>
          </a:prstGeom>
        </p:spPr>
      </p:pic>
      <p:pic>
        <p:nvPicPr>
          <p:cNvPr id="32" name="Picture 31">
            <a:extLst>
              <a:ext uri="{FF2B5EF4-FFF2-40B4-BE49-F238E27FC236}">
                <a16:creationId xmlns:a16="http://schemas.microsoft.com/office/drawing/2014/main" id="{6C1E9F58-91F2-41A0-A426-74001C691854}"/>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8120551" y="1111264"/>
            <a:ext cx="3154805" cy="2366103"/>
          </a:xfrm>
          <a:prstGeom prst="rect">
            <a:avLst/>
          </a:prstGeom>
        </p:spPr>
      </p:pic>
      <p:pic>
        <p:nvPicPr>
          <p:cNvPr id="33" name="Picture 32">
            <a:extLst>
              <a:ext uri="{FF2B5EF4-FFF2-40B4-BE49-F238E27FC236}">
                <a16:creationId xmlns:a16="http://schemas.microsoft.com/office/drawing/2014/main" id="{8C000FF5-831F-405B-A317-A6282FBCA4C3}"/>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4630178" y="3570636"/>
            <a:ext cx="3154805" cy="2366103"/>
          </a:xfrm>
          <a:prstGeom prst="rect">
            <a:avLst/>
          </a:prstGeom>
        </p:spPr>
      </p:pic>
      <p:pic>
        <p:nvPicPr>
          <p:cNvPr id="34" name="Picture 33">
            <a:extLst>
              <a:ext uri="{FF2B5EF4-FFF2-40B4-BE49-F238E27FC236}">
                <a16:creationId xmlns:a16="http://schemas.microsoft.com/office/drawing/2014/main" id="{F5125E03-D75D-42BF-A864-379D5CD1A53D}"/>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8120551" y="3570636"/>
            <a:ext cx="3154805" cy="2366103"/>
          </a:xfrm>
          <a:prstGeom prst="rect">
            <a:avLst/>
          </a:prstGeom>
        </p:spPr>
      </p:pic>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46A0CB93-FF5D-4941-80C4-8126D9C404C4}"/>
                  </a:ext>
                </a:extLst>
              </p:cNvPr>
              <p:cNvSpPr txBox="1"/>
              <p:nvPr/>
            </p:nvSpPr>
            <p:spPr>
              <a:xfrm>
                <a:off x="51537" y="2541165"/>
                <a:ext cx="670420"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𝑓</m:t>
                      </m:r>
                      <m:r>
                        <a:rPr lang="en-US" sz="2800" b="0" i="1" smtClean="0">
                          <a:latin typeface="Cambria Math" panose="02040503050406030204" pitchFamily="18" charset="0"/>
                        </a:rPr>
                        <m:t>(</m:t>
                      </m:r>
                      <m:r>
                        <a:rPr lang="en-US" sz="2800" b="0" i="1" smtClean="0">
                          <a:latin typeface="Cambria Math" panose="02040503050406030204" pitchFamily="18" charset="0"/>
                        </a:rPr>
                        <m:t>𝑡</m:t>
                      </m:r>
                      <m:r>
                        <a:rPr lang="en-US" sz="2800" b="0" i="1" smtClean="0">
                          <a:latin typeface="Cambria Math" panose="02040503050406030204" pitchFamily="18" charset="0"/>
                        </a:rPr>
                        <m:t>)</m:t>
                      </m:r>
                    </m:oMath>
                  </m:oMathPara>
                </a14:m>
                <a:endParaRPr lang="en-US" sz="2800" dirty="0"/>
              </a:p>
            </p:txBody>
          </p:sp>
        </mc:Choice>
        <mc:Fallback xmlns="">
          <p:sp>
            <p:nvSpPr>
              <p:cNvPr id="35" name="TextBox 34">
                <a:extLst>
                  <a:ext uri="{FF2B5EF4-FFF2-40B4-BE49-F238E27FC236}">
                    <a16:creationId xmlns:a16="http://schemas.microsoft.com/office/drawing/2014/main" id="{46A0CB93-FF5D-4941-80C4-8126D9C404C4}"/>
                  </a:ext>
                </a:extLst>
              </p:cNvPr>
              <p:cNvSpPr txBox="1">
                <a:spLocks noRot="1" noChangeAspect="1" noMove="1" noResize="1" noEditPoints="1" noAdjustHandles="1" noChangeArrowheads="1" noChangeShapeType="1" noTextEdit="1"/>
              </p:cNvSpPr>
              <p:nvPr/>
            </p:nvSpPr>
            <p:spPr>
              <a:xfrm>
                <a:off x="51537" y="2541165"/>
                <a:ext cx="670420" cy="523220"/>
              </a:xfrm>
              <a:prstGeom prst="rect">
                <a:avLst/>
              </a:prstGeom>
              <a:blipFill>
                <a:blip r:embed="rId10"/>
                <a:stretch>
                  <a:fillRect r="-636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4AA9E870-EEAA-4DCA-8BC6-26D6A7CC3C5B}"/>
                  </a:ext>
                </a:extLst>
              </p:cNvPr>
              <p:cNvSpPr txBox="1"/>
              <p:nvPr/>
            </p:nvSpPr>
            <p:spPr>
              <a:xfrm>
                <a:off x="8048" y="4926046"/>
                <a:ext cx="1057353" cy="53713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𝑒</m:t>
                          </m:r>
                        </m:e>
                        <m:sup>
                          <m:r>
                            <a:rPr lang="en-US" sz="2800" b="0" i="1" smtClean="0">
                              <a:latin typeface="Cambria Math" panose="02040503050406030204" pitchFamily="18" charset="0"/>
                            </a:rPr>
                            <m:t>−</m:t>
                          </m:r>
                          <m:r>
                            <a:rPr lang="en-US" sz="2800" b="0" i="1" smtClean="0">
                              <a:latin typeface="Cambria Math" panose="02040503050406030204" pitchFamily="18" charset="0"/>
                            </a:rPr>
                            <m:t>𝑖</m:t>
                          </m:r>
                          <m:r>
                            <a:rPr lang="en-US" sz="2800" b="0" i="1" smtClean="0">
                              <a:latin typeface="Cambria Math" panose="02040503050406030204" pitchFamily="18" charset="0"/>
                            </a:rPr>
                            <m:t>𝜔</m:t>
                          </m:r>
                          <m:r>
                            <a:rPr lang="en-US" sz="2800" b="0" i="1" smtClean="0">
                              <a:latin typeface="Cambria Math" panose="02040503050406030204" pitchFamily="18" charset="0"/>
                            </a:rPr>
                            <m:t>𝑡</m:t>
                          </m:r>
                        </m:sup>
                      </m:sSup>
                    </m:oMath>
                  </m:oMathPara>
                </a14:m>
                <a:endParaRPr lang="en-US" sz="2800" dirty="0"/>
              </a:p>
            </p:txBody>
          </p:sp>
        </mc:Choice>
        <mc:Fallback xmlns="">
          <p:sp>
            <p:nvSpPr>
              <p:cNvPr id="36" name="TextBox 35">
                <a:extLst>
                  <a:ext uri="{FF2B5EF4-FFF2-40B4-BE49-F238E27FC236}">
                    <a16:creationId xmlns:a16="http://schemas.microsoft.com/office/drawing/2014/main" id="{4AA9E870-EEAA-4DCA-8BC6-26D6A7CC3C5B}"/>
                  </a:ext>
                </a:extLst>
              </p:cNvPr>
              <p:cNvSpPr txBox="1">
                <a:spLocks noRot="1" noChangeAspect="1" noMove="1" noResize="1" noEditPoints="1" noAdjustHandles="1" noChangeArrowheads="1" noChangeShapeType="1" noTextEdit="1"/>
              </p:cNvSpPr>
              <p:nvPr/>
            </p:nvSpPr>
            <p:spPr>
              <a:xfrm>
                <a:off x="8048" y="4926046"/>
                <a:ext cx="1057353" cy="537135"/>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57AD869C-8BB4-43D9-83F4-EF1873945E03}"/>
                  </a:ext>
                </a:extLst>
              </p:cNvPr>
              <p:cNvSpPr txBox="1"/>
              <p:nvPr/>
            </p:nvSpPr>
            <p:spPr>
              <a:xfrm>
                <a:off x="5594481" y="3173063"/>
                <a:ext cx="122619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𝜔</m:t>
                      </m:r>
                      <m:r>
                        <a:rPr lang="en-US" b="0" i="1" smtClean="0">
                          <a:latin typeface="Cambria Math" panose="02040503050406030204" pitchFamily="18" charset="0"/>
                        </a:rPr>
                        <m:t>=0.69</m:t>
                      </m:r>
                    </m:oMath>
                  </m:oMathPara>
                </a14:m>
                <a:endParaRPr lang="en-US" dirty="0"/>
              </a:p>
            </p:txBody>
          </p:sp>
        </mc:Choice>
        <mc:Fallback xmlns="">
          <p:sp>
            <p:nvSpPr>
              <p:cNvPr id="40" name="TextBox 39">
                <a:extLst>
                  <a:ext uri="{FF2B5EF4-FFF2-40B4-BE49-F238E27FC236}">
                    <a16:creationId xmlns:a16="http://schemas.microsoft.com/office/drawing/2014/main" id="{57AD869C-8BB4-43D9-83F4-EF1873945E03}"/>
                  </a:ext>
                </a:extLst>
              </p:cNvPr>
              <p:cNvSpPr txBox="1">
                <a:spLocks noRot="1" noChangeAspect="1" noMove="1" noResize="1" noEditPoints="1" noAdjustHandles="1" noChangeArrowheads="1" noChangeShapeType="1" noTextEdit="1"/>
              </p:cNvSpPr>
              <p:nvPr/>
            </p:nvSpPr>
            <p:spPr>
              <a:xfrm>
                <a:off x="5594481" y="3173063"/>
                <a:ext cx="1226199" cy="369332"/>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1FE84183-B4E9-4C4F-B895-362F1BB13ED3}"/>
                  </a:ext>
                </a:extLst>
              </p:cNvPr>
              <p:cNvSpPr txBox="1"/>
              <p:nvPr/>
            </p:nvSpPr>
            <p:spPr>
              <a:xfrm>
                <a:off x="9084854" y="3173063"/>
                <a:ext cx="122619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𝜔</m:t>
                      </m:r>
                      <m:r>
                        <a:rPr lang="en-US" b="0" i="1" smtClean="0">
                          <a:latin typeface="Cambria Math" panose="02040503050406030204" pitchFamily="18" charset="0"/>
                        </a:rPr>
                        <m:t>=1.39</m:t>
                      </m:r>
                    </m:oMath>
                  </m:oMathPara>
                </a14:m>
                <a:endParaRPr lang="en-US" dirty="0"/>
              </a:p>
            </p:txBody>
          </p:sp>
        </mc:Choice>
        <mc:Fallback xmlns="">
          <p:sp>
            <p:nvSpPr>
              <p:cNvPr id="41" name="TextBox 40">
                <a:extLst>
                  <a:ext uri="{FF2B5EF4-FFF2-40B4-BE49-F238E27FC236}">
                    <a16:creationId xmlns:a16="http://schemas.microsoft.com/office/drawing/2014/main" id="{1FE84183-B4E9-4C4F-B895-362F1BB13ED3}"/>
                  </a:ext>
                </a:extLst>
              </p:cNvPr>
              <p:cNvSpPr txBox="1">
                <a:spLocks noRot="1" noChangeAspect="1" noMove="1" noResize="1" noEditPoints="1" noAdjustHandles="1" noChangeArrowheads="1" noChangeShapeType="1" noTextEdit="1"/>
              </p:cNvSpPr>
              <p:nvPr/>
            </p:nvSpPr>
            <p:spPr>
              <a:xfrm>
                <a:off x="9084854" y="3173063"/>
                <a:ext cx="1226199" cy="369332"/>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D5694F9B-3649-4509-BCB3-CAD4C0AC3D4F}"/>
                  </a:ext>
                </a:extLst>
              </p:cNvPr>
              <p:cNvSpPr txBox="1"/>
              <p:nvPr/>
            </p:nvSpPr>
            <p:spPr>
              <a:xfrm>
                <a:off x="5594481" y="5649405"/>
                <a:ext cx="122619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𝜔</m:t>
                      </m:r>
                      <m:r>
                        <a:rPr lang="en-US" b="0" i="1" smtClean="0">
                          <a:latin typeface="Cambria Math" panose="02040503050406030204" pitchFamily="18" charset="0"/>
                        </a:rPr>
                        <m:t>=2.09</m:t>
                      </m:r>
                    </m:oMath>
                  </m:oMathPara>
                </a14:m>
                <a:endParaRPr lang="en-US" dirty="0"/>
              </a:p>
            </p:txBody>
          </p:sp>
        </mc:Choice>
        <mc:Fallback xmlns="">
          <p:sp>
            <p:nvSpPr>
              <p:cNvPr id="42" name="TextBox 41">
                <a:extLst>
                  <a:ext uri="{FF2B5EF4-FFF2-40B4-BE49-F238E27FC236}">
                    <a16:creationId xmlns:a16="http://schemas.microsoft.com/office/drawing/2014/main" id="{D5694F9B-3649-4509-BCB3-CAD4C0AC3D4F}"/>
                  </a:ext>
                </a:extLst>
              </p:cNvPr>
              <p:cNvSpPr txBox="1">
                <a:spLocks noRot="1" noChangeAspect="1" noMove="1" noResize="1" noEditPoints="1" noAdjustHandles="1" noChangeArrowheads="1" noChangeShapeType="1" noTextEdit="1"/>
              </p:cNvSpPr>
              <p:nvPr/>
            </p:nvSpPr>
            <p:spPr>
              <a:xfrm>
                <a:off x="5594481" y="5649405"/>
                <a:ext cx="1226199" cy="369332"/>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BF07E101-2AE0-4280-B625-16A2CAA5E70B}"/>
                  </a:ext>
                </a:extLst>
              </p:cNvPr>
              <p:cNvSpPr txBox="1"/>
              <p:nvPr/>
            </p:nvSpPr>
            <p:spPr>
              <a:xfrm>
                <a:off x="9084854" y="5649405"/>
                <a:ext cx="122619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𝜔</m:t>
                      </m:r>
                      <m:r>
                        <a:rPr lang="en-US" b="0" i="1" smtClean="0">
                          <a:latin typeface="Cambria Math" panose="02040503050406030204" pitchFamily="18" charset="0"/>
                        </a:rPr>
                        <m:t>=4.19</m:t>
                      </m:r>
                    </m:oMath>
                  </m:oMathPara>
                </a14:m>
                <a:endParaRPr lang="en-US" dirty="0"/>
              </a:p>
            </p:txBody>
          </p:sp>
        </mc:Choice>
        <mc:Fallback xmlns="">
          <p:sp>
            <p:nvSpPr>
              <p:cNvPr id="43" name="TextBox 42">
                <a:extLst>
                  <a:ext uri="{FF2B5EF4-FFF2-40B4-BE49-F238E27FC236}">
                    <a16:creationId xmlns:a16="http://schemas.microsoft.com/office/drawing/2014/main" id="{BF07E101-2AE0-4280-B625-16A2CAA5E70B}"/>
                  </a:ext>
                </a:extLst>
              </p:cNvPr>
              <p:cNvSpPr txBox="1">
                <a:spLocks noRot="1" noChangeAspect="1" noMove="1" noResize="1" noEditPoints="1" noAdjustHandles="1" noChangeArrowheads="1" noChangeShapeType="1" noTextEdit="1"/>
              </p:cNvSpPr>
              <p:nvPr/>
            </p:nvSpPr>
            <p:spPr>
              <a:xfrm>
                <a:off x="9084854" y="5649405"/>
                <a:ext cx="1226199" cy="369332"/>
              </a:xfrm>
              <a:prstGeom prst="rect">
                <a:avLst/>
              </a:prstGeom>
              <a:blipFill>
                <a:blip r:embed="rId15"/>
                <a:stretch>
                  <a:fillRect/>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050D20E6-8A0B-4D20-B327-5C8131BEA618}"/>
              </a:ext>
            </a:extLst>
          </p:cNvPr>
          <p:cNvSpPr>
            <a:spLocks noGrp="1"/>
          </p:cNvSpPr>
          <p:nvPr>
            <p:ph type="sldNum" sz="quarter" idx="12"/>
          </p:nvPr>
        </p:nvSpPr>
        <p:spPr/>
        <p:txBody>
          <a:bodyPr/>
          <a:lstStyle/>
          <a:p>
            <a:fld id="{1880F96C-824F-4C37-99B8-7E149B40C9DC}" type="slidenum">
              <a:rPr lang="en-US" smtClean="0"/>
              <a:pPr/>
              <a:t>18</a:t>
            </a:fld>
            <a:endParaRPr lang="en-US"/>
          </a:p>
        </p:txBody>
      </p:sp>
    </p:spTree>
    <p:extLst>
      <p:ext uri="{BB962C8B-B14F-4D97-AF65-F5344CB8AC3E}">
        <p14:creationId xmlns:p14="http://schemas.microsoft.com/office/powerpoint/2010/main" val="10775297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a:xfrm>
            <a:off x="838200" y="593177"/>
            <a:ext cx="10515600" cy="1325563"/>
          </a:xfrm>
        </p:spPr>
        <p:txBody>
          <a:bodyPr/>
          <a:lstStyle/>
          <a:p>
            <a:r>
              <a:rPr lang="en-US" b="0" dirty="0" err="1">
                <a:latin typeface="Calibri" panose="020F0502020204030204" pitchFamily="34" charset="0"/>
                <a:cs typeface="Calibri" panose="020F0502020204030204" pitchFamily="34" charset="0"/>
              </a:rPr>
              <a:t>Biến</a:t>
            </a:r>
            <a:r>
              <a:rPr lang="en-US" b="0" dirty="0">
                <a:latin typeface="Calibri" panose="020F0502020204030204" pitchFamily="34" charset="0"/>
                <a:cs typeface="Calibri" panose="020F0502020204030204" pitchFamily="34" charset="0"/>
              </a:rPr>
              <a:t> </a:t>
            </a:r>
            <a:r>
              <a:rPr lang="en-US" b="0" dirty="0" err="1">
                <a:latin typeface="Calibri" panose="020F0502020204030204" pitchFamily="34" charset="0"/>
                <a:cs typeface="Calibri" panose="020F0502020204030204" pitchFamily="34" charset="0"/>
              </a:rPr>
              <a:t>đổi</a:t>
            </a:r>
            <a:r>
              <a:rPr lang="en-US" b="0" dirty="0">
                <a:latin typeface="Calibri" panose="020F0502020204030204" pitchFamily="34" charset="0"/>
                <a:cs typeface="Calibri" panose="020F0502020204030204" pitchFamily="34" charset="0"/>
              </a:rPr>
              <a:t> Fourier</a:t>
            </a:r>
          </a:p>
        </p:txBody>
      </p:sp>
      <p:pic>
        <p:nvPicPr>
          <p:cNvPr id="4" name="Picture 3" descr="Chart, histogram&#10;&#10;Description automatically generated">
            <a:extLst>
              <a:ext uri="{FF2B5EF4-FFF2-40B4-BE49-F238E27FC236}">
                <a16:creationId xmlns:a16="http://schemas.microsoft.com/office/drawing/2014/main" id="{4E39B5DA-F3F8-4EF6-8A96-66988B3C6C03}"/>
              </a:ext>
            </a:extLst>
          </p:cNvPr>
          <p:cNvPicPr>
            <a:picLocks noChangeAspect="1"/>
          </p:cNvPicPr>
          <p:nvPr/>
        </p:nvPicPr>
        <p:blipFill rotWithShape="1">
          <a:blip r:embed="rId4">
            <a:extLst>
              <a:ext uri="{28A0092B-C50C-407E-A947-70E740481C1C}">
                <a14:useLocalDpi xmlns:a14="http://schemas.microsoft.com/office/drawing/2010/main" val="0"/>
              </a:ext>
            </a:extLst>
          </a:blip>
          <a:srcRect l="15366" b="14018"/>
          <a:stretch/>
        </p:blipFill>
        <p:spPr>
          <a:xfrm>
            <a:off x="8986891" y="2255735"/>
            <a:ext cx="3010628" cy="2293949"/>
          </a:xfrm>
          <a:prstGeom prst="rect">
            <a:avLst/>
          </a:prstGeom>
        </p:spPr>
      </p:pic>
      <p:pic>
        <p:nvPicPr>
          <p:cNvPr id="7" name="Picture 6" descr="Diagram, engineering drawing&#10;&#10;Description automatically generated">
            <a:extLst>
              <a:ext uri="{FF2B5EF4-FFF2-40B4-BE49-F238E27FC236}">
                <a16:creationId xmlns:a16="http://schemas.microsoft.com/office/drawing/2014/main" id="{8A731D25-1AC0-48F9-AF11-54005970226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87987" y="3326028"/>
            <a:ext cx="4532327" cy="2628750"/>
          </a:xfrm>
          <a:prstGeom prst="rect">
            <a:avLst/>
          </a:prstGeom>
        </p:spPr>
      </p:pic>
      <p:pic>
        <p:nvPicPr>
          <p:cNvPr id="9" name="Picture 8">
            <a:extLst>
              <a:ext uri="{FF2B5EF4-FFF2-40B4-BE49-F238E27FC236}">
                <a16:creationId xmlns:a16="http://schemas.microsoft.com/office/drawing/2014/main" id="{97CABAC2-54E3-4AB7-84E4-681FA8C59423}"/>
              </a:ext>
            </a:extLst>
          </p:cNvPr>
          <p:cNvPicPr>
            <a:picLocks noChangeAspect="1"/>
          </p:cNvPicPr>
          <p:nvPr/>
        </p:nvPicPr>
        <p:blipFill rotWithShape="1">
          <a:blip r:embed="rId6">
            <a:extLst>
              <a:ext uri="{28A0092B-C50C-407E-A947-70E740481C1C}">
                <a14:useLocalDpi xmlns:a14="http://schemas.microsoft.com/office/drawing/2010/main" val="0"/>
              </a:ext>
            </a:extLst>
          </a:blip>
          <a:srcRect l="13998" b="12736"/>
          <a:stretch/>
        </p:blipFill>
        <p:spPr>
          <a:xfrm>
            <a:off x="366809" y="2393146"/>
            <a:ext cx="3010627" cy="2293949"/>
          </a:xfrm>
          <a:prstGeom prst="rect">
            <a:avLst/>
          </a:prstGeom>
        </p:spPr>
      </p:pic>
      <p:sp>
        <p:nvSpPr>
          <p:cNvPr id="10" name="Arrow: Right 9">
            <a:extLst>
              <a:ext uri="{FF2B5EF4-FFF2-40B4-BE49-F238E27FC236}">
                <a16:creationId xmlns:a16="http://schemas.microsoft.com/office/drawing/2014/main" id="{43249A03-A87D-431A-BCCD-EE10DB542D94}"/>
              </a:ext>
            </a:extLst>
          </p:cNvPr>
          <p:cNvSpPr/>
          <p:nvPr/>
        </p:nvSpPr>
        <p:spPr>
          <a:xfrm>
            <a:off x="2789697" y="4640403"/>
            <a:ext cx="998290" cy="2451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Arrow: Right 10">
            <a:extLst>
              <a:ext uri="{FF2B5EF4-FFF2-40B4-BE49-F238E27FC236}">
                <a16:creationId xmlns:a16="http://schemas.microsoft.com/office/drawing/2014/main" id="{F7AA3E4C-3E74-4F58-A000-4429342CEE80}"/>
              </a:ext>
            </a:extLst>
          </p:cNvPr>
          <p:cNvSpPr/>
          <p:nvPr/>
        </p:nvSpPr>
        <p:spPr>
          <a:xfrm>
            <a:off x="8218772" y="4640403"/>
            <a:ext cx="998290" cy="2451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983C7A12-F66B-418A-93D8-AA1E0BAFD59B}"/>
                  </a:ext>
                </a:extLst>
              </p:cNvPr>
              <p:cNvSpPr txBox="1"/>
              <p:nvPr/>
            </p:nvSpPr>
            <p:spPr>
              <a:xfrm>
                <a:off x="9486385" y="4762971"/>
                <a:ext cx="2011641" cy="369332"/>
              </a:xfrm>
              <a:prstGeom prst="rect">
                <a:avLst/>
              </a:prstGeom>
              <a:noFill/>
            </p:spPr>
            <p:txBody>
              <a:bodyPr wrap="none" rtlCol="0">
                <a:spAutoFit/>
              </a:bodyPr>
              <a:lstStyle/>
              <a:p>
                <a:r>
                  <a:rPr lang="en-US" dirty="0"/>
                  <a:t>Spectrum</a:t>
                </a:r>
                <a:r>
                  <a:rPr lang="vi-VN" dirty="0"/>
                  <a:t> của </a:t>
                </a:r>
                <a14:m>
                  <m:oMath xmlns:m="http://schemas.openxmlformats.org/officeDocument/2006/math">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a14:m>
                <a:endParaRPr lang="en-US" dirty="0"/>
              </a:p>
            </p:txBody>
          </p:sp>
        </mc:Choice>
        <mc:Fallback xmlns="">
          <p:sp>
            <p:nvSpPr>
              <p:cNvPr id="12" name="TextBox 11">
                <a:extLst>
                  <a:ext uri="{FF2B5EF4-FFF2-40B4-BE49-F238E27FC236}">
                    <a16:creationId xmlns:a16="http://schemas.microsoft.com/office/drawing/2014/main" id="{983C7A12-F66B-418A-93D8-AA1E0BAFD59B}"/>
                  </a:ext>
                </a:extLst>
              </p:cNvPr>
              <p:cNvSpPr txBox="1">
                <a:spLocks noRot="1" noChangeAspect="1" noMove="1" noResize="1" noEditPoints="1" noAdjustHandles="1" noChangeArrowheads="1" noChangeShapeType="1" noTextEdit="1"/>
              </p:cNvSpPr>
              <p:nvPr/>
            </p:nvSpPr>
            <p:spPr>
              <a:xfrm>
                <a:off x="9486385" y="4762971"/>
                <a:ext cx="2011641" cy="369332"/>
              </a:xfrm>
              <a:prstGeom prst="rect">
                <a:avLst/>
              </a:prstGeom>
              <a:blipFill>
                <a:blip r:embed="rId7"/>
                <a:stretch>
                  <a:fillRect l="-2424" t="-9836"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38812A3D-1E41-45CE-AA2B-7AA5F4BD6B7D}"/>
                  </a:ext>
                </a:extLst>
              </p:cNvPr>
              <p:cNvSpPr txBox="1"/>
              <p:nvPr/>
            </p:nvSpPr>
            <p:spPr>
              <a:xfrm>
                <a:off x="777360" y="4762971"/>
                <a:ext cx="2189526" cy="369332"/>
              </a:xfrm>
              <a:prstGeom prst="rect">
                <a:avLst/>
              </a:prstGeom>
              <a:noFill/>
            </p:spPr>
            <p:txBody>
              <a:bodyPr wrap="square" rtlCol="0">
                <a:spAutoFit/>
              </a:bodyPr>
              <a:lstStyle/>
              <a:p>
                <a:r>
                  <a:rPr lang="en-US" dirty="0"/>
                  <a:t>Waveform </a:t>
                </a:r>
                <a:r>
                  <a:rPr lang="vi-VN" dirty="0"/>
                  <a:t>của </a:t>
                </a:r>
                <a14:m>
                  <m:oMath xmlns:m="http://schemas.openxmlformats.org/officeDocument/2006/math">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a14:m>
                <a:endParaRPr lang="en-US" dirty="0"/>
              </a:p>
            </p:txBody>
          </p:sp>
        </mc:Choice>
        <mc:Fallback xmlns="">
          <p:sp>
            <p:nvSpPr>
              <p:cNvPr id="13" name="TextBox 12">
                <a:extLst>
                  <a:ext uri="{FF2B5EF4-FFF2-40B4-BE49-F238E27FC236}">
                    <a16:creationId xmlns:a16="http://schemas.microsoft.com/office/drawing/2014/main" id="{38812A3D-1E41-45CE-AA2B-7AA5F4BD6B7D}"/>
                  </a:ext>
                </a:extLst>
              </p:cNvPr>
              <p:cNvSpPr txBox="1">
                <a:spLocks noRot="1" noChangeAspect="1" noMove="1" noResize="1" noEditPoints="1" noAdjustHandles="1" noChangeArrowheads="1" noChangeShapeType="1" noTextEdit="1"/>
              </p:cNvSpPr>
              <p:nvPr/>
            </p:nvSpPr>
            <p:spPr>
              <a:xfrm>
                <a:off x="777360" y="4762971"/>
                <a:ext cx="2189526" cy="369332"/>
              </a:xfrm>
              <a:prstGeom prst="rect">
                <a:avLst/>
              </a:prstGeom>
              <a:blipFill>
                <a:blip r:embed="rId8"/>
                <a:stretch>
                  <a:fillRect l="-2507" t="-9836" b="-24590"/>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E9AD8D54-7A89-41D7-A7E3-4C60E97753E0}"/>
              </a:ext>
            </a:extLst>
          </p:cNvPr>
          <p:cNvSpPr>
            <a:spLocks noGrp="1"/>
          </p:cNvSpPr>
          <p:nvPr>
            <p:ph type="sldNum" sz="quarter" idx="12"/>
          </p:nvPr>
        </p:nvSpPr>
        <p:spPr/>
        <p:txBody>
          <a:bodyPr/>
          <a:lstStyle/>
          <a:p>
            <a:fld id="{1880F96C-824F-4C37-99B8-7E149B40C9DC}" type="slidenum">
              <a:rPr lang="en-US" smtClean="0"/>
              <a:pPr/>
              <a:t>19</a:t>
            </a:fld>
            <a:endParaRPr lang="en-US"/>
          </a:p>
        </p:txBody>
      </p:sp>
    </p:spTree>
    <p:extLst>
      <p:ext uri="{BB962C8B-B14F-4D97-AF65-F5344CB8AC3E}">
        <p14:creationId xmlns:p14="http://schemas.microsoft.com/office/powerpoint/2010/main" val="7686171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Title 5">
            <a:extLst>
              <a:ext uri="{FF2B5EF4-FFF2-40B4-BE49-F238E27FC236}">
                <a16:creationId xmlns:a16="http://schemas.microsoft.com/office/drawing/2014/main" id="{4BEF45E7-D9F1-49FB-BC93-CCB92D9B2A46}"/>
              </a:ext>
            </a:extLst>
          </p:cNvPr>
          <p:cNvSpPr txBox="1">
            <a:spLocks/>
          </p:cNvSpPr>
          <p:nvPr/>
        </p:nvSpPr>
        <p:spPr>
          <a:xfrm>
            <a:off x="838200" y="691651"/>
            <a:ext cx="10515600" cy="1325563"/>
          </a:xfrm>
          <a:prstGeom prst="rect">
            <a:avLst/>
          </a:prstGeom>
        </p:spPr>
        <p:txBody>
          <a:bodyPr/>
          <a:lstStyle>
            <a:lvl1pPr algn="l" defTabSz="914400" rtl="0" eaLnBrk="1" latinLnBrk="0" hangingPunct="1">
              <a:lnSpc>
                <a:spcPct val="90000"/>
              </a:lnSpc>
              <a:spcBef>
                <a:spcPct val="0"/>
              </a:spcBef>
              <a:buNone/>
              <a:defRPr sz="4400" b="1" kern="1200">
                <a:solidFill>
                  <a:schemeClr val="accent1">
                    <a:lumMod val="50000"/>
                  </a:schemeClr>
                </a:solidFill>
                <a:latin typeface="+mj-lt"/>
                <a:ea typeface="+mj-ea"/>
                <a:cs typeface="+mj-cs"/>
              </a:defRPr>
            </a:lvl1pPr>
          </a:lstStyle>
          <a:p>
            <a:r>
              <a:rPr lang="en-US" b="0">
                <a:latin typeface="Calibri" panose="020F0502020204030204" pitchFamily="34" charset="0"/>
                <a:cs typeface="Calibri" panose="020F0502020204030204" pitchFamily="34" charset="0"/>
              </a:rPr>
              <a:t>Mục Lục</a:t>
            </a:r>
            <a:endParaRPr lang="en-US" b="0" dirty="0">
              <a:latin typeface="Calibri" panose="020F0502020204030204" pitchFamily="34" charset="0"/>
              <a:cs typeface="Calibri" panose="020F0502020204030204" pitchFamily="34" charset="0"/>
            </a:endParaRPr>
          </a:p>
        </p:txBody>
      </p:sp>
      <p:sp>
        <p:nvSpPr>
          <p:cNvPr id="5" name="Content Placeholder 6">
            <a:extLst>
              <a:ext uri="{FF2B5EF4-FFF2-40B4-BE49-F238E27FC236}">
                <a16:creationId xmlns:a16="http://schemas.microsoft.com/office/drawing/2014/main" id="{A06A7EBC-40EE-4B48-847A-B0FF485519B5}"/>
              </a:ext>
            </a:extLst>
          </p:cNvPr>
          <p:cNvSpPr txBox="1">
            <a:spLocks/>
          </p:cNvSpPr>
          <p:nvPr/>
        </p:nvSpPr>
        <p:spPr>
          <a:xfrm>
            <a:off x="838200" y="1786029"/>
            <a:ext cx="10515600" cy="4351338"/>
          </a:xfrm>
          <a:prstGeom prst="rect">
            <a:avLst/>
          </a:prstGeom>
        </p:spPr>
        <p:txBody>
          <a:bodyPr/>
          <a:lstStyle>
            <a:lvl1pPr marL="228600" indent="-228600" algn="l" defTabSz="914400" rtl="0" eaLnBrk="1" latinLnBrk="0" hangingPunct="1">
              <a:lnSpc>
                <a:spcPct val="90000"/>
              </a:lnSpc>
              <a:spcBef>
                <a:spcPts val="1000"/>
              </a:spcBef>
              <a:buClr>
                <a:schemeClr val="accent1">
                  <a:lumMod val="50000"/>
                </a:schemeClr>
              </a:buClr>
              <a:buSzPct val="150000"/>
              <a:buFont typeface="Calibri" panose="020F0502020204030204" pitchFamily="34" charset="0"/>
              <a:buChar char="•"/>
              <a:defRPr sz="2800" kern="1200">
                <a:solidFill>
                  <a:schemeClr val="tx1"/>
                </a:solidFill>
                <a:latin typeface="Calibri Light" panose="020F0302020204030204" pitchFamily="34" charset="0"/>
                <a:ea typeface="+mn-ea"/>
                <a:cs typeface="Calibri Light" panose="020F0302020204030204" pitchFamily="34" charset="0"/>
              </a:defRPr>
            </a:lvl1pPr>
            <a:lvl2pPr marL="685800" indent="-228600" algn="l" defTabSz="914400" rtl="0" eaLnBrk="1" latinLnBrk="0" hangingPunct="1">
              <a:lnSpc>
                <a:spcPct val="90000"/>
              </a:lnSpc>
              <a:spcBef>
                <a:spcPts val="500"/>
              </a:spcBef>
              <a:buClr>
                <a:schemeClr val="accent1">
                  <a:lumMod val="75000"/>
                </a:schemeClr>
              </a:buClr>
              <a:buSzPct val="150000"/>
              <a:buFont typeface="Calibri" panose="020F0502020204030204" pitchFamily="34" charset="0"/>
              <a:buChar char="•"/>
              <a:defRPr sz="2400" kern="1200">
                <a:solidFill>
                  <a:schemeClr val="tx1"/>
                </a:solidFill>
                <a:latin typeface="Calibri Light" panose="020F0302020204030204" pitchFamily="34" charset="0"/>
                <a:ea typeface="+mn-ea"/>
                <a:cs typeface="Calibri Light" panose="020F0302020204030204" pitchFamily="34" charset="0"/>
              </a:defRPr>
            </a:lvl2pPr>
            <a:lvl3pPr marL="1143000" indent="-228600" algn="l" defTabSz="914400" rtl="0" eaLnBrk="1" latinLnBrk="0" hangingPunct="1">
              <a:lnSpc>
                <a:spcPct val="90000"/>
              </a:lnSpc>
              <a:spcBef>
                <a:spcPts val="500"/>
              </a:spcBef>
              <a:buClr>
                <a:schemeClr val="accent1">
                  <a:lumMod val="60000"/>
                  <a:lumOff val="40000"/>
                </a:schemeClr>
              </a:buClr>
              <a:buSzPct val="150000"/>
              <a:buFont typeface="Calibri" panose="020F0502020204030204" pitchFamily="34" charset="0"/>
              <a:buChar char="•"/>
              <a:defRPr sz="2000" kern="1200">
                <a:solidFill>
                  <a:schemeClr val="tx1"/>
                </a:solidFill>
                <a:latin typeface="Calibri Light" panose="020F0302020204030204" pitchFamily="34" charset="0"/>
                <a:ea typeface="+mn-ea"/>
                <a:cs typeface="Calibri Light" panose="020F0302020204030204" pitchFamily="34" charset="0"/>
              </a:defRPr>
            </a:lvl3pPr>
            <a:lvl4pPr marL="1600200" indent="-228600" algn="l" defTabSz="914400" rtl="0" eaLnBrk="1" latinLnBrk="0" hangingPunct="1">
              <a:lnSpc>
                <a:spcPct val="90000"/>
              </a:lnSpc>
              <a:spcBef>
                <a:spcPts val="500"/>
              </a:spcBef>
              <a:buClr>
                <a:schemeClr val="accent1">
                  <a:lumMod val="40000"/>
                  <a:lumOff val="60000"/>
                </a:schemeClr>
              </a:buClr>
              <a:buSzPct val="150000"/>
              <a:buFont typeface="Calibri" panose="020F0502020204030204" pitchFamily="34" charset="0"/>
              <a:buChar char="•"/>
              <a:defRPr sz="1800" kern="1200">
                <a:solidFill>
                  <a:schemeClr val="tx1"/>
                </a:solidFill>
                <a:latin typeface="Calibri Light" panose="020F0302020204030204" pitchFamily="34" charset="0"/>
                <a:ea typeface="+mn-ea"/>
                <a:cs typeface="Calibri Light" panose="020F0302020204030204" pitchFamily="34" charset="0"/>
              </a:defRPr>
            </a:lvl4pPr>
            <a:lvl5pPr marL="2057400" indent="-228600" algn="l" defTabSz="914400" rtl="0" eaLnBrk="1" latinLnBrk="0" hangingPunct="1">
              <a:lnSpc>
                <a:spcPct val="90000"/>
              </a:lnSpc>
              <a:spcBef>
                <a:spcPts val="500"/>
              </a:spcBef>
              <a:buClr>
                <a:schemeClr val="accent1"/>
              </a:buClr>
              <a:buSzPct val="150000"/>
              <a:buFont typeface="Calibri" panose="020F0502020204030204" pitchFamily="34" charset="0"/>
              <a:buChar char="•"/>
              <a:defRPr sz="1800" kern="1200">
                <a:solidFill>
                  <a:schemeClr val="tx1"/>
                </a:solidFill>
                <a:latin typeface="Calibri Light" panose="020F0302020204030204" pitchFamily="34" charset="0"/>
                <a:ea typeface="+mn-ea"/>
                <a:cs typeface="Calibri Light" panose="020F03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ClrTx/>
              <a:buSzPct val="100000"/>
              <a:buFont typeface="+mj-lt"/>
              <a:buAutoNum type="arabicPeriod"/>
            </a:pPr>
            <a:r>
              <a:rPr lang="en-US" dirty="0" err="1">
                <a:latin typeface="Calibri" panose="020F0502020204030204" pitchFamily="34" charset="0"/>
                <a:cs typeface="Calibri" panose="020F0502020204030204" pitchFamily="34" charset="0"/>
              </a:rPr>
              <a:t>Giới</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thiệu</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đề</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tài</a:t>
            </a:r>
            <a:endParaRPr lang="en-US" dirty="0">
              <a:latin typeface="Calibri" panose="020F0502020204030204" pitchFamily="34" charset="0"/>
              <a:cs typeface="Calibri" panose="020F0502020204030204" pitchFamily="34" charset="0"/>
            </a:endParaRPr>
          </a:p>
          <a:p>
            <a:pPr marL="514350" indent="-514350">
              <a:buClrTx/>
              <a:buSzPct val="100000"/>
              <a:buFont typeface="+mj-lt"/>
              <a:buAutoNum type="arabicPeriod"/>
            </a:pPr>
            <a:r>
              <a:rPr lang="en-US" dirty="0" err="1">
                <a:latin typeface="Calibri" panose="020F0502020204030204" pitchFamily="34" charset="0"/>
                <a:cs typeface="Calibri" panose="020F0502020204030204" pitchFamily="34" charset="0"/>
              </a:rPr>
              <a:t>Kiến</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thức</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nền</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tảng</a:t>
            </a:r>
            <a:endParaRPr lang="en-US" dirty="0">
              <a:latin typeface="Calibri" panose="020F0502020204030204" pitchFamily="34" charset="0"/>
              <a:cs typeface="Calibri" panose="020F0502020204030204" pitchFamily="34" charset="0"/>
            </a:endParaRPr>
          </a:p>
          <a:p>
            <a:pPr marL="514350" indent="-514350">
              <a:buClrTx/>
              <a:buSzPct val="100000"/>
              <a:buFont typeface="+mj-lt"/>
              <a:buAutoNum type="arabicPeriod"/>
            </a:pPr>
            <a:r>
              <a:rPr lang="en-US" dirty="0" err="1">
                <a:latin typeface="Calibri" panose="020F0502020204030204" pitchFamily="34" charset="0"/>
                <a:cs typeface="Calibri" panose="020F0502020204030204" pitchFamily="34" charset="0"/>
              </a:rPr>
              <a:t>Chuẩn</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bị</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thực</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nghiệm</a:t>
            </a:r>
            <a:endParaRPr lang="en-US" dirty="0">
              <a:latin typeface="Calibri" panose="020F0502020204030204" pitchFamily="34" charset="0"/>
              <a:cs typeface="Calibri" panose="020F0502020204030204" pitchFamily="34" charset="0"/>
            </a:endParaRPr>
          </a:p>
          <a:p>
            <a:pPr marL="514350" indent="-514350">
              <a:buClrTx/>
              <a:buSzPct val="100000"/>
              <a:buFont typeface="+mj-lt"/>
              <a:buAutoNum type="arabicPeriod"/>
            </a:pPr>
            <a:r>
              <a:rPr lang="en-US" dirty="0">
                <a:latin typeface="Calibri" panose="020F0502020204030204" pitchFamily="34" charset="0"/>
                <a:cs typeface="Calibri" panose="020F0502020204030204" pitchFamily="34" charset="0"/>
              </a:rPr>
              <a:t>H</a:t>
            </a:r>
            <a:r>
              <a:rPr lang="vi-VN" dirty="0">
                <a:latin typeface="Calibri" panose="020F0502020204030204" pitchFamily="34" charset="0"/>
                <a:cs typeface="Calibri" panose="020F0502020204030204" pitchFamily="34" charset="0"/>
              </a:rPr>
              <a:t>ư</a:t>
            </a:r>
            <a:r>
              <a:rPr lang="en-US" dirty="0" err="1">
                <a:latin typeface="Calibri" panose="020F0502020204030204" pitchFamily="34" charset="0"/>
                <a:cs typeface="Calibri" panose="020F0502020204030204" pitchFamily="34" charset="0"/>
              </a:rPr>
              <a:t>ớng</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tiếp</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cận</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đề</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xuất</a:t>
            </a:r>
            <a:endParaRPr lang="en-US" dirty="0">
              <a:latin typeface="Calibri" panose="020F0502020204030204" pitchFamily="34" charset="0"/>
              <a:cs typeface="Calibri" panose="020F0502020204030204" pitchFamily="34" charset="0"/>
            </a:endParaRPr>
          </a:p>
          <a:p>
            <a:pPr marL="514350" indent="-514350">
              <a:buClrTx/>
              <a:buSzPct val="100000"/>
              <a:buFont typeface="+mj-lt"/>
              <a:buAutoNum type="arabicPeriod"/>
            </a:pPr>
            <a:r>
              <a:rPr lang="en-US" dirty="0" err="1">
                <a:latin typeface="Calibri" panose="020F0502020204030204" pitchFamily="34" charset="0"/>
                <a:cs typeface="Calibri" panose="020F0502020204030204" pitchFamily="34" charset="0"/>
              </a:rPr>
              <a:t>Kết</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quả</a:t>
            </a:r>
            <a:r>
              <a:rPr lang="en-US" dirty="0">
                <a:latin typeface="Calibri" panose="020F0502020204030204" pitchFamily="34" charset="0"/>
                <a:cs typeface="Calibri" panose="020F0502020204030204" pitchFamily="34" charset="0"/>
              </a:rPr>
              <a:t> </a:t>
            </a:r>
            <a:r>
              <a:rPr lang="vi-VN" dirty="0">
                <a:latin typeface="Calibri" panose="020F0502020204030204" pitchFamily="34" charset="0"/>
                <a:cs typeface="Calibri" panose="020F0502020204030204" pitchFamily="34" charset="0"/>
              </a:rPr>
              <a:t>huấn luyện mô hình</a:t>
            </a:r>
            <a:endParaRPr lang="en-US" dirty="0">
              <a:latin typeface="Calibri" panose="020F0502020204030204" pitchFamily="34" charset="0"/>
              <a:cs typeface="Calibri" panose="020F0502020204030204" pitchFamily="34" charset="0"/>
            </a:endParaRPr>
          </a:p>
          <a:p>
            <a:pPr marL="514350" indent="-514350">
              <a:buClrTx/>
              <a:buSzPct val="100000"/>
              <a:buFont typeface="+mj-lt"/>
              <a:buAutoNum type="arabicPeriod"/>
            </a:pPr>
            <a:r>
              <a:rPr lang="vi-VN" dirty="0">
                <a:latin typeface="Calibri" panose="020F0502020204030204" pitchFamily="34" charset="0"/>
                <a:cs typeface="Calibri" panose="020F0502020204030204" pitchFamily="34" charset="0"/>
              </a:rPr>
              <a:t>Thiết kế ứng dụng</a:t>
            </a:r>
          </a:p>
          <a:p>
            <a:pPr marL="514350" indent="-514350">
              <a:buClrTx/>
              <a:buSzPct val="100000"/>
              <a:buFont typeface="+mj-lt"/>
              <a:buAutoNum type="arabicPeriod"/>
            </a:pPr>
            <a:r>
              <a:rPr lang="vi-VN" dirty="0">
                <a:latin typeface="Calibri" panose="020F0502020204030204" pitchFamily="34" charset="0"/>
                <a:cs typeface="Calibri" panose="020F0502020204030204" pitchFamily="34" charset="0"/>
              </a:rPr>
              <a:t>Tổng kết</a:t>
            </a:r>
            <a:endParaRPr lang="en-US" dirty="0">
              <a:latin typeface="Calibri" panose="020F0502020204030204" pitchFamily="34" charset="0"/>
              <a:cs typeface="Calibri" panose="020F0502020204030204" pitchFamily="34" charset="0"/>
            </a:endParaRPr>
          </a:p>
          <a:p>
            <a:pPr marL="514350" indent="-514350">
              <a:buClrTx/>
              <a:buSzPct val="100000"/>
              <a:buFont typeface="+mj-lt"/>
              <a:buAutoNum type="arabicPeriod"/>
            </a:pPr>
            <a:r>
              <a:rPr lang="en-US" dirty="0" err="1">
                <a:latin typeface="Calibri" panose="020F0502020204030204" pitchFamily="34" charset="0"/>
                <a:cs typeface="Calibri" panose="020F0502020204030204" pitchFamily="34" charset="0"/>
              </a:rPr>
              <a:t>Một</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số</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tài</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liệu</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tham</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khảo</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chính</a:t>
            </a:r>
            <a:endParaRPr lang="en-US" dirty="0">
              <a:latin typeface="Calibri" panose="020F0502020204030204" pitchFamily="34" charset="0"/>
              <a:cs typeface="Calibri" panose="020F0502020204030204" pitchFamily="34" charset="0"/>
            </a:endParaRPr>
          </a:p>
        </p:txBody>
      </p:sp>
      <p:sp>
        <p:nvSpPr>
          <p:cNvPr id="2" name="Slide Number Placeholder 1">
            <a:extLst>
              <a:ext uri="{FF2B5EF4-FFF2-40B4-BE49-F238E27FC236}">
                <a16:creationId xmlns:a16="http://schemas.microsoft.com/office/drawing/2014/main" id="{86AA9CAA-F531-4046-8231-30319C00DDAF}"/>
              </a:ext>
            </a:extLst>
          </p:cNvPr>
          <p:cNvSpPr>
            <a:spLocks noGrp="1"/>
          </p:cNvSpPr>
          <p:nvPr>
            <p:ph type="sldNum" sz="quarter" idx="12"/>
          </p:nvPr>
        </p:nvSpPr>
        <p:spPr/>
        <p:txBody>
          <a:bodyPr/>
          <a:lstStyle/>
          <a:p>
            <a:fld id="{1880F96C-824F-4C37-99B8-7E149B40C9DC}" type="slidenum">
              <a:rPr lang="en-US" smtClean="0"/>
              <a:pPr/>
              <a:t>2</a:t>
            </a:fld>
            <a:endParaRPr lang="en-US"/>
          </a:p>
        </p:txBody>
      </p:sp>
    </p:spTree>
    <p:extLst>
      <p:ext uri="{BB962C8B-B14F-4D97-AF65-F5344CB8AC3E}">
        <p14:creationId xmlns:p14="http://schemas.microsoft.com/office/powerpoint/2010/main" val="22249973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a:xfrm>
            <a:off x="838200" y="593177"/>
            <a:ext cx="10515600" cy="1325563"/>
          </a:xfrm>
        </p:spPr>
        <p:txBody>
          <a:bodyPr/>
          <a:lstStyle/>
          <a:p>
            <a:r>
              <a:rPr lang="en-US" b="0" dirty="0" err="1">
                <a:latin typeface="Calibri" panose="020F0502020204030204" pitchFamily="34" charset="0"/>
                <a:cs typeface="Calibri" panose="020F0502020204030204" pitchFamily="34" charset="0"/>
              </a:rPr>
              <a:t>Biến</a:t>
            </a:r>
            <a:r>
              <a:rPr lang="en-US" b="0" dirty="0">
                <a:latin typeface="Calibri" panose="020F0502020204030204" pitchFamily="34" charset="0"/>
                <a:cs typeface="Calibri" panose="020F0502020204030204" pitchFamily="34" charset="0"/>
              </a:rPr>
              <a:t> </a:t>
            </a:r>
            <a:r>
              <a:rPr lang="en-US" b="0" dirty="0" err="1">
                <a:latin typeface="Calibri" panose="020F0502020204030204" pitchFamily="34" charset="0"/>
                <a:cs typeface="Calibri" panose="020F0502020204030204" pitchFamily="34" charset="0"/>
              </a:rPr>
              <a:t>đổi</a:t>
            </a:r>
            <a:r>
              <a:rPr lang="en-US" b="0" dirty="0">
                <a:latin typeface="Calibri" panose="020F0502020204030204" pitchFamily="34" charset="0"/>
                <a:cs typeface="Calibri" panose="020F0502020204030204" pitchFamily="34" charset="0"/>
              </a:rPr>
              <a:t> Fourier </a:t>
            </a:r>
            <a:r>
              <a:rPr lang="en-US" b="0" dirty="0" err="1">
                <a:latin typeface="Calibri" panose="020F0502020204030204" pitchFamily="34" charset="0"/>
                <a:cs typeface="Calibri" panose="020F0502020204030204" pitchFamily="34" charset="0"/>
              </a:rPr>
              <a:t>thời</a:t>
            </a:r>
            <a:r>
              <a:rPr lang="en-US" b="0" dirty="0">
                <a:latin typeface="Calibri" panose="020F0502020204030204" pitchFamily="34" charset="0"/>
                <a:cs typeface="Calibri" panose="020F0502020204030204" pitchFamily="34" charset="0"/>
              </a:rPr>
              <a:t> </a:t>
            </a:r>
            <a:r>
              <a:rPr lang="en-US" b="0" dirty="0" err="1">
                <a:latin typeface="Calibri" panose="020F0502020204030204" pitchFamily="34" charset="0"/>
                <a:cs typeface="Calibri" panose="020F0502020204030204" pitchFamily="34" charset="0"/>
              </a:rPr>
              <a:t>gian</a:t>
            </a:r>
            <a:r>
              <a:rPr lang="en-US" b="0" dirty="0">
                <a:latin typeface="Calibri" panose="020F0502020204030204" pitchFamily="34" charset="0"/>
                <a:cs typeface="Calibri" panose="020F0502020204030204" pitchFamily="34" charset="0"/>
              </a:rPr>
              <a:t> </a:t>
            </a:r>
            <a:r>
              <a:rPr lang="en-US" b="0" dirty="0" err="1">
                <a:latin typeface="Calibri" panose="020F0502020204030204" pitchFamily="34" charset="0"/>
                <a:cs typeface="Calibri" panose="020F0502020204030204" pitchFamily="34" charset="0"/>
              </a:rPr>
              <a:t>ngắn</a:t>
            </a:r>
            <a:endParaRPr lang="en-US" b="0" dirty="0">
              <a:latin typeface="Calibri" panose="020F0502020204030204" pitchFamily="34" charset="0"/>
              <a:cs typeface="Calibri" panose="020F0502020204030204" pitchFamily="34" charset="0"/>
            </a:endParaRPr>
          </a:p>
        </p:txBody>
      </p:sp>
      <p:pic>
        <p:nvPicPr>
          <p:cNvPr id="1026" name="Picture 2" descr="J. Imaging | Free Full-Text | Automated Harmonic Signal Removal Technique  Using Stochastic Subspace-Based Image Feature Extraction | HTML">
            <a:extLst>
              <a:ext uri="{FF2B5EF4-FFF2-40B4-BE49-F238E27FC236}">
                <a16:creationId xmlns:a16="http://schemas.microsoft.com/office/drawing/2014/main" id="{32538F8E-3039-4928-8154-213E8E498BD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67372" y="1918741"/>
            <a:ext cx="4381897" cy="3164988"/>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The speech waveform of a recorded voice. | Download Scientific Diagram">
            <a:extLst>
              <a:ext uri="{FF2B5EF4-FFF2-40B4-BE49-F238E27FC236}">
                <a16:creationId xmlns:a16="http://schemas.microsoft.com/office/drawing/2014/main" id="{FFD3F904-0B1B-49EF-B64A-A321AD4F72E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5870" t="10261" r="9035" b="20528"/>
          <a:stretch/>
        </p:blipFill>
        <p:spPr bwMode="auto">
          <a:xfrm>
            <a:off x="542732" y="2150922"/>
            <a:ext cx="4098934" cy="2932806"/>
          </a:xfrm>
          <a:prstGeom prst="rect">
            <a:avLst/>
          </a:prstGeom>
          <a:noFill/>
          <a:extLst>
            <a:ext uri="{909E8E84-426E-40DD-AFC4-6F175D3DCCD1}">
              <a14:hiddenFill xmlns:a14="http://schemas.microsoft.com/office/drawing/2010/main">
                <a:solidFill>
                  <a:srgbClr val="FFFFFF"/>
                </a:solidFill>
              </a14:hiddenFill>
            </a:ext>
          </a:extLst>
        </p:spPr>
      </p:pic>
      <p:sp>
        <p:nvSpPr>
          <p:cNvPr id="2" name="Arrow: Right 1">
            <a:extLst>
              <a:ext uri="{FF2B5EF4-FFF2-40B4-BE49-F238E27FC236}">
                <a16:creationId xmlns:a16="http://schemas.microsoft.com/office/drawing/2014/main" id="{31357F9A-80D1-441B-AF8D-645CE160387A}"/>
              </a:ext>
            </a:extLst>
          </p:cNvPr>
          <p:cNvSpPr/>
          <p:nvPr/>
        </p:nvSpPr>
        <p:spPr>
          <a:xfrm>
            <a:off x="5234730" y="3296873"/>
            <a:ext cx="1694576" cy="7717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6E623889-35E2-4D16-B3FA-57F22A1CBC0F}"/>
              </a:ext>
            </a:extLst>
          </p:cNvPr>
          <p:cNvSpPr txBox="1"/>
          <p:nvPr/>
        </p:nvSpPr>
        <p:spPr>
          <a:xfrm>
            <a:off x="5873547" y="2558642"/>
            <a:ext cx="503339" cy="769441"/>
          </a:xfrm>
          <a:prstGeom prst="rect">
            <a:avLst/>
          </a:prstGeom>
          <a:noFill/>
        </p:spPr>
        <p:txBody>
          <a:bodyPr wrap="square" rtlCol="0">
            <a:spAutoFit/>
          </a:bodyPr>
          <a:lstStyle/>
          <a:p>
            <a:r>
              <a:rPr lang="en-US" sz="4400" dirty="0"/>
              <a:t>?</a:t>
            </a:r>
          </a:p>
        </p:txBody>
      </p:sp>
      <p:sp>
        <p:nvSpPr>
          <p:cNvPr id="4" name="Slide Number Placeholder 3">
            <a:extLst>
              <a:ext uri="{FF2B5EF4-FFF2-40B4-BE49-F238E27FC236}">
                <a16:creationId xmlns:a16="http://schemas.microsoft.com/office/drawing/2014/main" id="{BA17D8DB-0AD3-4974-954B-90D030C2AFBE}"/>
              </a:ext>
            </a:extLst>
          </p:cNvPr>
          <p:cNvSpPr>
            <a:spLocks noGrp="1"/>
          </p:cNvSpPr>
          <p:nvPr>
            <p:ph type="sldNum" sz="quarter" idx="12"/>
          </p:nvPr>
        </p:nvSpPr>
        <p:spPr/>
        <p:txBody>
          <a:bodyPr/>
          <a:lstStyle/>
          <a:p>
            <a:fld id="{1880F96C-824F-4C37-99B8-7E149B40C9DC}" type="slidenum">
              <a:rPr lang="en-US" smtClean="0"/>
              <a:pPr/>
              <a:t>20</a:t>
            </a:fld>
            <a:endParaRPr lang="en-US"/>
          </a:p>
        </p:txBody>
      </p:sp>
    </p:spTree>
    <p:extLst>
      <p:ext uri="{BB962C8B-B14F-4D97-AF65-F5344CB8AC3E}">
        <p14:creationId xmlns:p14="http://schemas.microsoft.com/office/powerpoint/2010/main" val="4098077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a:xfrm>
            <a:off x="838200" y="593177"/>
            <a:ext cx="10515600" cy="1325563"/>
          </a:xfrm>
        </p:spPr>
        <p:txBody>
          <a:bodyPr/>
          <a:lstStyle/>
          <a:p>
            <a:r>
              <a:rPr lang="en-US" b="0" dirty="0" err="1">
                <a:latin typeface="Calibri" panose="020F0502020204030204" pitchFamily="34" charset="0"/>
                <a:cs typeface="Calibri" panose="020F0502020204030204" pitchFamily="34" charset="0"/>
              </a:rPr>
              <a:t>Biến</a:t>
            </a:r>
            <a:r>
              <a:rPr lang="en-US" b="0" dirty="0">
                <a:latin typeface="Calibri" panose="020F0502020204030204" pitchFamily="34" charset="0"/>
                <a:cs typeface="Calibri" panose="020F0502020204030204" pitchFamily="34" charset="0"/>
              </a:rPr>
              <a:t> </a:t>
            </a:r>
            <a:r>
              <a:rPr lang="en-US" b="0" dirty="0" err="1">
                <a:latin typeface="Calibri" panose="020F0502020204030204" pitchFamily="34" charset="0"/>
                <a:cs typeface="Calibri" panose="020F0502020204030204" pitchFamily="34" charset="0"/>
              </a:rPr>
              <a:t>đổi</a:t>
            </a:r>
            <a:r>
              <a:rPr lang="en-US" b="0" dirty="0">
                <a:latin typeface="Calibri" panose="020F0502020204030204" pitchFamily="34" charset="0"/>
                <a:cs typeface="Calibri" panose="020F0502020204030204" pitchFamily="34" charset="0"/>
              </a:rPr>
              <a:t> Fourier </a:t>
            </a:r>
            <a:r>
              <a:rPr lang="en-US" b="0" dirty="0" err="1">
                <a:latin typeface="Calibri" panose="020F0502020204030204" pitchFamily="34" charset="0"/>
                <a:cs typeface="Calibri" panose="020F0502020204030204" pitchFamily="34" charset="0"/>
              </a:rPr>
              <a:t>thời</a:t>
            </a:r>
            <a:r>
              <a:rPr lang="en-US" b="0" dirty="0">
                <a:latin typeface="Calibri" panose="020F0502020204030204" pitchFamily="34" charset="0"/>
                <a:cs typeface="Calibri" panose="020F0502020204030204" pitchFamily="34" charset="0"/>
              </a:rPr>
              <a:t> </a:t>
            </a:r>
            <a:r>
              <a:rPr lang="en-US" b="0" dirty="0" err="1">
                <a:latin typeface="Calibri" panose="020F0502020204030204" pitchFamily="34" charset="0"/>
                <a:cs typeface="Calibri" panose="020F0502020204030204" pitchFamily="34" charset="0"/>
              </a:rPr>
              <a:t>gian</a:t>
            </a:r>
            <a:r>
              <a:rPr lang="en-US" b="0" dirty="0">
                <a:latin typeface="Calibri" panose="020F0502020204030204" pitchFamily="34" charset="0"/>
                <a:cs typeface="Calibri" panose="020F0502020204030204" pitchFamily="34" charset="0"/>
              </a:rPr>
              <a:t> </a:t>
            </a:r>
            <a:r>
              <a:rPr lang="en-US" b="0" dirty="0" err="1">
                <a:latin typeface="Calibri" panose="020F0502020204030204" pitchFamily="34" charset="0"/>
                <a:cs typeface="Calibri" panose="020F0502020204030204" pitchFamily="34" charset="0"/>
              </a:rPr>
              <a:t>ngắn</a:t>
            </a:r>
            <a:endParaRPr lang="en-US" b="0"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00A6389E-3822-428F-8B05-64DCFB3A2611}"/>
                  </a:ext>
                </a:extLst>
              </p:cNvPr>
              <p:cNvSpPr txBox="1"/>
              <p:nvPr/>
            </p:nvSpPr>
            <p:spPr>
              <a:xfrm>
                <a:off x="2727609" y="1602297"/>
                <a:ext cx="7320337" cy="13168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3600" b="0" i="1" smtClean="0">
                          <a:latin typeface="Cambria Math" panose="02040503050406030204" pitchFamily="18" charset="0"/>
                        </a:rPr>
                        <m:t>𝐹</m:t>
                      </m:r>
                      <m:d>
                        <m:dPr>
                          <m:ctrlPr>
                            <a:rPr lang="en-US" sz="3600" b="0" i="1" smtClean="0">
                              <a:latin typeface="Cambria Math" panose="02040503050406030204" pitchFamily="18" charset="0"/>
                            </a:rPr>
                          </m:ctrlPr>
                        </m:dPr>
                        <m:e>
                          <m:r>
                            <a:rPr lang="en-US" sz="3600" b="0" i="1" smtClean="0">
                              <a:latin typeface="Cambria Math" panose="02040503050406030204" pitchFamily="18" charset="0"/>
                            </a:rPr>
                            <m:t>𝜔</m:t>
                          </m:r>
                          <m:r>
                            <a:rPr lang="en-US" sz="3600" b="0" i="1" smtClean="0">
                              <a:latin typeface="Cambria Math" panose="02040503050406030204" pitchFamily="18" charset="0"/>
                            </a:rPr>
                            <m:t>,</m:t>
                          </m:r>
                          <m:r>
                            <a:rPr lang="en-US" sz="3600" b="0" i="1" smtClean="0">
                              <a:solidFill>
                                <a:srgbClr val="FF0000"/>
                              </a:solidFill>
                              <a:latin typeface="Cambria Math" panose="02040503050406030204" pitchFamily="18" charset="0"/>
                            </a:rPr>
                            <m:t>𝜏</m:t>
                          </m:r>
                        </m:e>
                      </m:d>
                      <m:r>
                        <a:rPr lang="en-US" sz="3600" b="0" i="1" smtClean="0">
                          <a:latin typeface="Cambria Math" panose="02040503050406030204" pitchFamily="18" charset="0"/>
                        </a:rPr>
                        <m:t>=</m:t>
                      </m:r>
                      <m:nary>
                        <m:naryPr>
                          <m:ctrlPr>
                            <a:rPr lang="en-US" sz="3600" b="0" i="1" smtClean="0">
                              <a:latin typeface="Cambria Math" panose="02040503050406030204" pitchFamily="18" charset="0"/>
                            </a:rPr>
                          </m:ctrlPr>
                        </m:naryPr>
                        <m:sub>
                          <m:r>
                            <a:rPr lang="en-US" sz="3600" b="0" i="1" smtClean="0">
                              <a:latin typeface="Cambria Math" panose="02040503050406030204" pitchFamily="18" charset="0"/>
                            </a:rPr>
                            <m:t>−∞</m:t>
                          </m:r>
                        </m:sub>
                        <m:sup>
                          <m:r>
                            <a:rPr lang="en-US" sz="3600" b="0" i="1" smtClean="0">
                              <a:latin typeface="Cambria Math" panose="02040503050406030204" pitchFamily="18" charset="0"/>
                            </a:rPr>
                            <m:t>+∞</m:t>
                          </m:r>
                        </m:sup>
                        <m:e>
                          <m:r>
                            <a:rPr lang="en-US" sz="3600" b="0" i="1" smtClean="0">
                              <a:solidFill>
                                <a:srgbClr val="FF0000"/>
                              </a:solidFill>
                              <a:latin typeface="Cambria Math" panose="02040503050406030204" pitchFamily="18" charset="0"/>
                            </a:rPr>
                            <m:t>𝑤</m:t>
                          </m:r>
                          <m:r>
                            <a:rPr lang="en-US" sz="3600" b="0" i="1" smtClean="0">
                              <a:solidFill>
                                <a:srgbClr val="FF0000"/>
                              </a:solidFill>
                              <a:latin typeface="Cambria Math" panose="02040503050406030204" pitchFamily="18" charset="0"/>
                            </a:rPr>
                            <m:t>(</m:t>
                          </m:r>
                          <m:r>
                            <a:rPr lang="en-US" sz="3600" b="0" i="1" smtClean="0">
                              <a:solidFill>
                                <a:srgbClr val="FF0000"/>
                              </a:solidFill>
                              <a:latin typeface="Cambria Math" panose="02040503050406030204" pitchFamily="18" charset="0"/>
                            </a:rPr>
                            <m:t>𝑡</m:t>
                          </m:r>
                          <m:r>
                            <a:rPr lang="en-US" sz="3600" b="0" i="1" smtClean="0">
                              <a:solidFill>
                                <a:srgbClr val="FF0000"/>
                              </a:solidFill>
                              <a:latin typeface="Cambria Math" panose="02040503050406030204" pitchFamily="18" charset="0"/>
                            </a:rPr>
                            <m:t>−</m:t>
                          </m:r>
                          <m:r>
                            <a:rPr lang="en-US" sz="3600" b="0" i="1" smtClean="0">
                              <a:solidFill>
                                <a:srgbClr val="FF0000"/>
                              </a:solidFill>
                              <a:latin typeface="Cambria Math" panose="02040503050406030204" pitchFamily="18" charset="0"/>
                            </a:rPr>
                            <m:t>𝜏</m:t>
                          </m:r>
                          <m:r>
                            <a:rPr lang="en-US" sz="3600" b="0" i="1" smtClean="0">
                              <a:solidFill>
                                <a:srgbClr val="FF0000"/>
                              </a:solidFill>
                              <a:latin typeface="Cambria Math" panose="02040503050406030204" pitchFamily="18" charset="0"/>
                            </a:rPr>
                            <m:t>)</m:t>
                          </m:r>
                          <m:r>
                            <a:rPr lang="en-US" sz="3600" b="0" i="1" smtClean="0">
                              <a:latin typeface="Cambria Math" panose="02040503050406030204" pitchFamily="18" charset="0"/>
                            </a:rPr>
                            <m:t>𝑓</m:t>
                          </m:r>
                          <m:d>
                            <m:dPr>
                              <m:ctrlPr>
                                <a:rPr lang="en-US" sz="3600" b="0" i="1" smtClean="0">
                                  <a:latin typeface="Cambria Math" panose="02040503050406030204" pitchFamily="18" charset="0"/>
                                </a:rPr>
                              </m:ctrlPr>
                            </m:dPr>
                            <m:e>
                              <m:r>
                                <a:rPr lang="en-US" sz="3600" b="0" i="1" smtClean="0">
                                  <a:latin typeface="Cambria Math" panose="02040503050406030204" pitchFamily="18" charset="0"/>
                                </a:rPr>
                                <m:t>𝑡</m:t>
                              </m:r>
                            </m:e>
                          </m:d>
                          <m:sSup>
                            <m:sSupPr>
                              <m:ctrlPr>
                                <a:rPr lang="en-US" sz="3600" b="0" i="1" smtClean="0">
                                  <a:latin typeface="Cambria Math" panose="02040503050406030204" pitchFamily="18" charset="0"/>
                                </a:rPr>
                              </m:ctrlPr>
                            </m:sSupPr>
                            <m:e>
                              <m:r>
                                <a:rPr lang="en-US" sz="3600" b="0" i="1" smtClean="0">
                                  <a:latin typeface="Cambria Math" panose="02040503050406030204" pitchFamily="18" charset="0"/>
                                </a:rPr>
                                <m:t>𝑒</m:t>
                              </m:r>
                            </m:e>
                            <m:sup>
                              <m:r>
                                <a:rPr lang="en-US" sz="3600" b="0" i="1" smtClean="0">
                                  <a:latin typeface="Cambria Math" panose="02040503050406030204" pitchFamily="18" charset="0"/>
                                </a:rPr>
                                <m:t>−</m:t>
                              </m:r>
                              <m:r>
                                <a:rPr lang="en-US" sz="3600" b="0" i="1" smtClean="0">
                                  <a:latin typeface="Cambria Math" panose="02040503050406030204" pitchFamily="18" charset="0"/>
                                </a:rPr>
                                <m:t>𝑖</m:t>
                              </m:r>
                              <m:r>
                                <a:rPr lang="en-US" sz="3600" b="0" i="1" smtClean="0">
                                  <a:latin typeface="Cambria Math" panose="02040503050406030204" pitchFamily="18" charset="0"/>
                                </a:rPr>
                                <m:t>𝜔</m:t>
                              </m:r>
                              <m:r>
                                <a:rPr lang="en-US" sz="3600" b="0" i="1" smtClean="0">
                                  <a:latin typeface="Cambria Math" panose="02040503050406030204" pitchFamily="18" charset="0"/>
                                </a:rPr>
                                <m:t>𝑡</m:t>
                              </m:r>
                            </m:sup>
                          </m:sSup>
                          <m:r>
                            <a:rPr lang="en-US" sz="3600" b="0" i="1" smtClean="0">
                              <a:latin typeface="Cambria Math" panose="02040503050406030204" pitchFamily="18" charset="0"/>
                            </a:rPr>
                            <m:t>𝑑𝑡</m:t>
                          </m:r>
                        </m:e>
                      </m:nary>
                    </m:oMath>
                  </m:oMathPara>
                </a14:m>
                <a:endParaRPr lang="en-US" sz="3600" dirty="0"/>
              </a:p>
            </p:txBody>
          </p:sp>
        </mc:Choice>
        <mc:Fallback xmlns="">
          <p:sp>
            <p:nvSpPr>
              <p:cNvPr id="13" name="TextBox 12">
                <a:extLst>
                  <a:ext uri="{FF2B5EF4-FFF2-40B4-BE49-F238E27FC236}">
                    <a16:creationId xmlns:a16="http://schemas.microsoft.com/office/drawing/2014/main" id="{00A6389E-3822-428F-8B05-64DCFB3A2611}"/>
                  </a:ext>
                </a:extLst>
              </p:cNvPr>
              <p:cNvSpPr txBox="1">
                <a:spLocks noRot="1" noChangeAspect="1" noMove="1" noResize="1" noEditPoints="1" noAdjustHandles="1" noChangeArrowheads="1" noChangeShapeType="1" noTextEdit="1"/>
              </p:cNvSpPr>
              <p:nvPr/>
            </p:nvSpPr>
            <p:spPr>
              <a:xfrm>
                <a:off x="2727609" y="1602297"/>
                <a:ext cx="7320337" cy="1316899"/>
              </a:xfrm>
              <a:prstGeom prst="rect">
                <a:avLst/>
              </a:prstGeom>
              <a:blipFill>
                <a:blip r:embed="rId4"/>
                <a:stretch>
                  <a:fillRect/>
                </a:stretch>
              </a:blipFill>
            </p:spPr>
            <p:txBody>
              <a:bodyPr/>
              <a:lstStyle/>
              <a:p>
                <a:r>
                  <a:rPr lang="en-US">
                    <a:noFill/>
                  </a:rPr>
                  <a:t> </a:t>
                </a:r>
              </a:p>
            </p:txBody>
          </p:sp>
        </mc:Fallback>
      </mc:AlternateContent>
      <p:pic>
        <p:nvPicPr>
          <p:cNvPr id="15" name="Picture 14" descr="A picture containing text, antenna&#10;&#10;Description automatically generated">
            <a:extLst>
              <a:ext uri="{FF2B5EF4-FFF2-40B4-BE49-F238E27FC236}">
                <a16:creationId xmlns:a16="http://schemas.microsoft.com/office/drawing/2014/main" id="{3FC76814-B5A7-4F92-83B1-6FB33BD3B59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40397" y="2927860"/>
            <a:ext cx="6111204" cy="3695481"/>
          </a:xfrm>
          <a:prstGeom prst="rect">
            <a:avLst/>
          </a:prstGeom>
        </p:spPr>
      </p:pic>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657AF5A1-9728-4F91-9137-9F677A88DC29}"/>
                  </a:ext>
                </a:extLst>
              </p:cNvPr>
              <p:cNvSpPr txBox="1"/>
              <p:nvPr/>
            </p:nvSpPr>
            <p:spPr>
              <a:xfrm>
                <a:off x="8650657" y="2776238"/>
                <a:ext cx="755010"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000" b="0" i="1" smtClean="0">
                          <a:solidFill>
                            <a:schemeClr val="tx1"/>
                          </a:solidFill>
                          <a:latin typeface="Cambria Math" panose="02040503050406030204" pitchFamily="18" charset="0"/>
                        </a:rPr>
                        <m:t>𝑤</m:t>
                      </m:r>
                      <m:d>
                        <m:dPr>
                          <m:ctrlPr>
                            <a:rPr lang="en-US" sz="2000" b="0" i="1" smtClean="0">
                              <a:solidFill>
                                <a:schemeClr val="tx1"/>
                              </a:solidFill>
                              <a:latin typeface="Cambria Math" panose="02040503050406030204" pitchFamily="18" charset="0"/>
                            </a:rPr>
                          </m:ctrlPr>
                        </m:dPr>
                        <m:e>
                          <m:r>
                            <a:rPr lang="en-US" sz="2000" b="0" i="1" smtClean="0">
                              <a:solidFill>
                                <a:schemeClr val="tx1"/>
                              </a:solidFill>
                              <a:latin typeface="Cambria Math" panose="02040503050406030204" pitchFamily="18" charset="0"/>
                            </a:rPr>
                            <m:t>𝑡</m:t>
                          </m:r>
                          <m:r>
                            <a:rPr lang="en-US" sz="2000" b="0" i="1" smtClean="0">
                              <a:solidFill>
                                <a:schemeClr val="tx1"/>
                              </a:solidFill>
                              <a:latin typeface="Cambria Math" panose="02040503050406030204" pitchFamily="18" charset="0"/>
                            </a:rPr>
                            <m:t>, </m:t>
                          </m:r>
                          <m:r>
                            <a:rPr lang="en-US" sz="2000" b="0" i="1" smtClean="0">
                              <a:solidFill>
                                <a:schemeClr val="tx1"/>
                              </a:solidFill>
                              <a:latin typeface="Cambria Math" panose="02040503050406030204" pitchFamily="18" charset="0"/>
                            </a:rPr>
                            <m:t>𝑘</m:t>
                          </m:r>
                        </m:e>
                      </m:d>
                    </m:oMath>
                  </m:oMathPara>
                </a14:m>
                <a:endParaRPr lang="en-US" sz="2000" dirty="0">
                  <a:solidFill>
                    <a:schemeClr val="tx1"/>
                  </a:solidFill>
                </a:endParaRPr>
              </a:p>
            </p:txBody>
          </p:sp>
        </mc:Choice>
        <mc:Fallback xmlns="">
          <p:sp>
            <p:nvSpPr>
              <p:cNvPr id="19" name="TextBox 18">
                <a:extLst>
                  <a:ext uri="{FF2B5EF4-FFF2-40B4-BE49-F238E27FC236}">
                    <a16:creationId xmlns:a16="http://schemas.microsoft.com/office/drawing/2014/main" id="{657AF5A1-9728-4F91-9137-9F677A88DC29}"/>
                  </a:ext>
                </a:extLst>
              </p:cNvPr>
              <p:cNvSpPr txBox="1">
                <a:spLocks noRot="1" noChangeAspect="1" noMove="1" noResize="1" noEditPoints="1" noAdjustHandles="1" noChangeArrowheads="1" noChangeShapeType="1" noTextEdit="1"/>
              </p:cNvSpPr>
              <p:nvPr/>
            </p:nvSpPr>
            <p:spPr>
              <a:xfrm>
                <a:off x="8650657" y="2776238"/>
                <a:ext cx="755010" cy="400110"/>
              </a:xfrm>
              <a:prstGeom prst="rect">
                <a:avLst/>
              </a:prstGeom>
              <a:blipFill>
                <a:blip r:embed="rId6"/>
                <a:stretch>
                  <a:fillRect r="-8871"/>
                </a:stretch>
              </a:blipFill>
            </p:spPr>
            <p:txBody>
              <a:bodyPr/>
              <a:lstStyle/>
              <a:p>
                <a:r>
                  <a:rPr lang="en-US">
                    <a:noFill/>
                  </a:rPr>
                  <a:t> </a:t>
                </a:r>
              </a:p>
            </p:txBody>
          </p:sp>
        </mc:Fallback>
      </mc:AlternateContent>
      <p:sp>
        <p:nvSpPr>
          <p:cNvPr id="20" name="TextBox 19">
            <a:extLst>
              <a:ext uri="{FF2B5EF4-FFF2-40B4-BE49-F238E27FC236}">
                <a16:creationId xmlns:a16="http://schemas.microsoft.com/office/drawing/2014/main" id="{F1A8961C-E7CE-4FF8-9263-10D05DD42695}"/>
              </a:ext>
            </a:extLst>
          </p:cNvPr>
          <p:cNvSpPr txBox="1"/>
          <p:nvPr/>
        </p:nvSpPr>
        <p:spPr>
          <a:xfrm>
            <a:off x="7947380" y="4406268"/>
            <a:ext cx="458389" cy="369332"/>
          </a:xfrm>
          <a:prstGeom prst="rect">
            <a:avLst/>
          </a:prstGeom>
          <a:noFill/>
        </p:spPr>
        <p:txBody>
          <a:bodyPr wrap="square" rtlCol="0">
            <a:spAutoFit/>
          </a:bodyPr>
          <a:lstStyle/>
          <a:p>
            <a:pPr algn="ctr"/>
            <a:r>
              <a:rPr lang="en-US" b="1" dirty="0"/>
              <a:t>FT</a:t>
            </a:r>
          </a:p>
        </p:txBody>
      </p:sp>
      <p:sp>
        <p:nvSpPr>
          <p:cNvPr id="21" name="TextBox 20">
            <a:extLst>
              <a:ext uri="{FF2B5EF4-FFF2-40B4-BE49-F238E27FC236}">
                <a16:creationId xmlns:a16="http://schemas.microsoft.com/office/drawing/2014/main" id="{2743CE38-36E5-4C55-A7C5-6FC0321B29E5}"/>
              </a:ext>
            </a:extLst>
          </p:cNvPr>
          <p:cNvSpPr txBox="1"/>
          <p:nvPr/>
        </p:nvSpPr>
        <p:spPr>
          <a:xfrm>
            <a:off x="4244621" y="4406268"/>
            <a:ext cx="458389" cy="369332"/>
          </a:xfrm>
          <a:prstGeom prst="rect">
            <a:avLst/>
          </a:prstGeom>
          <a:noFill/>
        </p:spPr>
        <p:txBody>
          <a:bodyPr wrap="square" rtlCol="0">
            <a:spAutoFit/>
          </a:bodyPr>
          <a:lstStyle/>
          <a:p>
            <a:pPr algn="ctr"/>
            <a:r>
              <a:rPr lang="en-US" b="1" dirty="0"/>
              <a:t>FT</a:t>
            </a:r>
          </a:p>
        </p:txBody>
      </p:sp>
      <p:sp>
        <p:nvSpPr>
          <p:cNvPr id="22" name="TextBox 21">
            <a:extLst>
              <a:ext uri="{FF2B5EF4-FFF2-40B4-BE49-F238E27FC236}">
                <a16:creationId xmlns:a16="http://schemas.microsoft.com/office/drawing/2014/main" id="{E8626A6F-BB06-4284-A1C2-6D1BC087322D}"/>
              </a:ext>
            </a:extLst>
          </p:cNvPr>
          <p:cNvSpPr txBox="1"/>
          <p:nvPr/>
        </p:nvSpPr>
        <p:spPr>
          <a:xfrm>
            <a:off x="3707934" y="4406268"/>
            <a:ext cx="536687" cy="369332"/>
          </a:xfrm>
          <a:prstGeom prst="rect">
            <a:avLst/>
          </a:prstGeom>
          <a:noFill/>
        </p:spPr>
        <p:txBody>
          <a:bodyPr wrap="square" rtlCol="0">
            <a:spAutoFit/>
          </a:bodyPr>
          <a:lstStyle/>
          <a:p>
            <a:pPr algn="ctr"/>
            <a:r>
              <a:rPr lang="en-US" b="1" dirty="0"/>
              <a:t>FT</a:t>
            </a:r>
          </a:p>
        </p:txBody>
      </p:sp>
      <p:cxnSp>
        <p:nvCxnSpPr>
          <p:cNvPr id="18" name="Straight Arrow Connector 17">
            <a:extLst>
              <a:ext uri="{FF2B5EF4-FFF2-40B4-BE49-F238E27FC236}">
                <a16:creationId xmlns:a16="http://schemas.microsoft.com/office/drawing/2014/main" id="{5E8DA6A4-2E5A-4D84-9AAE-943E52588688}"/>
              </a:ext>
            </a:extLst>
          </p:cNvPr>
          <p:cNvCxnSpPr>
            <a:stCxn id="19" idx="2"/>
          </p:cNvCxnSpPr>
          <p:nvPr/>
        </p:nvCxnSpPr>
        <p:spPr>
          <a:xfrm flipH="1">
            <a:off x="8405770" y="3176348"/>
            <a:ext cx="622392" cy="25004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 name="Slide Number Placeholder 1">
            <a:extLst>
              <a:ext uri="{FF2B5EF4-FFF2-40B4-BE49-F238E27FC236}">
                <a16:creationId xmlns:a16="http://schemas.microsoft.com/office/drawing/2014/main" id="{8E120C92-3F17-467C-916B-8AC5799A807A}"/>
              </a:ext>
            </a:extLst>
          </p:cNvPr>
          <p:cNvSpPr>
            <a:spLocks noGrp="1"/>
          </p:cNvSpPr>
          <p:nvPr>
            <p:ph type="sldNum" sz="quarter" idx="12"/>
          </p:nvPr>
        </p:nvSpPr>
        <p:spPr/>
        <p:txBody>
          <a:bodyPr/>
          <a:lstStyle/>
          <a:p>
            <a:fld id="{1880F96C-824F-4C37-99B8-7E149B40C9DC}" type="slidenum">
              <a:rPr lang="en-US" smtClean="0"/>
              <a:pPr/>
              <a:t>21</a:t>
            </a:fld>
            <a:endParaRPr lang="en-US"/>
          </a:p>
        </p:txBody>
      </p:sp>
    </p:spTree>
    <p:extLst>
      <p:ext uri="{BB962C8B-B14F-4D97-AF65-F5344CB8AC3E}">
        <p14:creationId xmlns:p14="http://schemas.microsoft.com/office/powerpoint/2010/main" val="8257969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a:xfrm>
            <a:off x="838200" y="593177"/>
            <a:ext cx="10515600" cy="1325563"/>
          </a:xfrm>
        </p:spPr>
        <p:txBody>
          <a:bodyPr/>
          <a:lstStyle/>
          <a:p>
            <a:r>
              <a:rPr lang="en-US" b="0" dirty="0" err="1">
                <a:latin typeface="Calibri" panose="020F0502020204030204" pitchFamily="34" charset="0"/>
                <a:cs typeface="Calibri" panose="020F0502020204030204" pitchFamily="34" charset="0"/>
              </a:rPr>
              <a:t>Biến</a:t>
            </a:r>
            <a:r>
              <a:rPr lang="en-US" b="0" dirty="0">
                <a:latin typeface="Calibri" panose="020F0502020204030204" pitchFamily="34" charset="0"/>
                <a:cs typeface="Calibri" panose="020F0502020204030204" pitchFamily="34" charset="0"/>
              </a:rPr>
              <a:t> </a:t>
            </a:r>
            <a:r>
              <a:rPr lang="en-US" b="0" dirty="0" err="1">
                <a:latin typeface="Calibri" panose="020F0502020204030204" pitchFamily="34" charset="0"/>
                <a:cs typeface="Calibri" panose="020F0502020204030204" pitchFamily="34" charset="0"/>
              </a:rPr>
              <a:t>đổi</a:t>
            </a:r>
            <a:r>
              <a:rPr lang="en-US" b="0" dirty="0">
                <a:latin typeface="Calibri" panose="020F0502020204030204" pitchFamily="34" charset="0"/>
                <a:cs typeface="Calibri" panose="020F0502020204030204" pitchFamily="34" charset="0"/>
              </a:rPr>
              <a:t> Fourier </a:t>
            </a:r>
            <a:r>
              <a:rPr lang="en-US" b="0" dirty="0" err="1">
                <a:latin typeface="Calibri" panose="020F0502020204030204" pitchFamily="34" charset="0"/>
                <a:cs typeface="Calibri" panose="020F0502020204030204" pitchFamily="34" charset="0"/>
              </a:rPr>
              <a:t>thời</a:t>
            </a:r>
            <a:r>
              <a:rPr lang="en-US" b="0" dirty="0">
                <a:latin typeface="Calibri" panose="020F0502020204030204" pitchFamily="34" charset="0"/>
                <a:cs typeface="Calibri" panose="020F0502020204030204" pitchFamily="34" charset="0"/>
              </a:rPr>
              <a:t> </a:t>
            </a:r>
            <a:r>
              <a:rPr lang="en-US" b="0" dirty="0" err="1">
                <a:latin typeface="Calibri" panose="020F0502020204030204" pitchFamily="34" charset="0"/>
                <a:cs typeface="Calibri" panose="020F0502020204030204" pitchFamily="34" charset="0"/>
              </a:rPr>
              <a:t>gian</a:t>
            </a:r>
            <a:r>
              <a:rPr lang="en-US" b="0" dirty="0">
                <a:latin typeface="Calibri" panose="020F0502020204030204" pitchFamily="34" charset="0"/>
                <a:cs typeface="Calibri" panose="020F0502020204030204" pitchFamily="34" charset="0"/>
              </a:rPr>
              <a:t> </a:t>
            </a:r>
            <a:r>
              <a:rPr lang="en-US" b="0" dirty="0" err="1">
                <a:latin typeface="Calibri" panose="020F0502020204030204" pitchFamily="34" charset="0"/>
                <a:cs typeface="Calibri" panose="020F0502020204030204" pitchFamily="34" charset="0"/>
              </a:rPr>
              <a:t>ngắn</a:t>
            </a:r>
            <a:endParaRPr lang="en-US" b="0" dirty="0">
              <a:latin typeface="Calibri" panose="020F0502020204030204" pitchFamily="34" charset="0"/>
              <a:cs typeface="Calibri" panose="020F0502020204030204" pitchFamily="34" charset="0"/>
            </a:endParaRPr>
          </a:p>
        </p:txBody>
      </p:sp>
      <p:pic>
        <p:nvPicPr>
          <p:cNvPr id="3074" name="Picture 2" descr="Windowing - Introduction to Speech Processing - Aalto University Wiki">
            <a:extLst>
              <a:ext uri="{FF2B5EF4-FFF2-40B4-BE49-F238E27FC236}">
                <a16:creationId xmlns:a16="http://schemas.microsoft.com/office/drawing/2014/main" id="{8C53317C-A2A9-49C1-B489-18063F9C20D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829" t="1841" r="628" b="22822"/>
          <a:stretch/>
        </p:blipFill>
        <p:spPr bwMode="auto">
          <a:xfrm>
            <a:off x="2382473" y="1853973"/>
            <a:ext cx="7600426" cy="3724706"/>
          </a:xfrm>
          <a:prstGeom prst="rect">
            <a:avLst/>
          </a:prstGeom>
          <a:noFill/>
          <a:extLst>
            <a:ext uri="{909E8E84-426E-40DD-AFC4-6F175D3DCCD1}">
              <a14:hiddenFill xmlns:a14="http://schemas.microsoft.com/office/drawing/2010/main">
                <a:solidFill>
                  <a:srgbClr val="FFFFFF"/>
                </a:solidFill>
              </a14:hiddenFill>
            </a:ext>
          </a:extLst>
        </p:spPr>
      </p:pic>
      <p:cxnSp>
        <p:nvCxnSpPr>
          <p:cNvPr id="3073" name="Straight Arrow Connector 3072">
            <a:extLst>
              <a:ext uri="{FF2B5EF4-FFF2-40B4-BE49-F238E27FC236}">
                <a16:creationId xmlns:a16="http://schemas.microsoft.com/office/drawing/2014/main" id="{D8256E98-05BB-4C2A-B7D0-F4F85775355B}"/>
              </a:ext>
            </a:extLst>
          </p:cNvPr>
          <p:cNvCxnSpPr/>
          <p:nvPr/>
        </p:nvCxnSpPr>
        <p:spPr>
          <a:xfrm>
            <a:off x="7180976" y="5721292"/>
            <a:ext cx="2650921" cy="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3076" name="Straight Arrow Connector 3075">
            <a:extLst>
              <a:ext uri="{FF2B5EF4-FFF2-40B4-BE49-F238E27FC236}">
                <a16:creationId xmlns:a16="http://schemas.microsoft.com/office/drawing/2014/main" id="{8C7B4557-C5DC-47C7-AA81-C67BB8853C48}"/>
              </a:ext>
            </a:extLst>
          </p:cNvPr>
          <p:cNvCxnSpPr/>
          <p:nvPr/>
        </p:nvCxnSpPr>
        <p:spPr>
          <a:xfrm>
            <a:off x="6943963" y="3307425"/>
            <a:ext cx="1543575" cy="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3077" name="TextBox 3076">
            <a:extLst>
              <a:ext uri="{FF2B5EF4-FFF2-40B4-BE49-F238E27FC236}">
                <a16:creationId xmlns:a16="http://schemas.microsoft.com/office/drawing/2014/main" id="{6442B1D6-7933-4B47-852A-C3F9555E2DF6}"/>
              </a:ext>
            </a:extLst>
          </p:cNvPr>
          <p:cNvSpPr txBox="1"/>
          <p:nvPr/>
        </p:nvSpPr>
        <p:spPr>
          <a:xfrm>
            <a:off x="7065603" y="3339228"/>
            <a:ext cx="1333850" cy="369332"/>
          </a:xfrm>
          <a:prstGeom prst="rect">
            <a:avLst/>
          </a:prstGeom>
          <a:noFill/>
        </p:spPr>
        <p:txBody>
          <a:bodyPr wrap="square" rtlCol="0">
            <a:spAutoFit/>
          </a:bodyPr>
          <a:lstStyle/>
          <a:p>
            <a:r>
              <a:rPr lang="vi-VN" dirty="0"/>
              <a:t>Hop length</a:t>
            </a:r>
            <a:endParaRPr lang="en-US" dirty="0"/>
          </a:p>
        </p:txBody>
      </p:sp>
      <p:sp>
        <p:nvSpPr>
          <p:cNvPr id="3078" name="TextBox 3077">
            <a:extLst>
              <a:ext uri="{FF2B5EF4-FFF2-40B4-BE49-F238E27FC236}">
                <a16:creationId xmlns:a16="http://schemas.microsoft.com/office/drawing/2014/main" id="{AAD87F56-0DE5-4C6C-90B1-07ED9B08C3C8}"/>
              </a:ext>
            </a:extLst>
          </p:cNvPr>
          <p:cNvSpPr txBox="1"/>
          <p:nvPr/>
        </p:nvSpPr>
        <p:spPr>
          <a:xfrm>
            <a:off x="7587842" y="5738071"/>
            <a:ext cx="1820411" cy="369332"/>
          </a:xfrm>
          <a:prstGeom prst="rect">
            <a:avLst/>
          </a:prstGeom>
          <a:noFill/>
        </p:spPr>
        <p:txBody>
          <a:bodyPr wrap="square" rtlCol="0">
            <a:spAutoFit/>
          </a:bodyPr>
          <a:lstStyle/>
          <a:p>
            <a:r>
              <a:rPr lang="vi-VN"/>
              <a:t>Windows length</a:t>
            </a:r>
            <a:endParaRPr lang="en-US" dirty="0"/>
          </a:p>
        </p:txBody>
      </p:sp>
      <p:sp>
        <p:nvSpPr>
          <p:cNvPr id="2" name="Slide Number Placeholder 1">
            <a:extLst>
              <a:ext uri="{FF2B5EF4-FFF2-40B4-BE49-F238E27FC236}">
                <a16:creationId xmlns:a16="http://schemas.microsoft.com/office/drawing/2014/main" id="{3DA364F4-3DF2-4E13-8687-A44393500CAB}"/>
              </a:ext>
            </a:extLst>
          </p:cNvPr>
          <p:cNvSpPr>
            <a:spLocks noGrp="1"/>
          </p:cNvSpPr>
          <p:nvPr>
            <p:ph type="sldNum" sz="quarter" idx="12"/>
          </p:nvPr>
        </p:nvSpPr>
        <p:spPr/>
        <p:txBody>
          <a:bodyPr/>
          <a:lstStyle/>
          <a:p>
            <a:fld id="{1880F96C-824F-4C37-99B8-7E149B40C9DC}" type="slidenum">
              <a:rPr lang="en-US" smtClean="0"/>
              <a:pPr/>
              <a:t>22</a:t>
            </a:fld>
            <a:endParaRPr lang="en-US"/>
          </a:p>
        </p:txBody>
      </p:sp>
      <p:cxnSp>
        <p:nvCxnSpPr>
          <p:cNvPr id="4" name="Straight Connector 3">
            <a:extLst>
              <a:ext uri="{FF2B5EF4-FFF2-40B4-BE49-F238E27FC236}">
                <a16:creationId xmlns:a16="http://schemas.microsoft.com/office/drawing/2014/main" id="{9957E588-5246-45EC-9D4E-8D7F65EA2D3A}"/>
              </a:ext>
            </a:extLst>
          </p:cNvPr>
          <p:cNvCxnSpPr/>
          <p:nvPr/>
        </p:nvCxnSpPr>
        <p:spPr>
          <a:xfrm>
            <a:off x="6954473" y="5129048"/>
            <a:ext cx="0" cy="273269"/>
          </a:xfrm>
          <a:prstGeom prst="line">
            <a:avLst/>
          </a:prstGeom>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17B2FD69-D72B-490D-943A-DA4171CCB954}"/>
              </a:ext>
            </a:extLst>
          </p:cNvPr>
          <p:cNvCxnSpPr/>
          <p:nvPr/>
        </p:nvCxnSpPr>
        <p:spPr>
          <a:xfrm>
            <a:off x="9982899" y="5129048"/>
            <a:ext cx="0" cy="273269"/>
          </a:xfrm>
          <a:prstGeom prst="line">
            <a:avLst/>
          </a:prstGeom>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98504977-375B-4B9C-953B-0BB02CA8680C}"/>
                  </a:ext>
                </a:extLst>
              </p:cNvPr>
              <p:cNvSpPr txBox="1"/>
              <p:nvPr/>
            </p:nvSpPr>
            <p:spPr>
              <a:xfrm>
                <a:off x="6681204" y="5367862"/>
                <a:ext cx="54653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1</m:t>
                          </m:r>
                        </m:sub>
                      </m:sSub>
                    </m:oMath>
                  </m:oMathPara>
                </a14:m>
                <a:endParaRPr lang="en-US" dirty="0"/>
              </a:p>
            </p:txBody>
          </p:sp>
        </mc:Choice>
        <mc:Fallback xmlns="">
          <p:sp>
            <p:nvSpPr>
              <p:cNvPr id="7" name="TextBox 6">
                <a:extLst>
                  <a:ext uri="{FF2B5EF4-FFF2-40B4-BE49-F238E27FC236}">
                    <a16:creationId xmlns:a16="http://schemas.microsoft.com/office/drawing/2014/main" id="{98504977-375B-4B9C-953B-0BB02CA8680C}"/>
                  </a:ext>
                </a:extLst>
              </p:cNvPr>
              <p:cNvSpPr txBox="1">
                <a:spLocks noRot="1" noChangeAspect="1" noMove="1" noResize="1" noEditPoints="1" noAdjustHandles="1" noChangeArrowheads="1" noChangeShapeType="1" noTextEdit="1"/>
              </p:cNvSpPr>
              <p:nvPr/>
            </p:nvSpPr>
            <p:spPr>
              <a:xfrm>
                <a:off x="6681204" y="5367862"/>
                <a:ext cx="546538"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8B62E780-0E9B-4041-8E0C-86872DA6D263}"/>
                  </a:ext>
                </a:extLst>
              </p:cNvPr>
              <p:cNvSpPr txBox="1"/>
              <p:nvPr/>
            </p:nvSpPr>
            <p:spPr>
              <a:xfrm>
                <a:off x="9708931" y="5367862"/>
                <a:ext cx="54653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2</m:t>
                          </m:r>
                        </m:sub>
                      </m:sSub>
                    </m:oMath>
                  </m:oMathPara>
                </a14:m>
                <a:endParaRPr lang="en-US" dirty="0"/>
              </a:p>
            </p:txBody>
          </p:sp>
        </mc:Choice>
        <mc:Fallback xmlns="">
          <p:sp>
            <p:nvSpPr>
              <p:cNvPr id="14" name="TextBox 13">
                <a:extLst>
                  <a:ext uri="{FF2B5EF4-FFF2-40B4-BE49-F238E27FC236}">
                    <a16:creationId xmlns:a16="http://schemas.microsoft.com/office/drawing/2014/main" id="{8B62E780-0E9B-4041-8E0C-86872DA6D263}"/>
                  </a:ext>
                </a:extLst>
              </p:cNvPr>
              <p:cNvSpPr txBox="1">
                <a:spLocks noRot="1" noChangeAspect="1" noMove="1" noResize="1" noEditPoints="1" noAdjustHandles="1" noChangeArrowheads="1" noChangeShapeType="1" noTextEdit="1"/>
              </p:cNvSpPr>
              <p:nvPr/>
            </p:nvSpPr>
            <p:spPr>
              <a:xfrm>
                <a:off x="9708931" y="5367862"/>
                <a:ext cx="546538" cy="369332"/>
              </a:xfrm>
              <a:prstGeom prst="rect">
                <a:avLst/>
              </a:prstGeom>
              <a:blipFill>
                <a:blip r:embed="rId6"/>
                <a:stretch>
                  <a:fillRect/>
                </a:stretch>
              </a:blipFill>
            </p:spPr>
            <p:txBody>
              <a:bodyPr/>
              <a:lstStyle/>
              <a:p>
                <a:r>
                  <a:rPr lang="en-US">
                    <a:noFill/>
                  </a:rPr>
                  <a:t> </a:t>
                </a:r>
              </a:p>
            </p:txBody>
          </p:sp>
        </mc:Fallback>
      </mc:AlternateContent>
      <p:cxnSp>
        <p:nvCxnSpPr>
          <p:cNvPr id="9" name="Straight Connector 8">
            <a:extLst>
              <a:ext uri="{FF2B5EF4-FFF2-40B4-BE49-F238E27FC236}">
                <a16:creationId xmlns:a16="http://schemas.microsoft.com/office/drawing/2014/main" id="{0650F6B7-178B-413D-ABA6-4A01D79A9798}"/>
              </a:ext>
            </a:extLst>
          </p:cNvPr>
          <p:cNvCxnSpPr/>
          <p:nvPr/>
        </p:nvCxnSpPr>
        <p:spPr>
          <a:xfrm>
            <a:off x="6954473" y="3339228"/>
            <a:ext cx="0" cy="927972"/>
          </a:xfrm>
          <a:prstGeom prst="line">
            <a:avLst/>
          </a:prstGeom>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335984F2-EFFE-4D8E-A087-59C233B39785}"/>
              </a:ext>
            </a:extLst>
          </p:cNvPr>
          <p:cNvCxnSpPr/>
          <p:nvPr/>
        </p:nvCxnSpPr>
        <p:spPr>
          <a:xfrm>
            <a:off x="8487538" y="3429000"/>
            <a:ext cx="0" cy="1521372"/>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8208517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a:xfrm>
            <a:off x="838200" y="593177"/>
            <a:ext cx="10515600" cy="1325563"/>
          </a:xfrm>
        </p:spPr>
        <p:txBody>
          <a:bodyPr/>
          <a:lstStyle/>
          <a:p>
            <a:r>
              <a:rPr lang="vi-VN" b="0" dirty="0">
                <a:latin typeface="Calibri" panose="020F0502020204030204" pitchFamily="34" charset="0"/>
                <a:cs typeface="Calibri" panose="020F0502020204030204" pitchFamily="34" charset="0"/>
              </a:rPr>
              <a:t>Biến đổi Fourier thời gian ngắn</a:t>
            </a:r>
            <a:endParaRPr lang="en-US" b="0" dirty="0">
              <a:latin typeface="Calibri" panose="020F0502020204030204" pitchFamily="34" charset="0"/>
              <a:cs typeface="Calibri" panose="020F0502020204030204" pitchFamily="34" charset="0"/>
            </a:endParaRPr>
          </a:p>
        </p:txBody>
      </p:sp>
      <p:pic>
        <p:nvPicPr>
          <p:cNvPr id="3" name="Picture 2">
            <a:extLst>
              <a:ext uri="{FF2B5EF4-FFF2-40B4-BE49-F238E27FC236}">
                <a16:creationId xmlns:a16="http://schemas.microsoft.com/office/drawing/2014/main" id="{2E1828C6-70B3-4A1D-BAE0-E05991639853}"/>
              </a:ext>
            </a:extLst>
          </p:cNvPr>
          <p:cNvPicPr>
            <a:picLocks noChangeAspect="1"/>
          </p:cNvPicPr>
          <p:nvPr/>
        </p:nvPicPr>
        <p:blipFill rotWithShape="1">
          <a:blip r:embed="rId4">
            <a:extLst>
              <a:ext uri="{28A0092B-C50C-407E-A947-70E740481C1C}">
                <a14:useLocalDpi xmlns:a14="http://schemas.microsoft.com/office/drawing/2010/main" val="0"/>
              </a:ext>
            </a:extLst>
          </a:blip>
          <a:srcRect l="13811" r="10848" b="11709"/>
          <a:stretch/>
        </p:blipFill>
        <p:spPr>
          <a:xfrm>
            <a:off x="8145517" y="1517877"/>
            <a:ext cx="3363311" cy="2949020"/>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0C4CD381-1B51-414A-8D17-FB129B3CF218}"/>
                  </a:ext>
                </a:extLst>
              </p:cNvPr>
              <p:cNvSpPr txBox="1"/>
              <p:nvPr/>
            </p:nvSpPr>
            <p:spPr>
              <a:xfrm>
                <a:off x="838200" y="1918740"/>
                <a:ext cx="7320337" cy="13168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3600" b="0" i="1" smtClean="0">
                          <a:latin typeface="Cambria Math" panose="02040503050406030204" pitchFamily="18" charset="0"/>
                        </a:rPr>
                        <m:t>𝐹</m:t>
                      </m:r>
                      <m:d>
                        <m:dPr>
                          <m:ctrlPr>
                            <a:rPr lang="en-US" sz="3600" b="0" i="1" smtClean="0">
                              <a:latin typeface="Cambria Math" panose="02040503050406030204" pitchFamily="18" charset="0"/>
                            </a:rPr>
                          </m:ctrlPr>
                        </m:dPr>
                        <m:e>
                          <m:r>
                            <a:rPr lang="en-US" sz="3600" b="0" i="1" smtClean="0">
                              <a:latin typeface="Cambria Math" panose="02040503050406030204" pitchFamily="18" charset="0"/>
                            </a:rPr>
                            <m:t>𝜔</m:t>
                          </m:r>
                          <m:r>
                            <a:rPr lang="en-US" sz="3600" b="0" i="1" smtClean="0">
                              <a:latin typeface="Cambria Math" panose="02040503050406030204" pitchFamily="18" charset="0"/>
                            </a:rPr>
                            <m:t>, </m:t>
                          </m:r>
                          <m:r>
                            <a:rPr lang="en-US" sz="3600" b="0" i="1" smtClean="0">
                              <a:solidFill>
                                <a:srgbClr val="FF0000"/>
                              </a:solidFill>
                              <a:latin typeface="Cambria Math" panose="02040503050406030204" pitchFamily="18" charset="0"/>
                            </a:rPr>
                            <m:t>𝜏</m:t>
                          </m:r>
                        </m:e>
                      </m:d>
                      <m:r>
                        <a:rPr lang="en-US" sz="3600" b="0" i="1" smtClean="0">
                          <a:latin typeface="Cambria Math" panose="02040503050406030204" pitchFamily="18" charset="0"/>
                        </a:rPr>
                        <m:t>=</m:t>
                      </m:r>
                      <m:nary>
                        <m:naryPr>
                          <m:ctrlPr>
                            <a:rPr lang="en-US" sz="3600" b="0" i="1" smtClean="0">
                              <a:latin typeface="Cambria Math" panose="02040503050406030204" pitchFamily="18" charset="0"/>
                            </a:rPr>
                          </m:ctrlPr>
                        </m:naryPr>
                        <m:sub>
                          <m:r>
                            <a:rPr lang="en-US" sz="3600" b="0" i="1" smtClean="0">
                              <a:latin typeface="Cambria Math" panose="02040503050406030204" pitchFamily="18" charset="0"/>
                            </a:rPr>
                            <m:t>−∞</m:t>
                          </m:r>
                        </m:sub>
                        <m:sup>
                          <m:r>
                            <a:rPr lang="en-US" sz="3600" b="0" i="1" smtClean="0">
                              <a:latin typeface="Cambria Math" panose="02040503050406030204" pitchFamily="18" charset="0"/>
                            </a:rPr>
                            <m:t>+∞</m:t>
                          </m:r>
                        </m:sup>
                        <m:e>
                          <m:r>
                            <a:rPr lang="en-US" sz="3600" b="0" i="1" smtClean="0">
                              <a:solidFill>
                                <a:srgbClr val="FF0000"/>
                              </a:solidFill>
                              <a:latin typeface="Cambria Math" panose="02040503050406030204" pitchFamily="18" charset="0"/>
                            </a:rPr>
                            <m:t>𝑤</m:t>
                          </m:r>
                          <m:r>
                            <a:rPr lang="en-US" sz="3600" b="0" i="1" smtClean="0">
                              <a:solidFill>
                                <a:srgbClr val="FF0000"/>
                              </a:solidFill>
                              <a:latin typeface="Cambria Math" panose="02040503050406030204" pitchFamily="18" charset="0"/>
                            </a:rPr>
                            <m:t>(</m:t>
                          </m:r>
                          <m:r>
                            <a:rPr lang="en-US" sz="3600" b="0" i="1" smtClean="0">
                              <a:solidFill>
                                <a:srgbClr val="FF0000"/>
                              </a:solidFill>
                              <a:latin typeface="Cambria Math" panose="02040503050406030204" pitchFamily="18" charset="0"/>
                            </a:rPr>
                            <m:t>𝑡</m:t>
                          </m:r>
                          <m:r>
                            <a:rPr lang="en-US" sz="3600" b="0" i="1" smtClean="0">
                              <a:solidFill>
                                <a:srgbClr val="FF0000"/>
                              </a:solidFill>
                              <a:latin typeface="Cambria Math" panose="02040503050406030204" pitchFamily="18" charset="0"/>
                            </a:rPr>
                            <m:t>−</m:t>
                          </m:r>
                          <m:r>
                            <a:rPr lang="en-US" sz="3600" b="0" i="1" smtClean="0">
                              <a:solidFill>
                                <a:srgbClr val="FF0000"/>
                              </a:solidFill>
                              <a:latin typeface="Cambria Math" panose="02040503050406030204" pitchFamily="18" charset="0"/>
                            </a:rPr>
                            <m:t>𝜏</m:t>
                          </m:r>
                          <m:r>
                            <a:rPr lang="en-US" sz="3600" b="0" i="1" smtClean="0">
                              <a:solidFill>
                                <a:srgbClr val="FF0000"/>
                              </a:solidFill>
                              <a:latin typeface="Cambria Math" panose="02040503050406030204" pitchFamily="18" charset="0"/>
                            </a:rPr>
                            <m:t>)</m:t>
                          </m:r>
                          <m:r>
                            <a:rPr lang="en-US" sz="3600" b="0" i="1" smtClean="0">
                              <a:latin typeface="Cambria Math" panose="02040503050406030204" pitchFamily="18" charset="0"/>
                            </a:rPr>
                            <m:t>𝑓</m:t>
                          </m:r>
                          <m:d>
                            <m:dPr>
                              <m:ctrlPr>
                                <a:rPr lang="en-US" sz="3600" b="0" i="1" smtClean="0">
                                  <a:latin typeface="Cambria Math" panose="02040503050406030204" pitchFamily="18" charset="0"/>
                                </a:rPr>
                              </m:ctrlPr>
                            </m:dPr>
                            <m:e>
                              <m:r>
                                <a:rPr lang="en-US" sz="3600" b="0" i="1" smtClean="0">
                                  <a:latin typeface="Cambria Math" panose="02040503050406030204" pitchFamily="18" charset="0"/>
                                </a:rPr>
                                <m:t>𝑡</m:t>
                              </m:r>
                            </m:e>
                          </m:d>
                          <m:sSup>
                            <m:sSupPr>
                              <m:ctrlPr>
                                <a:rPr lang="en-US" sz="3600" b="0" i="1" smtClean="0">
                                  <a:latin typeface="Cambria Math" panose="02040503050406030204" pitchFamily="18" charset="0"/>
                                </a:rPr>
                              </m:ctrlPr>
                            </m:sSupPr>
                            <m:e>
                              <m:r>
                                <a:rPr lang="en-US" sz="3600" b="0" i="1" smtClean="0">
                                  <a:latin typeface="Cambria Math" panose="02040503050406030204" pitchFamily="18" charset="0"/>
                                </a:rPr>
                                <m:t>𝑒</m:t>
                              </m:r>
                            </m:e>
                            <m:sup>
                              <m:r>
                                <a:rPr lang="en-US" sz="3600" b="0" i="1" smtClean="0">
                                  <a:latin typeface="Cambria Math" panose="02040503050406030204" pitchFamily="18" charset="0"/>
                                </a:rPr>
                                <m:t>−</m:t>
                              </m:r>
                              <m:r>
                                <a:rPr lang="en-US" sz="3600" b="0" i="1" smtClean="0">
                                  <a:latin typeface="Cambria Math" panose="02040503050406030204" pitchFamily="18" charset="0"/>
                                </a:rPr>
                                <m:t>𝑖</m:t>
                              </m:r>
                              <m:r>
                                <a:rPr lang="en-US" sz="3600" b="0" i="1" smtClean="0">
                                  <a:latin typeface="Cambria Math" panose="02040503050406030204" pitchFamily="18" charset="0"/>
                                </a:rPr>
                                <m:t>𝜔</m:t>
                              </m:r>
                              <m:r>
                                <a:rPr lang="en-US" sz="3600" b="0" i="1" smtClean="0">
                                  <a:latin typeface="Cambria Math" panose="02040503050406030204" pitchFamily="18" charset="0"/>
                                </a:rPr>
                                <m:t>𝑡</m:t>
                              </m:r>
                            </m:sup>
                          </m:sSup>
                          <m:r>
                            <a:rPr lang="en-US" sz="3600" b="0" i="1" smtClean="0">
                              <a:latin typeface="Cambria Math" panose="02040503050406030204" pitchFamily="18" charset="0"/>
                            </a:rPr>
                            <m:t>𝑑𝑡</m:t>
                          </m:r>
                        </m:e>
                      </m:nary>
                    </m:oMath>
                  </m:oMathPara>
                </a14:m>
                <a:endParaRPr lang="en-US" sz="3600" dirty="0"/>
              </a:p>
            </p:txBody>
          </p:sp>
        </mc:Choice>
        <mc:Fallback xmlns="">
          <p:sp>
            <p:nvSpPr>
              <p:cNvPr id="12" name="TextBox 11">
                <a:extLst>
                  <a:ext uri="{FF2B5EF4-FFF2-40B4-BE49-F238E27FC236}">
                    <a16:creationId xmlns:a16="http://schemas.microsoft.com/office/drawing/2014/main" id="{0C4CD381-1B51-414A-8D17-FB129B3CF218}"/>
                  </a:ext>
                </a:extLst>
              </p:cNvPr>
              <p:cNvSpPr txBox="1">
                <a:spLocks noRot="1" noChangeAspect="1" noMove="1" noResize="1" noEditPoints="1" noAdjustHandles="1" noChangeArrowheads="1" noChangeShapeType="1" noTextEdit="1"/>
              </p:cNvSpPr>
              <p:nvPr/>
            </p:nvSpPr>
            <p:spPr>
              <a:xfrm>
                <a:off x="838200" y="1918740"/>
                <a:ext cx="7320337" cy="1316899"/>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A64A4225-A1A5-4C02-9315-E17B31A8D18F}"/>
                  </a:ext>
                </a:extLst>
              </p:cNvPr>
              <p:cNvSpPr txBox="1"/>
              <p:nvPr/>
            </p:nvSpPr>
            <p:spPr>
              <a:xfrm>
                <a:off x="8809324" y="1549408"/>
                <a:ext cx="190344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𝑤</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p:txBody>
          </p:sp>
        </mc:Choice>
        <mc:Fallback xmlns="">
          <p:sp>
            <p:nvSpPr>
              <p:cNvPr id="4" name="TextBox 3">
                <a:extLst>
                  <a:ext uri="{FF2B5EF4-FFF2-40B4-BE49-F238E27FC236}">
                    <a16:creationId xmlns:a16="http://schemas.microsoft.com/office/drawing/2014/main" id="{A64A4225-A1A5-4C02-9315-E17B31A8D18F}"/>
                  </a:ext>
                </a:extLst>
              </p:cNvPr>
              <p:cNvSpPr txBox="1">
                <a:spLocks noRot="1" noChangeAspect="1" noMove="1" noResize="1" noEditPoints="1" noAdjustHandles="1" noChangeArrowheads="1" noChangeShapeType="1" noTextEdit="1"/>
              </p:cNvSpPr>
              <p:nvPr/>
            </p:nvSpPr>
            <p:spPr>
              <a:xfrm>
                <a:off x="8809324" y="1549408"/>
                <a:ext cx="1903445" cy="369332"/>
              </a:xfrm>
              <a:prstGeom prst="rect">
                <a:avLst/>
              </a:prstGeom>
              <a:blipFill>
                <a:blip r:embed="rId6"/>
                <a:stretch>
                  <a:fillRect b="-13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AFFCAEA6-9F5D-4563-883B-D31A07F744E3}"/>
                  </a:ext>
                </a:extLst>
              </p:cNvPr>
              <p:cNvSpPr txBox="1"/>
              <p:nvPr/>
            </p:nvSpPr>
            <p:spPr>
              <a:xfrm>
                <a:off x="1605846" y="3244303"/>
                <a:ext cx="5156732" cy="121142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𝑤</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𝑡</m:t>
                          </m:r>
                        </m:e>
                      </m:d>
                      <m:r>
                        <a:rPr lang="en-US" sz="2800" b="0" i="1" smtClean="0">
                          <a:latin typeface="Cambria Math" panose="02040503050406030204" pitchFamily="18" charset="0"/>
                        </a:rPr>
                        <m:t>=</m:t>
                      </m:r>
                      <m:d>
                        <m:dPr>
                          <m:begChr m:val="{"/>
                          <m:endChr m:val=""/>
                          <m:ctrlPr>
                            <a:rPr lang="en-US" sz="2800" b="0" i="1" smtClean="0">
                              <a:latin typeface="Cambria Math" panose="02040503050406030204" pitchFamily="18" charset="0"/>
                            </a:rPr>
                          </m:ctrlPr>
                        </m:dPr>
                        <m:e>
                          <m:f>
                            <m:fPr>
                              <m:type m:val="noBar"/>
                              <m:ctrlPr>
                                <a:rPr lang="en-US" sz="2800" b="0" i="1" smtClean="0">
                                  <a:latin typeface="Cambria Math" panose="02040503050406030204" pitchFamily="18" charset="0"/>
                                </a:rPr>
                              </m:ctrlPr>
                            </m:fPr>
                            <m:num>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𝑤</m:t>
                                  </m:r>
                                </m:e>
                                <m:sub>
                                  <m:r>
                                    <a:rPr lang="en-US" sz="2800" b="0" i="1" smtClean="0">
                                      <a:latin typeface="Cambria Math" panose="02040503050406030204" pitchFamily="18" charset="0"/>
                                    </a:rPr>
                                    <m:t>0</m:t>
                                  </m:r>
                                </m:sub>
                              </m:sSub>
                              <m:r>
                                <a:rPr lang="en-US" sz="2800" b="0" i="1" smtClean="0">
                                  <a:latin typeface="Cambria Math" panose="02040503050406030204" pitchFamily="18" charset="0"/>
                                </a:rPr>
                                <m:t>(</m:t>
                              </m:r>
                              <m:r>
                                <a:rPr lang="en-US" sz="2800" b="0" i="1" smtClean="0">
                                  <a:latin typeface="Cambria Math" panose="02040503050406030204" pitchFamily="18" charset="0"/>
                                </a:rPr>
                                <m:t>𝑡</m:t>
                              </m:r>
                              <m:r>
                                <a:rPr lang="en-US" sz="2800" b="0" i="1" smtClean="0">
                                  <a:latin typeface="Cambria Math" panose="02040503050406030204" pitchFamily="18" charset="0"/>
                                </a:rPr>
                                <m:t>)</m:t>
                              </m:r>
                            </m:num>
                            <m:den>
                              <m:r>
                                <a:rPr lang="en-US" sz="2800" b="0" i="1" smtClean="0">
                                  <a:latin typeface="Cambria Math" panose="02040503050406030204" pitchFamily="18" charset="0"/>
                                </a:rPr>
                                <m:t>0</m:t>
                              </m:r>
                            </m:den>
                          </m:f>
                          <m:r>
                            <a:rPr lang="en-US" sz="2800" b="0" i="1" smtClean="0">
                              <a:latin typeface="Cambria Math" panose="02040503050406030204" pitchFamily="18" charset="0"/>
                            </a:rPr>
                            <m:t>      </m:t>
                          </m:r>
                          <m:f>
                            <m:fPr>
                              <m:type m:val="noBar"/>
                              <m:ctrlPr>
                                <a:rPr lang="en-US" sz="2800" b="0" i="1" smtClean="0">
                                  <a:latin typeface="Cambria Math" panose="02040503050406030204" pitchFamily="18" charset="0"/>
                                </a:rPr>
                              </m:ctrlPr>
                            </m:fPr>
                            <m:num>
                              <m:r>
                                <a:rPr lang="en-US" sz="2800" b="0" i="1" smtClean="0">
                                  <a:latin typeface="Cambria Math" panose="02040503050406030204" pitchFamily="18" charset="0"/>
                                </a:rPr>
                                <m:t>𝑖𝑓</m:t>
                              </m:r>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𝑡</m:t>
                                  </m:r>
                                </m:e>
                                <m:sub>
                                  <m:r>
                                    <a:rPr lang="en-US" sz="2800" b="0" i="1" smtClean="0">
                                      <a:latin typeface="Cambria Math" panose="02040503050406030204" pitchFamily="18" charset="0"/>
                                    </a:rPr>
                                    <m:t>1</m:t>
                                  </m:r>
                                </m:sub>
                              </m:sSub>
                              <m:r>
                                <a:rPr lang="en-US" sz="2800" b="0" i="1" smtClean="0">
                                  <a:latin typeface="Cambria Math" panose="02040503050406030204" pitchFamily="18" charset="0"/>
                                </a:rPr>
                                <m:t>≤</m:t>
                              </m:r>
                              <m:r>
                                <a:rPr lang="en-US" sz="2800" b="0" i="1" smtClean="0">
                                  <a:latin typeface="Cambria Math" panose="02040503050406030204" pitchFamily="18" charset="0"/>
                                </a:rPr>
                                <m:t>𝑡</m:t>
                              </m:r>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𝑡</m:t>
                                  </m:r>
                                </m:e>
                                <m:sub>
                                  <m:r>
                                    <a:rPr lang="en-US" sz="2800" b="0" i="1" smtClean="0">
                                      <a:latin typeface="Cambria Math" panose="02040503050406030204" pitchFamily="18" charset="0"/>
                                    </a:rPr>
                                    <m:t>2</m:t>
                                  </m:r>
                                </m:sub>
                              </m:sSub>
                              <m:r>
                                <a:rPr lang="en-US" sz="2800" b="0" i="1" smtClean="0">
                                  <a:latin typeface="Cambria Math" panose="02040503050406030204" pitchFamily="18" charset="0"/>
                                </a:rPr>
                                <m:t>,</m:t>
                              </m:r>
                            </m:num>
                            <m:den>
                              <m:r>
                                <a:rPr lang="en-US" sz="2800" b="0" i="1" smtClean="0">
                                  <a:latin typeface="Cambria Math" panose="02040503050406030204" pitchFamily="18" charset="0"/>
                                </a:rPr>
                                <m:t>𝑜𝑡h𝑒𝑟𝑤𝑖𝑠𝑒</m:t>
                              </m:r>
                            </m:den>
                          </m:f>
                        </m:e>
                      </m:d>
                    </m:oMath>
                  </m:oMathPara>
                </a14:m>
                <a:endParaRPr lang="en-US" sz="2800" b="0" dirty="0"/>
              </a:p>
            </p:txBody>
          </p:sp>
        </mc:Choice>
        <mc:Fallback xmlns="">
          <p:sp>
            <p:nvSpPr>
              <p:cNvPr id="16" name="TextBox 15">
                <a:extLst>
                  <a:ext uri="{FF2B5EF4-FFF2-40B4-BE49-F238E27FC236}">
                    <a16:creationId xmlns:a16="http://schemas.microsoft.com/office/drawing/2014/main" id="{AFFCAEA6-9F5D-4563-883B-D31A07F744E3}"/>
                  </a:ext>
                </a:extLst>
              </p:cNvPr>
              <p:cNvSpPr txBox="1">
                <a:spLocks noRot="1" noChangeAspect="1" noMove="1" noResize="1" noEditPoints="1" noAdjustHandles="1" noChangeArrowheads="1" noChangeShapeType="1" noTextEdit="1"/>
              </p:cNvSpPr>
              <p:nvPr/>
            </p:nvSpPr>
            <p:spPr>
              <a:xfrm>
                <a:off x="1605846" y="3244303"/>
                <a:ext cx="5156732" cy="1211422"/>
              </a:xfrm>
              <a:prstGeom prst="rect">
                <a:avLst/>
              </a:prstGeom>
              <a:blipFill>
                <a:blip r:embed="rId7"/>
                <a:stretch>
                  <a:fillRect/>
                </a:stretch>
              </a:blipFill>
            </p:spPr>
            <p:txBody>
              <a:bodyPr/>
              <a:lstStyle/>
              <a:p>
                <a:r>
                  <a:rPr lang="en-US">
                    <a:noFill/>
                  </a:rPr>
                  <a:t> </a:t>
                </a:r>
              </a:p>
            </p:txBody>
          </p:sp>
        </mc:Fallback>
      </mc:AlternateContent>
      <p:cxnSp>
        <p:nvCxnSpPr>
          <p:cNvPr id="8" name="Straight Arrow Connector 7">
            <a:extLst>
              <a:ext uri="{FF2B5EF4-FFF2-40B4-BE49-F238E27FC236}">
                <a16:creationId xmlns:a16="http://schemas.microsoft.com/office/drawing/2014/main" id="{CFCC1F89-E912-46AD-9D81-A3C405A2F66B}"/>
              </a:ext>
            </a:extLst>
          </p:cNvPr>
          <p:cNvCxnSpPr>
            <a:cxnSpLocks/>
          </p:cNvCxnSpPr>
          <p:nvPr/>
        </p:nvCxnSpPr>
        <p:spPr>
          <a:xfrm>
            <a:off x="8229600" y="4715039"/>
            <a:ext cx="3187817" cy="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9A08613C-D2FB-4EA6-AC8A-61CF8CDD60C0}"/>
                  </a:ext>
                </a:extLst>
              </p:cNvPr>
              <p:cNvSpPr txBox="1"/>
              <p:nvPr/>
            </p:nvSpPr>
            <p:spPr>
              <a:xfrm>
                <a:off x="8809324" y="4864448"/>
                <a:ext cx="2214693" cy="369332"/>
              </a:xfrm>
              <a:prstGeom prst="rect">
                <a:avLst/>
              </a:prstGeom>
              <a:noFill/>
            </p:spPr>
            <p:txBody>
              <a:bodyPr wrap="square" rtlCol="0">
                <a:spAutoFit/>
              </a:bodyPr>
              <a:lstStyle/>
              <a:p>
                <a:r>
                  <a:rPr lang="vi-VN" dirty="0"/>
                  <a:t>Chiều dài cửa sổ</a:t>
                </a:r>
                <a:r>
                  <a:rPr lang="en-US" dirty="0"/>
                  <a:t> </a:t>
                </a:r>
                <a14:m>
                  <m:oMath xmlns:m="http://schemas.openxmlformats.org/officeDocument/2006/math">
                    <m:r>
                      <a:rPr lang="en-US" b="0" i="1" smtClean="0">
                        <a:latin typeface="Cambria Math" panose="02040503050406030204" pitchFamily="18" charset="0"/>
                      </a:rPr>
                      <m:t>𝑇</m:t>
                    </m:r>
                  </m:oMath>
                </a14:m>
                <a:endParaRPr lang="en-US" dirty="0"/>
              </a:p>
            </p:txBody>
          </p:sp>
        </mc:Choice>
        <mc:Fallback xmlns="">
          <p:sp>
            <p:nvSpPr>
              <p:cNvPr id="10" name="TextBox 9">
                <a:extLst>
                  <a:ext uri="{FF2B5EF4-FFF2-40B4-BE49-F238E27FC236}">
                    <a16:creationId xmlns:a16="http://schemas.microsoft.com/office/drawing/2014/main" id="{9A08613C-D2FB-4EA6-AC8A-61CF8CDD60C0}"/>
                  </a:ext>
                </a:extLst>
              </p:cNvPr>
              <p:cNvSpPr txBox="1">
                <a:spLocks noRot="1" noChangeAspect="1" noMove="1" noResize="1" noEditPoints="1" noAdjustHandles="1" noChangeArrowheads="1" noChangeShapeType="1" noTextEdit="1"/>
              </p:cNvSpPr>
              <p:nvPr/>
            </p:nvSpPr>
            <p:spPr>
              <a:xfrm>
                <a:off x="8809324" y="4864448"/>
                <a:ext cx="2214693" cy="369332"/>
              </a:xfrm>
              <a:prstGeom prst="rect">
                <a:avLst/>
              </a:prstGeom>
              <a:blipFill>
                <a:blip r:embed="rId8"/>
                <a:stretch>
                  <a:fillRect l="-2204" t="-11475" b="-22951"/>
                </a:stretch>
              </a:blipFill>
            </p:spPr>
            <p:txBody>
              <a:bodyPr/>
              <a:lstStyle/>
              <a:p>
                <a:r>
                  <a:rPr lang="en-US">
                    <a:noFill/>
                  </a:rPr>
                  <a:t> </a:t>
                </a:r>
              </a:p>
            </p:txBody>
          </p:sp>
        </mc:Fallback>
      </mc:AlternateContent>
      <p:cxnSp>
        <p:nvCxnSpPr>
          <p:cNvPr id="17" name="Connector: Elbow 16">
            <a:extLst>
              <a:ext uri="{FF2B5EF4-FFF2-40B4-BE49-F238E27FC236}">
                <a16:creationId xmlns:a16="http://schemas.microsoft.com/office/drawing/2014/main" id="{596B6245-F221-4A6B-B6EC-8EFBB69EBB35}"/>
              </a:ext>
            </a:extLst>
          </p:cNvPr>
          <p:cNvCxnSpPr>
            <a:cxnSpLocks/>
            <a:endCxn id="16" idx="1"/>
          </p:cNvCxnSpPr>
          <p:nvPr/>
        </p:nvCxnSpPr>
        <p:spPr>
          <a:xfrm rot="16200000" flipH="1">
            <a:off x="1031290" y="3275458"/>
            <a:ext cx="762468" cy="386644"/>
          </a:xfrm>
          <a:prstGeom prst="bentConnector2">
            <a:avLst/>
          </a:prstGeom>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8BB35D96-A6CF-4E84-AB43-3237008E835F}"/>
                  </a:ext>
                </a:extLst>
              </p:cNvPr>
              <p:cNvSpPr txBox="1"/>
              <p:nvPr/>
            </p:nvSpPr>
            <p:spPr>
              <a:xfrm>
                <a:off x="1014723" y="4833686"/>
                <a:ext cx="7074629" cy="139647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3600" b="0" i="1" smtClean="0">
                          <a:latin typeface="Cambria Math" panose="02040503050406030204" pitchFamily="18" charset="0"/>
                        </a:rPr>
                        <m:t>𝐹</m:t>
                      </m:r>
                      <m:d>
                        <m:dPr>
                          <m:ctrlPr>
                            <a:rPr lang="en-US" sz="3600" b="0" i="1" smtClean="0">
                              <a:latin typeface="Cambria Math" panose="02040503050406030204" pitchFamily="18" charset="0"/>
                            </a:rPr>
                          </m:ctrlPr>
                        </m:dPr>
                        <m:e>
                          <m:r>
                            <a:rPr lang="en-US" sz="3600" b="0" i="1" smtClean="0">
                              <a:latin typeface="Cambria Math" panose="02040503050406030204" pitchFamily="18" charset="0"/>
                            </a:rPr>
                            <m:t>𝜔</m:t>
                          </m:r>
                          <m:r>
                            <a:rPr lang="en-US" sz="3600" b="0" i="1" smtClean="0">
                              <a:latin typeface="Cambria Math" panose="02040503050406030204" pitchFamily="18" charset="0"/>
                            </a:rPr>
                            <m:t>, </m:t>
                          </m:r>
                          <m:r>
                            <a:rPr lang="en-US" sz="3600" b="0" i="1" smtClean="0">
                              <a:solidFill>
                                <a:srgbClr val="FF0000"/>
                              </a:solidFill>
                              <a:latin typeface="Cambria Math" panose="02040503050406030204" pitchFamily="18" charset="0"/>
                            </a:rPr>
                            <m:t>𝜏</m:t>
                          </m:r>
                        </m:e>
                      </m:d>
                      <m:r>
                        <a:rPr lang="en-US" sz="3600" b="0" i="1" smtClean="0">
                          <a:latin typeface="Cambria Math" panose="02040503050406030204" pitchFamily="18" charset="0"/>
                        </a:rPr>
                        <m:t>=</m:t>
                      </m:r>
                      <m:nary>
                        <m:naryPr>
                          <m:ctrlPr>
                            <a:rPr lang="en-US" sz="3600" b="0" i="1" smtClean="0">
                              <a:latin typeface="Cambria Math" panose="02040503050406030204" pitchFamily="18" charset="0"/>
                            </a:rPr>
                          </m:ctrlPr>
                        </m:naryPr>
                        <m:sub>
                          <m:sSub>
                            <m:sSubPr>
                              <m:ctrlPr>
                                <a:rPr lang="vi-VN" sz="3600" b="0" i="1" smtClean="0">
                                  <a:solidFill>
                                    <a:srgbClr val="FF0000"/>
                                  </a:solidFill>
                                  <a:latin typeface="Cambria Math" panose="02040503050406030204" pitchFamily="18" charset="0"/>
                                </a:rPr>
                              </m:ctrlPr>
                            </m:sSubPr>
                            <m:e>
                              <m:r>
                                <m:rPr>
                                  <m:sty m:val="p"/>
                                  <m:brk m:alnAt="23"/>
                                </m:rPr>
                                <a:rPr lang="vi-VN" sz="3600" i="1">
                                  <a:solidFill>
                                    <a:srgbClr val="FF0000"/>
                                  </a:solidFill>
                                  <a:latin typeface="Cambria Math" panose="02040503050406030204" pitchFamily="18" charset="0"/>
                                </a:rPr>
                                <m:t>t</m:t>
                              </m:r>
                            </m:e>
                            <m:sub>
                              <m:r>
                                <m:rPr>
                                  <m:brk m:alnAt="23"/>
                                </m:rPr>
                                <a:rPr lang="vi-VN" sz="3600" i="1">
                                  <a:solidFill>
                                    <a:srgbClr val="FF0000"/>
                                  </a:solidFill>
                                  <a:latin typeface="Cambria Math" panose="02040503050406030204" pitchFamily="18" charset="0"/>
                                </a:rPr>
                                <m:t>1</m:t>
                              </m:r>
                            </m:sub>
                          </m:sSub>
                        </m:sub>
                        <m:sup>
                          <m:sSub>
                            <m:sSubPr>
                              <m:ctrlPr>
                                <a:rPr lang="vi-VN" sz="3600" b="0" i="1" smtClean="0">
                                  <a:solidFill>
                                    <a:srgbClr val="FF0000"/>
                                  </a:solidFill>
                                  <a:latin typeface="Cambria Math" panose="02040503050406030204" pitchFamily="18" charset="0"/>
                                </a:rPr>
                              </m:ctrlPr>
                            </m:sSubPr>
                            <m:e>
                              <m:r>
                                <m:rPr>
                                  <m:sty m:val="p"/>
                                </m:rPr>
                                <a:rPr lang="vi-VN" sz="3600" i="1">
                                  <a:solidFill>
                                    <a:srgbClr val="FF0000"/>
                                  </a:solidFill>
                                  <a:latin typeface="Cambria Math" panose="02040503050406030204" pitchFamily="18" charset="0"/>
                                </a:rPr>
                                <m:t>t</m:t>
                              </m:r>
                            </m:e>
                            <m:sub>
                              <m:r>
                                <a:rPr lang="vi-VN" sz="3600" i="1">
                                  <a:solidFill>
                                    <a:srgbClr val="FF0000"/>
                                  </a:solidFill>
                                  <a:latin typeface="Cambria Math" panose="02040503050406030204" pitchFamily="18" charset="0"/>
                                </a:rPr>
                                <m:t>2</m:t>
                              </m:r>
                            </m:sub>
                          </m:sSub>
                        </m:sup>
                        <m:e>
                          <m:r>
                            <a:rPr lang="en-US" sz="3600" b="0" i="1" smtClean="0">
                              <a:solidFill>
                                <a:srgbClr val="FF0000"/>
                              </a:solidFill>
                              <a:latin typeface="Cambria Math" panose="02040503050406030204" pitchFamily="18" charset="0"/>
                            </a:rPr>
                            <m:t>𝑤</m:t>
                          </m:r>
                          <m:r>
                            <a:rPr lang="en-US" sz="3600" b="0" i="1" smtClean="0">
                              <a:solidFill>
                                <a:srgbClr val="FF0000"/>
                              </a:solidFill>
                              <a:latin typeface="Cambria Math" panose="02040503050406030204" pitchFamily="18" charset="0"/>
                            </a:rPr>
                            <m:t>(</m:t>
                          </m:r>
                          <m:r>
                            <a:rPr lang="en-US" sz="3600" b="0" i="1" smtClean="0">
                              <a:solidFill>
                                <a:srgbClr val="FF0000"/>
                              </a:solidFill>
                              <a:latin typeface="Cambria Math" panose="02040503050406030204" pitchFamily="18" charset="0"/>
                            </a:rPr>
                            <m:t>𝑡</m:t>
                          </m:r>
                          <m:r>
                            <a:rPr lang="en-US" sz="3600" b="0" i="1" smtClean="0">
                              <a:solidFill>
                                <a:srgbClr val="FF0000"/>
                              </a:solidFill>
                              <a:latin typeface="Cambria Math" panose="02040503050406030204" pitchFamily="18" charset="0"/>
                            </a:rPr>
                            <m:t>−</m:t>
                          </m:r>
                          <m:r>
                            <a:rPr lang="en-US" sz="3600" b="0" i="1" smtClean="0">
                              <a:solidFill>
                                <a:srgbClr val="FF0000"/>
                              </a:solidFill>
                              <a:latin typeface="Cambria Math" panose="02040503050406030204" pitchFamily="18" charset="0"/>
                            </a:rPr>
                            <m:t>𝜏</m:t>
                          </m:r>
                          <m:r>
                            <a:rPr lang="en-US" sz="3600" b="0" i="1" smtClean="0">
                              <a:solidFill>
                                <a:srgbClr val="FF0000"/>
                              </a:solidFill>
                              <a:latin typeface="Cambria Math" panose="02040503050406030204" pitchFamily="18" charset="0"/>
                            </a:rPr>
                            <m:t>)</m:t>
                          </m:r>
                          <m:r>
                            <a:rPr lang="en-US" sz="3600" b="0" i="1" smtClean="0">
                              <a:latin typeface="Cambria Math" panose="02040503050406030204" pitchFamily="18" charset="0"/>
                            </a:rPr>
                            <m:t>𝑓</m:t>
                          </m:r>
                          <m:d>
                            <m:dPr>
                              <m:ctrlPr>
                                <a:rPr lang="en-US" sz="3600" b="0" i="1" smtClean="0">
                                  <a:latin typeface="Cambria Math" panose="02040503050406030204" pitchFamily="18" charset="0"/>
                                </a:rPr>
                              </m:ctrlPr>
                            </m:dPr>
                            <m:e>
                              <m:r>
                                <a:rPr lang="en-US" sz="3600" b="0" i="1" smtClean="0">
                                  <a:latin typeface="Cambria Math" panose="02040503050406030204" pitchFamily="18" charset="0"/>
                                </a:rPr>
                                <m:t>𝑡</m:t>
                              </m:r>
                            </m:e>
                          </m:d>
                          <m:sSup>
                            <m:sSupPr>
                              <m:ctrlPr>
                                <a:rPr lang="en-US" sz="3600" b="0" i="1" smtClean="0">
                                  <a:latin typeface="Cambria Math" panose="02040503050406030204" pitchFamily="18" charset="0"/>
                                </a:rPr>
                              </m:ctrlPr>
                            </m:sSupPr>
                            <m:e>
                              <m:r>
                                <a:rPr lang="en-US" sz="3600" b="0" i="1" smtClean="0">
                                  <a:latin typeface="Cambria Math" panose="02040503050406030204" pitchFamily="18" charset="0"/>
                                </a:rPr>
                                <m:t>𝑒</m:t>
                              </m:r>
                            </m:e>
                            <m:sup>
                              <m:r>
                                <a:rPr lang="en-US" sz="3600" b="0" i="1" smtClean="0">
                                  <a:latin typeface="Cambria Math" panose="02040503050406030204" pitchFamily="18" charset="0"/>
                                </a:rPr>
                                <m:t>−</m:t>
                              </m:r>
                              <m:r>
                                <a:rPr lang="en-US" sz="3600" b="0" i="1" smtClean="0">
                                  <a:latin typeface="Cambria Math" panose="02040503050406030204" pitchFamily="18" charset="0"/>
                                </a:rPr>
                                <m:t>𝑖</m:t>
                              </m:r>
                              <m:r>
                                <a:rPr lang="en-US" sz="3600" b="0" i="1" smtClean="0">
                                  <a:latin typeface="Cambria Math" panose="02040503050406030204" pitchFamily="18" charset="0"/>
                                </a:rPr>
                                <m:t>𝜔</m:t>
                              </m:r>
                              <m:r>
                                <a:rPr lang="en-US" sz="3600" b="0" i="1" smtClean="0">
                                  <a:latin typeface="Cambria Math" panose="02040503050406030204" pitchFamily="18" charset="0"/>
                                </a:rPr>
                                <m:t>𝑡</m:t>
                              </m:r>
                            </m:sup>
                          </m:sSup>
                          <m:r>
                            <a:rPr lang="en-US" sz="3600" b="0" i="1" smtClean="0">
                              <a:latin typeface="Cambria Math" panose="02040503050406030204" pitchFamily="18" charset="0"/>
                            </a:rPr>
                            <m:t>𝑑𝑡</m:t>
                          </m:r>
                        </m:e>
                      </m:nary>
                    </m:oMath>
                  </m:oMathPara>
                </a14:m>
                <a:endParaRPr lang="en-US" sz="3600" dirty="0"/>
              </a:p>
            </p:txBody>
          </p:sp>
        </mc:Choice>
        <mc:Fallback xmlns="">
          <p:sp>
            <p:nvSpPr>
              <p:cNvPr id="25" name="TextBox 24">
                <a:extLst>
                  <a:ext uri="{FF2B5EF4-FFF2-40B4-BE49-F238E27FC236}">
                    <a16:creationId xmlns:a16="http://schemas.microsoft.com/office/drawing/2014/main" id="{8BB35D96-A6CF-4E84-AB43-3237008E835F}"/>
                  </a:ext>
                </a:extLst>
              </p:cNvPr>
              <p:cNvSpPr txBox="1">
                <a:spLocks noRot="1" noChangeAspect="1" noMove="1" noResize="1" noEditPoints="1" noAdjustHandles="1" noChangeArrowheads="1" noChangeShapeType="1" noTextEdit="1"/>
              </p:cNvSpPr>
              <p:nvPr/>
            </p:nvSpPr>
            <p:spPr>
              <a:xfrm>
                <a:off x="1014723" y="4833686"/>
                <a:ext cx="7074629" cy="1396473"/>
              </a:xfrm>
              <a:prstGeom prst="rect">
                <a:avLst/>
              </a:prstGeom>
              <a:blipFill>
                <a:blip r:embed="rId9"/>
                <a:stretch>
                  <a:fillRect/>
                </a:stretch>
              </a:blipFill>
            </p:spPr>
            <p:txBody>
              <a:bodyPr/>
              <a:lstStyle/>
              <a:p>
                <a:r>
                  <a:rPr lang="en-US">
                    <a:noFill/>
                  </a:rPr>
                  <a:t> </a:t>
                </a:r>
              </a:p>
            </p:txBody>
          </p:sp>
        </mc:Fallback>
      </mc:AlternateContent>
      <p:sp>
        <p:nvSpPr>
          <p:cNvPr id="26" name="Arrow: Right 25">
            <a:extLst>
              <a:ext uri="{FF2B5EF4-FFF2-40B4-BE49-F238E27FC236}">
                <a16:creationId xmlns:a16="http://schemas.microsoft.com/office/drawing/2014/main" id="{C7FCAFE2-2782-4021-B1A7-C4611559BA4C}"/>
              </a:ext>
            </a:extLst>
          </p:cNvPr>
          <p:cNvSpPr/>
          <p:nvPr/>
        </p:nvSpPr>
        <p:spPr>
          <a:xfrm>
            <a:off x="743250" y="5271175"/>
            <a:ext cx="335559" cy="52149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3CB9CEF6-AEE7-48C0-BB0B-B354F8A56385}"/>
              </a:ext>
            </a:extLst>
          </p:cNvPr>
          <p:cNvSpPr>
            <a:spLocks noGrp="1"/>
          </p:cNvSpPr>
          <p:nvPr>
            <p:ph type="sldNum" sz="quarter" idx="12"/>
          </p:nvPr>
        </p:nvSpPr>
        <p:spPr/>
        <p:txBody>
          <a:bodyPr/>
          <a:lstStyle/>
          <a:p>
            <a:fld id="{1880F96C-824F-4C37-99B8-7E149B40C9DC}" type="slidenum">
              <a:rPr lang="en-US" smtClean="0"/>
              <a:pPr/>
              <a:t>23</a:t>
            </a:fld>
            <a:endParaRPr lang="en-US"/>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2EB4EF0-18EC-43F9-B527-B181DA88A970}"/>
                  </a:ext>
                </a:extLst>
              </p:cNvPr>
              <p:cNvSpPr txBox="1"/>
              <p:nvPr/>
            </p:nvSpPr>
            <p:spPr>
              <a:xfrm>
                <a:off x="7818539" y="4580389"/>
                <a:ext cx="41106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1</m:t>
                          </m:r>
                        </m:sub>
                      </m:sSub>
                    </m:oMath>
                  </m:oMathPara>
                </a14:m>
                <a:endParaRPr lang="en-US" dirty="0"/>
              </a:p>
            </p:txBody>
          </p:sp>
        </mc:Choice>
        <mc:Fallback xmlns="">
          <p:sp>
            <p:nvSpPr>
              <p:cNvPr id="5" name="TextBox 4">
                <a:extLst>
                  <a:ext uri="{FF2B5EF4-FFF2-40B4-BE49-F238E27FC236}">
                    <a16:creationId xmlns:a16="http://schemas.microsoft.com/office/drawing/2014/main" id="{52EB4EF0-18EC-43F9-B527-B181DA88A970}"/>
                  </a:ext>
                </a:extLst>
              </p:cNvPr>
              <p:cNvSpPr txBox="1">
                <a:spLocks noRot="1" noChangeAspect="1" noMove="1" noResize="1" noEditPoints="1" noAdjustHandles="1" noChangeArrowheads="1" noChangeShapeType="1" noTextEdit="1"/>
              </p:cNvSpPr>
              <p:nvPr/>
            </p:nvSpPr>
            <p:spPr>
              <a:xfrm>
                <a:off x="7818539" y="4580389"/>
                <a:ext cx="411061"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1E5E95DF-83FF-466E-9F0D-CB4B6DF91BAD}"/>
                  </a:ext>
                </a:extLst>
              </p:cNvPr>
              <p:cNvSpPr txBox="1"/>
              <p:nvPr/>
            </p:nvSpPr>
            <p:spPr>
              <a:xfrm>
                <a:off x="11417417" y="4580389"/>
                <a:ext cx="41106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2</m:t>
                          </m:r>
                        </m:sub>
                      </m:sSub>
                    </m:oMath>
                  </m:oMathPara>
                </a14:m>
                <a:endParaRPr lang="en-US" dirty="0"/>
              </a:p>
            </p:txBody>
          </p:sp>
        </mc:Choice>
        <mc:Fallback xmlns="">
          <p:sp>
            <p:nvSpPr>
              <p:cNvPr id="14" name="TextBox 13">
                <a:extLst>
                  <a:ext uri="{FF2B5EF4-FFF2-40B4-BE49-F238E27FC236}">
                    <a16:creationId xmlns:a16="http://schemas.microsoft.com/office/drawing/2014/main" id="{1E5E95DF-83FF-466E-9F0D-CB4B6DF91BAD}"/>
                  </a:ext>
                </a:extLst>
              </p:cNvPr>
              <p:cNvSpPr txBox="1">
                <a:spLocks noRot="1" noChangeAspect="1" noMove="1" noResize="1" noEditPoints="1" noAdjustHandles="1" noChangeArrowheads="1" noChangeShapeType="1" noTextEdit="1"/>
              </p:cNvSpPr>
              <p:nvPr/>
            </p:nvSpPr>
            <p:spPr>
              <a:xfrm>
                <a:off x="11417417" y="4580389"/>
                <a:ext cx="411061" cy="369332"/>
              </a:xfrm>
              <a:prstGeom prst="rect">
                <a:avLst/>
              </a:prstGeom>
              <a:blipFill>
                <a:blip r:embed="rId11"/>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6880874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a:xfrm>
            <a:off x="838200" y="593177"/>
            <a:ext cx="10515600" cy="1325563"/>
          </a:xfrm>
        </p:spPr>
        <p:txBody>
          <a:bodyPr/>
          <a:lstStyle/>
          <a:p>
            <a:r>
              <a:rPr lang="en-US" b="0" dirty="0" err="1">
                <a:latin typeface="Calibri" panose="020F0502020204030204" pitchFamily="34" charset="0"/>
                <a:cs typeface="Calibri" panose="020F0502020204030204" pitchFamily="34" charset="0"/>
              </a:rPr>
              <a:t>Biến</a:t>
            </a:r>
            <a:r>
              <a:rPr lang="en-US" b="0" dirty="0">
                <a:latin typeface="Calibri" panose="020F0502020204030204" pitchFamily="34" charset="0"/>
                <a:cs typeface="Calibri" panose="020F0502020204030204" pitchFamily="34" charset="0"/>
              </a:rPr>
              <a:t> </a:t>
            </a:r>
            <a:r>
              <a:rPr lang="en-US" b="0" dirty="0" err="1">
                <a:latin typeface="Calibri" panose="020F0502020204030204" pitchFamily="34" charset="0"/>
                <a:cs typeface="Calibri" panose="020F0502020204030204" pitchFamily="34" charset="0"/>
              </a:rPr>
              <a:t>đổi</a:t>
            </a:r>
            <a:r>
              <a:rPr lang="en-US" b="0" dirty="0">
                <a:latin typeface="Calibri" panose="020F0502020204030204" pitchFamily="34" charset="0"/>
                <a:cs typeface="Calibri" panose="020F0502020204030204" pitchFamily="34" charset="0"/>
              </a:rPr>
              <a:t> Fourier </a:t>
            </a:r>
            <a:r>
              <a:rPr lang="en-US" b="0" dirty="0" err="1">
                <a:latin typeface="Calibri" panose="020F0502020204030204" pitchFamily="34" charset="0"/>
                <a:cs typeface="Calibri" panose="020F0502020204030204" pitchFamily="34" charset="0"/>
              </a:rPr>
              <a:t>thời</a:t>
            </a:r>
            <a:r>
              <a:rPr lang="en-US" b="0" dirty="0">
                <a:latin typeface="Calibri" panose="020F0502020204030204" pitchFamily="34" charset="0"/>
                <a:cs typeface="Calibri" panose="020F0502020204030204" pitchFamily="34" charset="0"/>
              </a:rPr>
              <a:t> </a:t>
            </a:r>
            <a:r>
              <a:rPr lang="en-US" b="0" dirty="0" err="1">
                <a:latin typeface="Calibri" panose="020F0502020204030204" pitchFamily="34" charset="0"/>
                <a:cs typeface="Calibri" panose="020F0502020204030204" pitchFamily="34" charset="0"/>
              </a:rPr>
              <a:t>gian</a:t>
            </a:r>
            <a:r>
              <a:rPr lang="en-US" b="0" dirty="0">
                <a:latin typeface="Calibri" panose="020F0502020204030204" pitchFamily="34" charset="0"/>
                <a:cs typeface="Calibri" panose="020F0502020204030204" pitchFamily="34" charset="0"/>
              </a:rPr>
              <a:t> </a:t>
            </a:r>
            <a:r>
              <a:rPr lang="en-US" b="0" dirty="0" err="1">
                <a:latin typeface="Calibri" panose="020F0502020204030204" pitchFamily="34" charset="0"/>
                <a:cs typeface="Calibri" panose="020F0502020204030204" pitchFamily="34" charset="0"/>
              </a:rPr>
              <a:t>ngắn</a:t>
            </a:r>
            <a:endParaRPr lang="en-US" b="0" dirty="0">
              <a:latin typeface="Calibri" panose="020F0502020204030204" pitchFamily="34" charset="0"/>
              <a:cs typeface="Calibri" panose="020F0502020204030204" pitchFamily="34" charset="0"/>
            </a:endParaRPr>
          </a:p>
        </p:txBody>
      </p:sp>
      <p:pic>
        <p:nvPicPr>
          <p:cNvPr id="3" name="Picture 2">
            <a:extLst>
              <a:ext uri="{FF2B5EF4-FFF2-40B4-BE49-F238E27FC236}">
                <a16:creationId xmlns:a16="http://schemas.microsoft.com/office/drawing/2014/main" id="{F84937E1-4F9A-4E71-9EEC-6C6F9CEFE9D1}"/>
              </a:ext>
            </a:extLst>
          </p:cNvPr>
          <p:cNvPicPr>
            <a:picLocks noChangeAspect="1"/>
          </p:cNvPicPr>
          <p:nvPr/>
        </p:nvPicPr>
        <p:blipFill rotWithShape="1">
          <a:blip r:embed="rId4">
            <a:extLst>
              <a:ext uri="{28A0092B-C50C-407E-A947-70E740481C1C}">
                <a14:useLocalDpi xmlns:a14="http://schemas.microsoft.com/office/drawing/2010/main" val="0"/>
              </a:ext>
            </a:extLst>
          </a:blip>
          <a:srcRect t="4098" r="8721" b="710"/>
          <a:stretch/>
        </p:blipFill>
        <p:spPr>
          <a:xfrm>
            <a:off x="291241" y="2063293"/>
            <a:ext cx="4259786" cy="3331780"/>
          </a:xfrm>
          <a:prstGeom prst="rect">
            <a:avLst/>
          </a:prstGeom>
        </p:spPr>
      </p:pic>
      <p:pic>
        <p:nvPicPr>
          <p:cNvPr id="14" name="Picture 13" descr="A picture containing text&#10;&#10;Description automatically generated">
            <a:extLst>
              <a:ext uri="{FF2B5EF4-FFF2-40B4-BE49-F238E27FC236}">
                <a16:creationId xmlns:a16="http://schemas.microsoft.com/office/drawing/2014/main" id="{569F4187-63BD-44CA-B747-0E8AF19202B1}"/>
              </a:ext>
            </a:extLst>
          </p:cNvPr>
          <p:cNvPicPr>
            <a:picLocks noChangeAspect="1"/>
          </p:cNvPicPr>
          <p:nvPr/>
        </p:nvPicPr>
        <p:blipFill rotWithShape="1">
          <a:blip r:embed="rId5">
            <a:extLst>
              <a:ext uri="{28A0092B-C50C-407E-A947-70E740481C1C}">
                <a14:useLocalDpi xmlns:a14="http://schemas.microsoft.com/office/drawing/2010/main" val="0"/>
              </a:ext>
            </a:extLst>
          </a:blip>
          <a:srcRect l="7761" t="11057" r="9098" b="5801"/>
          <a:stretch/>
        </p:blipFill>
        <p:spPr>
          <a:xfrm>
            <a:off x="5612235" y="1604395"/>
            <a:ext cx="2734812" cy="2051109"/>
          </a:xfrm>
          <a:prstGeom prst="rect">
            <a:avLst/>
          </a:prstGeom>
        </p:spPr>
      </p:pic>
      <p:sp>
        <p:nvSpPr>
          <p:cNvPr id="15" name="Arrow: Right 14">
            <a:extLst>
              <a:ext uri="{FF2B5EF4-FFF2-40B4-BE49-F238E27FC236}">
                <a16:creationId xmlns:a16="http://schemas.microsoft.com/office/drawing/2014/main" id="{48B72B1B-82E4-4E56-927F-F66D84B2EC89}"/>
              </a:ext>
            </a:extLst>
          </p:cNvPr>
          <p:cNvSpPr/>
          <p:nvPr/>
        </p:nvSpPr>
        <p:spPr>
          <a:xfrm>
            <a:off x="4551027" y="3360067"/>
            <a:ext cx="939567" cy="7382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B451745E-759E-4BBB-B692-3153B15AAEAA}"/>
              </a:ext>
            </a:extLst>
          </p:cNvPr>
          <p:cNvSpPr txBox="1"/>
          <p:nvPr/>
        </p:nvSpPr>
        <p:spPr>
          <a:xfrm>
            <a:off x="6417578" y="3655504"/>
            <a:ext cx="1300293" cy="369332"/>
          </a:xfrm>
          <a:prstGeom prst="rect">
            <a:avLst/>
          </a:prstGeom>
          <a:noFill/>
        </p:spPr>
        <p:txBody>
          <a:bodyPr wrap="square" rtlCol="0">
            <a:spAutoFit/>
          </a:bodyPr>
          <a:lstStyle/>
          <a:p>
            <a:pPr algn="ctr"/>
            <a:r>
              <a:rPr lang="vi-VN" dirty="0"/>
              <a:t>(128, 128)</a:t>
            </a:r>
            <a:endParaRPr lang="en-US" dirty="0"/>
          </a:p>
        </p:txBody>
      </p:sp>
      <p:pic>
        <p:nvPicPr>
          <p:cNvPr id="25" name="Picture 24">
            <a:extLst>
              <a:ext uri="{FF2B5EF4-FFF2-40B4-BE49-F238E27FC236}">
                <a16:creationId xmlns:a16="http://schemas.microsoft.com/office/drawing/2014/main" id="{7E91F32E-1BA4-4C48-8119-F3E775197D40}"/>
              </a:ext>
            </a:extLst>
          </p:cNvPr>
          <p:cNvPicPr>
            <a:picLocks noChangeAspect="1"/>
          </p:cNvPicPr>
          <p:nvPr/>
        </p:nvPicPr>
        <p:blipFill rotWithShape="1">
          <a:blip r:embed="rId6">
            <a:extLst>
              <a:ext uri="{28A0092B-C50C-407E-A947-70E740481C1C}">
                <a14:useLocalDpi xmlns:a14="http://schemas.microsoft.com/office/drawing/2010/main" val="0"/>
              </a:ext>
            </a:extLst>
          </a:blip>
          <a:srcRect l="7673" t="10954" r="8935" b="5586"/>
          <a:stretch/>
        </p:blipFill>
        <p:spPr>
          <a:xfrm>
            <a:off x="8525421" y="1604394"/>
            <a:ext cx="2732605" cy="2051109"/>
          </a:xfrm>
          <a:prstGeom prst="rect">
            <a:avLst/>
          </a:prstGeom>
        </p:spPr>
      </p:pic>
      <p:sp>
        <p:nvSpPr>
          <p:cNvPr id="26" name="TextBox 25">
            <a:extLst>
              <a:ext uri="{FF2B5EF4-FFF2-40B4-BE49-F238E27FC236}">
                <a16:creationId xmlns:a16="http://schemas.microsoft.com/office/drawing/2014/main" id="{0792FC28-4B2F-4DF8-8EC2-A25C33A78354}"/>
              </a:ext>
            </a:extLst>
          </p:cNvPr>
          <p:cNvSpPr txBox="1"/>
          <p:nvPr/>
        </p:nvSpPr>
        <p:spPr>
          <a:xfrm>
            <a:off x="9355823" y="3655504"/>
            <a:ext cx="1300293" cy="369332"/>
          </a:xfrm>
          <a:prstGeom prst="rect">
            <a:avLst/>
          </a:prstGeom>
          <a:noFill/>
        </p:spPr>
        <p:txBody>
          <a:bodyPr wrap="square" rtlCol="0">
            <a:spAutoFit/>
          </a:bodyPr>
          <a:lstStyle/>
          <a:p>
            <a:pPr algn="ctr"/>
            <a:r>
              <a:rPr lang="vi-VN" dirty="0"/>
              <a:t>(256, 128)</a:t>
            </a:r>
            <a:endParaRPr lang="en-US" dirty="0"/>
          </a:p>
        </p:txBody>
      </p:sp>
      <p:pic>
        <p:nvPicPr>
          <p:cNvPr id="27" name="Picture 26">
            <a:extLst>
              <a:ext uri="{FF2B5EF4-FFF2-40B4-BE49-F238E27FC236}">
                <a16:creationId xmlns:a16="http://schemas.microsoft.com/office/drawing/2014/main" id="{09D5453D-29DB-494B-B57E-1BFFEF5694AC}"/>
              </a:ext>
            </a:extLst>
          </p:cNvPr>
          <p:cNvPicPr>
            <a:picLocks noChangeAspect="1"/>
          </p:cNvPicPr>
          <p:nvPr/>
        </p:nvPicPr>
        <p:blipFill rotWithShape="1">
          <a:blip r:embed="rId7">
            <a:extLst>
              <a:ext uri="{28A0092B-C50C-407E-A947-70E740481C1C}">
                <a14:useLocalDpi xmlns:a14="http://schemas.microsoft.com/office/drawing/2010/main" val="0"/>
              </a:ext>
            </a:extLst>
          </a:blip>
          <a:srcRect l="6817" t="11831" r="9458" b="4623"/>
          <a:stretch/>
        </p:blipFill>
        <p:spPr>
          <a:xfrm>
            <a:off x="5612236" y="4050295"/>
            <a:ext cx="2734811" cy="2046748"/>
          </a:xfrm>
          <a:prstGeom prst="rect">
            <a:avLst/>
          </a:prstGeom>
        </p:spPr>
      </p:pic>
      <p:sp>
        <p:nvSpPr>
          <p:cNvPr id="28" name="TextBox 27">
            <a:extLst>
              <a:ext uri="{FF2B5EF4-FFF2-40B4-BE49-F238E27FC236}">
                <a16:creationId xmlns:a16="http://schemas.microsoft.com/office/drawing/2014/main" id="{7F51C67A-4D1C-4B71-815D-2C8D3E8866B9}"/>
              </a:ext>
            </a:extLst>
          </p:cNvPr>
          <p:cNvSpPr txBox="1"/>
          <p:nvPr/>
        </p:nvSpPr>
        <p:spPr>
          <a:xfrm>
            <a:off x="6417578" y="6097043"/>
            <a:ext cx="1300293" cy="369332"/>
          </a:xfrm>
          <a:prstGeom prst="rect">
            <a:avLst/>
          </a:prstGeom>
          <a:noFill/>
        </p:spPr>
        <p:txBody>
          <a:bodyPr wrap="square" rtlCol="0">
            <a:spAutoFit/>
          </a:bodyPr>
          <a:lstStyle/>
          <a:p>
            <a:pPr algn="ctr"/>
            <a:r>
              <a:rPr lang="vi-VN" dirty="0"/>
              <a:t>(512, 128)</a:t>
            </a:r>
            <a:endParaRPr lang="en-US" dirty="0"/>
          </a:p>
        </p:txBody>
      </p:sp>
      <p:pic>
        <p:nvPicPr>
          <p:cNvPr id="29" name="Picture 28">
            <a:extLst>
              <a:ext uri="{FF2B5EF4-FFF2-40B4-BE49-F238E27FC236}">
                <a16:creationId xmlns:a16="http://schemas.microsoft.com/office/drawing/2014/main" id="{CA20834F-E8E3-4424-84CE-7694951ACCB6}"/>
              </a:ext>
            </a:extLst>
          </p:cNvPr>
          <p:cNvPicPr>
            <a:picLocks noChangeAspect="1"/>
          </p:cNvPicPr>
          <p:nvPr/>
        </p:nvPicPr>
        <p:blipFill rotWithShape="1">
          <a:blip r:embed="rId8">
            <a:extLst>
              <a:ext uri="{28A0092B-C50C-407E-A947-70E740481C1C}">
                <a14:useLocalDpi xmlns:a14="http://schemas.microsoft.com/office/drawing/2010/main" val="0"/>
              </a:ext>
            </a:extLst>
          </a:blip>
          <a:srcRect l="6801" t="11570" r="9007" b="5341"/>
          <a:stretch/>
        </p:blipFill>
        <p:spPr>
          <a:xfrm>
            <a:off x="8458406" y="4024835"/>
            <a:ext cx="2799620" cy="2072207"/>
          </a:xfrm>
          <a:prstGeom prst="rect">
            <a:avLst/>
          </a:prstGeom>
        </p:spPr>
      </p:pic>
      <p:sp>
        <p:nvSpPr>
          <p:cNvPr id="30" name="TextBox 29">
            <a:extLst>
              <a:ext uri="{FF2B5EF4-FFF2-40B4-BE49-F238E27FC236}">
                <a16:creationId xmlns:a16="http://schemas.microsoft.com/office/drawing/2014/main" id="{A32FE9DA-58CA-4FEA-9F55-E046EA372584}"/>
              </a:ext>
            </a:extLst>
          </p:cNvPr>
          <p:cNvSpPr txBox="1"/>
          <p:nvPr/>
        </p:nvSpPr>
        <p:spPr>
          <a:xfrm>
            <a:off x="9328557" y="6097043"/>
            <a:ext cx="1300293" cy="369332"/>
          </a:xfrm>
          <a:prstGeom prst="rect">
            <a:avLst/>
          </a:prstGeom>
          <a:noFill/>
        </p:spPr>
        <p:txBody>
          <a:bodyPr wrap="square" rtlCol="0">
            <a:spAutoFit/>
          </a:bodyPr>
          <a:lstStyle/>
          <a:p>
            <a:pPr algn="ctr"/>
            <a:r>
              <a:rPr lang="vi-VN" dirty="0"/>
              <a:t>(512, 512)</a:t>
            </a:r>
            <a:endParaRPr lang="en-US" dirty="0"/>
          </a:p>
        </p:txBody>
      </p:sp>
      <p:sp>
        <p:nvSpPr>
          <p:cNvPr id="17" name="TextBox 16">
            <a:extLst>
              <a:ext uri="{FF2B5EF4-FFF2-40B4-BE49-F238E27FC236}">
                <a16:creationId xmlns:a16="http://schemas.microsoft.com/office/drawing/2014/main" id="{359C6924-7C80-40A3-ABBC-BBF6FD731FC0}"/>
              </a:ext>
            </a:extLst>
          </p:cNvPr>
          <p:cNvSpPr txBox="1"/>
          <p:nvPr/>
        </p:nvSpPr>
        <p:spPr>
          <a:xfrm>
            <a:off x="6084574" y="6445323"/>
            <a:ext cx="4881693" cy="307777"/>
          </a:xfrm>
          <a:prstGeom prst="rect">
            <a:avLst/>
          </a:prstGeom>
          <a:noFill/>
        </p:spPr>
        <p:txBody>
          <a:bodyPr wrap="square" rtlCol="0">
            <a:spAutoFit/>
          </a:bodyPr>
          <a:lstStyle/>
          <a:p>
            <a:r>
              <a:rPr lang="vi-VN" sz="1400" i="1" dirty="0"/>
              <a:t>Kí hiệu: (Chiều dài cửa sổ, độ dịch chuyển giữa các frame)</a:t>
            </a:r>
            <a:endParaRPr lang="en-US" sz="1400" i="1" dirty="0"/>
          </a:p>
        </p:txBody>
      </p:sp>
      <p:sp>
        <p:nvSpPr>
          <p:cNvPr id="2" name="Slide Number Placeholder 1">
            <a:extLst>
              <a:ext uri="{FF2B5EF4-FFF2-40B4-BE49-F238E27FC236}">
                <a16:creationId xmlns:a16="http://schemas.microsoft.com/office/drawing/2014/main" id="{5AA13D65-BC8A-4737-A8BB-65693C3BDE95}"/>
              </a:ext>
            </a:extLst>
          </p:cNvPr>
          <p:cNvSpPr>
            <a:spLocks noGrp="1"/>
          </p:cNvSpPr>
          <p:nvPr>
            <p:ph type="sldNum" sz="quarter" idx="12"/>
          </p:nvPr>
        </p:nvSpPr>
        <p:spPr/>
        <p:txBody>
          <a:bodyPr/>
          <a:lstStyle/>
          <a:p>
            <a:fld id="{1880F96C-824F-4C37-99B8-7E149B40C9DC}" type="slidenum">
              <a:rPr lang="en-US" smtClean="0"/>
              <a:pPr/>
              <a:t>24</a:t>
            </a:fld>
            <a:endParaRPr lang="en-US"/>
          </a:p>
        </p:txBody>
      </p:sp>
    </p:spTree>
    <p:extLst>
      <p:ext uri="{BB962C8B-B14F-4D97-AF65-F5344CB8AC3E}">
        <p14:creationId xmlns:p14="http://schemas.microsoft.com/office/powerpoint/2010/main" val="28999094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a:xfrm>
            <a:off x="838200" y="593177"/>
            <a:ext cx="10515600" cy="1325563"/>
          </a:xfrm>
        </p:spPr>
        <p:txBody>
          <a:bodyPr/>
          <a:lstStyle/>
          <a:p>
            <a:r>
              <a:rPr lang="en-US" b="0" dirty="0" err="1">
                <a:latin typeface="Calibri" panose="020F0502020204030204" pitchFamily="34" charset="0"/>
                <a:cs typeface="Calibri" panose="020F0502020204030204" pitchFamily="34" charset="0"/>
              </a:rPr>
              <a:t>Đánh</a:t>
            </a:r>
            <a:r>
              <a:rPr lang="en-US" b="0" dirty="0">
                <a:latin typeface="Calibri" panose="020F0502020204030204" pitchFamily="34" charset="0"/>
                <a:cs typeface="Calibri" panose="020F0502020204030204" pitchFamily="34" charset="0"/>
              </a:rPr>
              <a:t> </a:t>
            </a:r>
            <a:r>
              <a:rPr lang="en-US" b="0" dirty="0" err="1">
                <a:latin typeface="Calibri" panose="020F0502020204030204" pitchFamily="34" charset="0"/>
                <a:cs typeface="Calibri" panose="020F0502020204030204" pitchFamily="34" charset="0"/>
              </a:rPr>
              <a:t>giá</a:t>
            </a:r>
            <a:r>
              <a:rPr lang="en-US" b="0" dirty="0">
                <a:latin typeface="Calibri" panose="020F0502020204030204" pitchFamily="34" charset="0"/>
                <a:cs typeface="Calibri" panose="020F0502020204030204" pitchFamily="34" charset="0"/>
              </a:rPr>
              <a:t> </a:t>
            </a:r>
            <a:r>
              <a:rPr lang="en-US" b="0" dirty="0" err="1">
                <a:latin typeface="Calibri" panose="020F0502020204030204" pitchFamily="34" charset="0"/>
                <a:cs typeface="Calibri" panose="020F0502020204030204" pitchFamily="34" charset="0"/>
              </a:rPr>
              <a:t>chất</a:t>
            </a:r>
            <a:r>
              <a:rPr lang="en-US" b="0" dirty="0">
                <a:latin typeface="Calibri" panose="020F0502020204030204" pitchFamily="34" charset="0"/>
                <a:cs typeface="Calibri" panose="020F0502020204030204" pitchFamily="34" charset="0"/>
              </a:rPr>
              <a:t> l</a:t>
            </a:r>
            <a:r>
              <a:rPr lang="vi-VN" b="0" dirty="0">
                <a:latin typeface="Calibri" panose="020F0502020204030204" pitchFamily="34" charset="0"/>
                <a:cs typeface="Calibri" panose="020F0502020204030204" pitchFamily="34" charset="0"/>
              </a:rPr>
              <a:t>ư</a:t>
            </a:r>
            <a:r>
              <a:rPr lang="en-US" b="0" dirty="0" err="1">
                <a:latin typeface="Calibri" panose="020F0502020204030204" pitchFamily="34" charset="0"/>
                <a:cs typeface="Calibri" panose="020F0502020204030204" pitchFamily="34" charset="0"/>
              </a:rPr>
              <a:t>ợng</a:t>
            </a:r>
            <a:r>
              <a:rPr lang="en-US" b="0" dirty="0">
                <a:latin typeface="Calibri" panose="020F0502020204030204" pitchFamily="34" charset="0"/>
                <a:cs typeface="Calibri" panose="020F0502020204030204" pitchFamily="34" charset="0"/>
              </a:rPr>
              <a:t> </a:t>
            </a:r>
            <a:r>
              <a:rPr lang="en-US" b="0" dirty="0" err="1">
                <a:latin typeface="Calibri" panose="020F0502020204030204" pitchFamily="34" charset="0"/>
                <a:cs typeface="Calibri" panose="020F0502020204030204" pitchFamily="34" charset="0"/>
              </a:rPr>
              <a:t>âm</a:t>
            </a:r>
            <a:r>
              <a:rPr lang="en-US" b="0" dirty="0">
                <a:latin typeface="Calibri" panose="020F0502020204030204" pitchFamily="34" charset="0"/>
                <a:cs typeface="Calibri" panose="020F0502020204030204" pitchFamily="34" charset="0"/>
              </a:rPr>
              <a:t> </a:t>
            </a:r>
            <a:r>
              <a:rPr lang="en-US" b="0" dirty="0" err="1">
                <a:latin typeface="Calibri" panose="020F0502020204030204" pitchFamily="34" charset="0"/>
                <a:cs typeface="Calibri" panose="020F0502020204030204" pitchFamily="34" charset="0"/>
              </a:rPr>
              <a:t>thanh</a:t>
            </a:r>
            <a:endParaRPr lang="en-US" b="0" dirty="0">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AEA26C38-9154-4D7B-9418-33696C30C1C1}"/>
              </a:ext>
            </a:extLst>
          </p:cNvPr>
          <p:cNvSpPr txBox="1"/>
          <p:nvPr/>
        </p:nvSpPr>
        <p:spPr>
          <a:xfrm>
            <a:off x="1255552" y="2129839"/>
            <a:ext cx="4840448" cy="4031873"/>
          </a:xfrm>
          <a:prstGeom prst="rect">
            <a:avLst/>
          </a:prstGeom>
          <a:noFill/>
        </p:spPr>
        <p:txBody>
          <a:bodyPr wrap="square" rtlCol="0">
            <a:spAutoFit/>
          </a:bodyPr>
          <a:lstStyle/>
          <a:p>
            <a:r>
              <a:rPr lang="vi-VN" sz="3200" b="1" dirty="0">
                <a:latin typeface="Calibri" panose="020F0502020204030204" pitchFamily="34" charset="0"/>
                <a:cs typeface="Calibri" panose="020F0502020204030204" pitchFamily="34" charset="0"/>
              </a:rPr>
              <a:t>Khả năng thấu hiểu (intelligibility)</a:t>
            </a:r>
          </a:p>
          <a:p>
            <a:endParaRPr lang="vi-VN" sz="3200" b="1"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vi-VN" sz="3200" dirty="0">
                <a:latin typeface="Calibri" panose="020F0502020204030204" pitchFamily="34" charset="0"/>
                <a:cs typeface="Calibri" panose="020F0502020204030204" pitchFamily="34" charset="0"/>
              </a:rPr>
              <a:t>Đo khả năng thấu hiểu của người nghe</a:t>
            </a:r>
          </a:p>
          <a:p>
            <a:pPr marL="285750" indent="-285750">
              <a:buFont typeface="Arial" panose="020B0604020202020204" pitchFamily="34" charset="0"/>
              <a:buChar char="•"/>
            </a:pPr>
            <a:endParaRPr lang="vi-VN" sz="32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vi-VN" sz="3200" dirty="0">
                <a:latin typeface="Calibri" panose="020F0502020204030204" pitchFamily="34" charset="0"/>
                <a:cs typeface="Calibri" panose="020F0502020204030204" pitchFamily="34" charset="0"/>
              </a:rPr>
              <a:t>Sử dụng tần số cảm nhận (i.e tần số Mel, ...)</a:t>
            </a:r>
          </a:p>
        </p:txBody>
      </p:sp>
      <p:sp>
        <p:nvSpPr>
          <p:cNvPr id="8" name="TextBox 7">
            <a:extLst>
              <a:ext uri="{FF2B5EF4-FFF2-40B4-BE49-F238E27FC236}">
                <a16:creationId xmlns:a16="http://schemas.microsoft.com/office/drawing/2014/main" id="{FC77B414-FBA9-405A-87A8-ED9281E94B93}"/>
              </a:ext>
            </a:extLst>
          </p:cNvPr>
          <p:cNvSpPr txBox="1"/>
          <p:nvPr/>
        </p:nvSpPr>
        <p:spPr>
          <a:xfrm>
            <a:off x="6983135" y="2129839"/>
            <a:ext cx="4840448" cy="4524315"/>
          </a:xfrm>
          <a:prstGeom prst="rect">
            <a:avLst/>
          </a:prstGeom>
          <a:noFill/>
        </p:spPr>
        <p:txBody>
          <a:bodyPr wrap="square" rtlCol="0">
            <a:spAutoFit/>
          </a:bodyPr>
          <a:lstStyle/>
          <a:p>
            <a:r>
              <a:rPr lang="vi-VN" sz="3200" b="1" dirty="0">
                <a:latin typeface="Calibri" panose="020F0502020204030204" pitchFamily="34" charset="0"/>
                <a:cs typeface="Calibri" panose="020F0502020204030204" pitchFamily="34" charset="0"/>
              </a:rPr>
              <a:t>Chất lượng âm thanh (perceptual quality)</a:t>
            </a:r>
          </a:p>
          <a:p>
            <a:endParaRPr lang="vi-VN" sz="3200" b="1"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vi-VN" sz="3200" dirty="0">
                <a:latin typeface="Calibri" panose="020F0502020204030204" pitchFamily="34" charset="0"/>
                <a:cs typeface="Calibri" panose="020F0502020204030204" pitchFamily="34" charset="0"/>
              </a:rPr>
              <a:t>Chất lượng âm thanh khi truyền đi</a:t>
            </a:r>
          </a:p>
          <a:p>
            <a:pPr marL="285750" indent="-285750">
              <a:buFont typeface="Arial" panose="020B0604020202020204" pitchFamily="34" charset="0"/>
              <a:buChar char="•"/>
            </a:pPr>
            <a:endParaRPr lang="vi-VN" sz="32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vi-VN" sz="3200" dirty="0">
                <a:latin typeface="Calibri" panose="020F0502020204030204" pitchFamily="34" charset="0"/>
                <a:cs typeface="Calibri" panose="020F0502020204030204" pitchFamily="34" charset="0"/>
              </a:rPr>
              <a:t>Sự ảnh hưởng của nhiễu lên âm thanh (i.e tiếng rè, giật, bị mất tiếng, ...)</a:t>
            </a:r>
            <a:endParaRPr lang="en-US" sz="3200" dirty="0">
              <a:latin typeface="Calibri" panose="020F0502020204030204" pitchFamily="34" charset="0"/>
              <a:cs typeface="Calibri" panose="020F0502020204030204" pitchFamily="34" charset="0"/>
            </a:endParaRPr>
          </a:p>
        </p:txBody>
      </p:sp>
      <p:cxnSp>
        <p:nvCxnSpPr>
          <p:cNvPr id="9" name="Straight Connector 8">
            <a:extLst>
              <a:ext uri="{FF2B5EF4-FFF2-40B4-BE49-F238E27FC236}">
                <a16:creationId xmlns:a16="http://schemas.microsoft.com/office/drawing/2014/main" id="{B9D38529-BFF2-4258-A969-1CAF71F56470}"/>
              </a:ext>
            </a:extLst>
          </p:cNvPr>
          <p:cNvCxnSpPr>
            <a:cxnSpLocks/>
          </p:cNvCxnSpPr>
          <p:nvPr/>
        </p:nvCxnSpPr>
        <p:spPr>
          <a:xfrm>
            <a:off x="6096000" y="1928674"/>
            <a:ext cx="0" cy="3977176"/>
          </a:xfrm>
          <a:prstGeom prst="line">
            <a:avLst/>
          </a:prstGeom>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26AEDCBC-FC5B-4F77-B89D-26A3DA9D4830}"/>
              </a:ext>
            </a:extLst>
          </p:cNvPr>
          <p:cNvSpPr>
            <a:spLocks noGrp="1"/>
          </p:cNvSpPr>
          <p:nvPr>
            <p:ph type="sldNum" sz="quarter" idx="12"/>
          </p:nvPr>
        </p:nvSpPr>
        <p:spPr/>
        <p:txBody>
          <a:bodyPr/>
          <a:lstStyle/>
          <a:p>
            <a:fld id="{1880F96C-824F-4C37-99B8-7E149B40C9DC}" type="slidenum">
              <a:rPr lang="en-US" smtClean="0"/>
              <a:pPr/>
              <a:t>25</a:t>
            </a:fld>
            <a:endParaRPr lang="en-US"/>
          </a:p>
        </p:txBody>
      </p:sp>
    </p:spTree>
    <p:extLst>
      <p:ext uri="{BB962C8B-B14F-4D97-AF65-F5344CB8AC3E}">
        <p14:creationId xmlns:p14="http://schemas.microsoft.com/office/powerpoint/2010/main" val="33914343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a:xfrm>
            <a:off x="838200" y="593177"/>
            <a:ext cx="10515600" cy="1325563"/>
          </a:xfrm>
        </p:spPr>
        <p:txBody>
          <a:bodyPr/>
          <a:lstStyle/>
          <a:p>
            <a:r>
              <a:rPr lang="vi-VN" b="0" dirty="0">
                <a:latin typeface="Calibri" panose="020F0502020204030204" pitchFamily="34" charset="0"/>
                <a:cs typeface="Calibri" panose="020F0502020204030204" pitchFamily="34" charset="0"/>
              </a:rPr>
              <a:t>Tần số Mel – Mel filters</a:t>
            </a:r>
            <a:r>
              <a:rPr lang="en-US" b="0" dirty="0">
                <a:latin typeface="Calibri" panose="020F0502020204030204" pitchFamily="34" charset="0"/>
                <a:cs typeface="Calibri" panose="020F0502020204030204" pitchFamily="34" charset="0"/>
              </a:rPr>
              <a:t> bank [</a:t>
            </a:r>
            <a:r>
              <a:rPr lang="vi-VN" b="0" dirty="0">
                <a:latin typeface="Calibri" panose="020F0502020204030204" pitchFamily="34" charset="0"/>
                <a:cs typeface="Calibri" panose="020F0502020204030204" pitchFamily="34" charset="0"/>
              </a:rPr>
              <a:t>1</a:t>
            </a:r>
            <a:r>
              <a:rPr lang="en-US" b="0" dirty="0">
                <a:latin typeface="Calibri" panose="020F0502020204030204" pitchFamily="34" charset="0"/>
                <a:cs typeface="Calibri" panose="020F0502020204030204" pitchFamily="34" charset="0"/>
              </a:rPr>
              <a:t>]</a:t>
            </a:r>
          </a:p>
        </p:txBody>
      </p:sp>
      <p:pic>
        <p:nvPicPr>
          <p:cNvPr id="3" name="Picture 2" descr="Chart&#10;&#10;Description automatically generated">
            <a:extLst>
              <a:ext uri="{FF2B5EF4-FFF2-40B4-BE49-F238E27FC236}">
                <a16:creationId xmlns:a16="http://schemas.microsoft.com/office/drawing/2014/main" id="{9C9B0B3D-8E5E-46A8-9D23-6445D90E7D3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97355" y="4675813"/>
            <a:ext cx="6612294" cy="1876745"/>
          </a:xfrm>
          <a:prstGeom prst="rect">
            <a:avLst/>
          </a:prstGeom>
        </p:spPr>
      </p:pic>
      <p:pic>
        <p:nvPicPr>
          <p:cNvPr id="5" name="Picture 4" descr="A picture containing text, water&#10;&#10;Description automatically generated">
            <a:extLst>
              <a:ext uri="{FF2B5EF4-FFF2-40B4-BE49-F238E27FC236}">
                <a16:creationId xmlns:a16="http://schemas.microsoft.com/office/drawing/2014/main" id="{34DC3B8C-1A6D-44FE-8D8E-C383390704A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97355" y="1538417"/>
            <a:ext cx="6612294" cy="3137396"/>
          </a:xfrm>
          <a:prstGeom prst="rect">
            <a:avLst/>
          </a:prstGeom>
        </p:spPr>
      </p:pic>
      <p:pic>
        <p:nvPicPr>
          <p:cNvPr id="8" name="Picture 7" descr="Diagram&#10;&#10;Description automatically generated">
            <a:extLst>
              <a:ext uri="{FF2B5EF4-FFF2-40B4-BE49-F238E27FC236}">
                <a16:creationId xmlns:a16="http://schemas.microsoft.com/office/drawing/2014/main" id="{784C15C3-50D0-423E-8EC7-C8786EC460B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5835" y="2464153"/>
            <a:ext cx="3339525" cy="2854295"/>
          </a:xfrm>
          <a:prstGeom prst="rect">
            <a:avLst/>
          </a:prstGeom>
        </p:spPr>
      </p:pic>
      <p:sp>
        <p:nvSpPr>
          <p:cNvPr id="9" name="Arrow: Right 8">
            <a:extLst>
              <a:ext uri="{FF2B5EF4-FFF2-40B4-BE49-F238E27FC236}">
                <a16:creationId xmlns:a16="http://schemas.microsoft.com/office/drawing/2014/main" id="{E73EEDC2-D502-4903-9A3F-85CC54BD2E30}"/>
              </a:ext>
            </a:extLst>
          </p:cNvPr>
          <p:cNvSpPr/>
          <p:nvPr/>
        </p:nvSpPr>
        <p:spPr>
          <a:xfrm>
            <a:off x="3862873" y="3541403"/>
            <a:ext cx="634482" cy="69979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09898357-9974-4192-9FB3-EF0D2C48E5EB}"/>
              </a:ext>
            </a:extLst>
          </p:cNvPr>
          <p:cNvSpPr>
            <a:spLocks noGrp="1"/>
          </p:cNvSpPr>
          <p:nvPr>
            <p:ph type="sldNum" sz="quarter" idx="12"/>
          </p:nvPr>
        </p:nvSpPr>
        <p:spPr/>
        <p:txBody>
          <a:bodyPr/>
          <a:lstStyle/>
          <a:p>
            <a:fld id="{1880F96C-824F-4C37-99B8-7E149B40C9DC}" type="slidenum">
              <a:rPr lang="en-US" smtClean="0"/>
              <a:pPr/>
              <a:t>26</a:t>
            </a:fld>
            <a:endParaRPr lang="en-US"/>
          </a:p>
        </p:txBody>
      </p:sp>
      <p:sp>
        <p:nvSpPr>
          <p:cNvPr id="10" name="TextBox 9">
            <a:extLst>
              <a:ext uri="{FF2B5EF4-FFF2-40B4-BE49-F238E27FC236}">
                <a16:creationId xmlns:a16="http://schemas.microsoft.com/office/drawing/2014/main" id="{0D7EB09D-53C1-42EB-B73A-E73D09639A9D}"/>
              </a:ext>
            </a:extLst>
          </p:cNvPr>
          <p:cNvSpPr txBox="1"/>
          <p:nvPr/>
        </p:nvSpPr>
        <p:spPr>
          <a:xfrm>
            <a:off x="1039966" y="5858572"/>
            <a:ext cx="3339525" cy="830997"/>
          </a:xfrm>
          <a:prstGeom prst="rect">
            <a:avLst/>
          </a:prstGeom>
          <a:noFill/>
        </p:spPr>
        <p:txBody>
          <a:bodyPr wrap="square" rtlCol="0">
            <a:spAutoFit/>
          </a:bodyPr>
          <a:lstStyle/>
          <a:p>
            <a:r>
              <a:rPr lang="vi-VN" sz="1600" dirty="0"/>
              <a:t>[1]</a:t>
            </a:r>
            <a:r>
              <a:rPr lang="en-US" sz="1600" i="1" dirty="0"/>
              <a:t> </a:t>
            </a:r>
            <a:r>
              <a:rPr lang="en-US" sz="1600" b="0" i="1" dirty="0">
                <a:solidFill>
                  <a:srgbClr val="222222"/>
                </a:solidFill>
                <a:effectLst/>
                <a:latin typeface="Arial" panose="020B0604020202020204" pitchFamily="34" charset="0"/>
              </a:rPr>
              <a:t>Smyth, T. (2020). Music 175: Psychoacoustics Spring 2020. Music Journal, 3(2), 45-52.</a:t>
            </a:r>
            <a:endParaRPr lang="en-US" sz="1600" i="1" dirty="0"/>
          </a:p>
        </p:txBody>
      </p:sp>
      <p:cxnSp>
        <p:nvCxnSpPr>
          <p:cNvPr id="11" name="Straight Connector 10">
            <a:extLst>
              <a:ext uri="{FF2B5EF4-FFF2-40B4-BE49-F238E27FC236}">
                <a16:creationId xmlns:a16="http://schemas.microsoft.com/office/drawing/2014/main" id="{CA39D415-35B5-4E81-A307-5E5119D802CC}"/>
              </a:ext>
            </a:extLst>
          </p:cNvPr>
          <p:cNvCxnSpPr>
            <a:cxnSpLocks/>
          </p:cNvCxnSpPr>
          <p:nvPr/>
        </p:nvCxnSpPr>
        <p:spPr>
          <a:xfrm>
            <a:off x="838200" y="5755426"/>
            <a:ext cx="3541291"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2093441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a:xfrm>
            <a:off x="838200" y="593177"/>
            <a:ext cx="11049000" cy="1325563"/>
          </a:xfrm>
        </p:spPr>
        <p:txBody>
          <a:bodyPr/>
          <a:lstStyle/>
          <a:p>
            <a:r>
              <a:rPr lang="vi-VN" b="0" dirty="0">
                <a:latin typeface="Calibri" panose="020F0502020204030204" pitchFamily="34" charset="0"/>
                <a:cs typeface="Calibri" panose="020F0502020204030204" pitchFamily="34" charset="0"/>
              </a:rPr>
              <a:t>Short-time Objective Intelligibility Measure</a:t>
            </a:r>
            <a:r>
              <a:rPr lang="en-US" b="0" dirty="0">
                <a:latin typeface="Calibri" panose="020F0502020204030204" pitchFamily="34" charset="0"/>
                <a:cs typeface="Calibri" panose="020F0502020204030204" pitchFamily="34" charset="0"/>
              </a:rPr>
              <a:t> [</a:t>
            </a:r>
            <a:r>
              <a:rPr lang="vi-VN" b="0" dirty="0">
                <a:latin typeface="Calibri" panose="020F0502020204030204" pitchFamily="34" charset="0"/>
                <a:cs typeface="Calibri" panose="020F0502020204030204" pitchFamily="34" charset="0"/>
              </a:rPr>
              <a:t>2</a:t>
            </a:r>
            <a:r>
              <a:rPr lang="en-US" b="0" dirty="0">
                <a:latin typeface="Calibri" panose="020F0502020204030204" pitchFamily="34" charset="0"/>
                <a:cs typeface="Calibri" panose="020F0502020204030204" pitchFamily="34" charset="0"/>
              </a:rPr>
              <a:t>]</a:t>
            </a:r>
          </a:p>
        </p:txBody>
      </p:sp>
      <p:pic>
        <p:nvPicPr>
          <p:cNvPr id="3" name="Picture 2" descr="A picture containing text, curtain, furniture&#10;&#10;Description automatically generated">
            <a:extLst>
              <a:ext uri="{FF2B5EF4-FFF2-40B4-BE49-F238E27FC236}">
                <a16:creationId xmlns:a16="http://schemas.microsoft.com/office/drawing/2014/main" id="{A01E97BB-775F-4B9D-8454-BAD2F173CEC9}"/>
              </a:ext>
            </a:extLst>
          </p:cNvPr>
          <p:cNvPicPr>
            <a:picLocks noChangeAspect="1"/>
          </p:cNvPicPr>
          <p:nvPr/>
        </p:nvPicPr>
        <p:blipFill rotWithShape="1">
          <a:blip r:embed="rId4">
            <a:extLst>
              <a:ext uri="{28A0092B-C50C-407E-A947-70E740481C1C}">
                <a14:useLocalDpi xmlns:a14="http://schemas.microsoft.com/office/drawing/2010/main" val="0"/>
              </a:ext>
            </a:extLst>
          </a:blip>
          <a:srcRect l="12106" t="11864" r="9411" b="10309"/>
          <a:stretch/>
        </p:blipFill>
        <p:spPr>
          <a:xfrm>
            <a:off x="838200" y="1717102"/>
            <a:ext cx="2764221" cy="2055770"/>
          </a:xfrm>
          <a:prstGeom prst="rect">
            <a:avLst/>
          </a:prstGeom>
        </p:spPr>
      </p:pic>
      <p:pic>
        <p:nvPicPr>
          <p:cNvPr id="4" name="Picture 3" descr="A picture containing text&#10;&#10;Description automatically generated">
            <a:extLst>
              <a:ext uri="{FF2B5EF4-FFF2-40B4-BE49-F238E27FC236}">
                <a16:creationId xmlns:a16="http://schemas.microsoft.com/office/drawing/2014/main" id="{7ED02072-DB7C-4702-AB50-30068E0140DD}"/>
              </a:ext>
            </a:extLst>
          </p:cNvPr>
          <p:cNvPicPr>
            <a:picLocks noChangeAspect="1"/>
          </p:cNvPicPr>
          <p:nvPr/>
        </p:nvPicPr>
        <p:blipFill rotWithShape="1">
          <a:blip r:embed="rId5">
            <a:extLst>
              <a:ext uri="{28A0092B-C50C-407E-A947-70E740481C1C}">
                <a14:useLocalDpi xmlns:a14="http://schemas.microsoft.com/office/drawing/2010/main" val="0"/>
              </a:ext>
            </a:extLst>
          </a:blip>
          <a:srcRect l="11926" t="10997" r="9231" b="10309"/>
          <a:stretch/>
        </p:blipFill>
        <p:spPr>
          <a:xfrm>
            <a:off x="838200" y="4575915"/>
            <a:ext cx="2764222" cy="2069247"/>
          </a:xfrm>
          <a:prstGeom prst="rect">
            <a:avLst/>
          </a:prstGeom>
        </p:spPr>
      </p:pic>
      <p:sp>
        <p:nvSpPr>
          <p:cNvPr id="5" name="Rectangle 4">
            <a:extLst>
              <a:ext uri="{FF2B5EF4-FFF2-40B4-BE49-F238E27FC236}">
                <a16:creationId xmlns:a16="http://schemas.microsoft.com/office/drawing/2014/main" id="{C6ADF535-0EA1-4815-9E62-93A5FD075BBC}"/>
              </a:ext>
            </a:extLst>
          </p:cNvPr>
          <p:cNvSpPr/>
          <p:nvPr/>
        </p:nvSpPr>
        <p:spPr>
          <a:xfrm>
            <a:off x="4593021" y="3429000"/>
            <a:ext cx="2417379" cy="132556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vi-VN" dirty="0"/>
              <a:t>Chuyển sang tần số nghe (tần số Mel, ...)</a:t>
            </a:r>
            <a:endParaRPr lang="en-US" dirty="0"/>
          </a:p>
        </p:txBody>
      </p:sp>
      <p:sp>
        <p:nvSpPr>
          <p:cNvPr id="8" name="Rectangle 7">
            <a:extLst>
              <a:ext uri="{FF2B5EF4-FFF2-40B4-BE49-F238E27FC236}">
                <a16:creationId xmlns:a16="http://schemas.microsoft.com/office/drawing/2014/main" id="{3709A68D-3CE2-4646-90D7-99ABCF7DD00C}"/>
              </a:ext>
            </a:extLst>
          </p:cNvPr>
          <p:cNvSpPr/>
          <p:nvPr/>
        </p:nvSpPr>
        <p:spPr>
          <a:xfrm>
            <a:off x="8153399" y="3428999"/>
            <a:ext cx="2417379" cy="132556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vi-VN" dirty="0"/>
              <a:t>Hệ số tương quan Pearson</a:t>
            </a:r>
            <a:endParaRPr lang="en-US" dirty="0"/>
          </a:p>
        </p:txBody>
      </p:sp>
      <p:sp>
        <p:nvSpPr>
          <p:cNvPr id="9" name="Arrow: Down 8">
            <a:extLst>
              <a:ext uri="{FF2B5EF4-FFF2-40B4-BE49-F238E27FC236}">
                <a16:creationId xmlns:a16="http://schemas.microsoft.com/office/drawing/2014/main" id="{2134327F-8DFD-44EE-BBF3-377EA8C71313}"/>
              </a:ext>
            </a:extLst>
          </p:cNvPr>
          <p:cNvSpPr/>
          <p:nvPr/>
        </p:nvSpPr>
        <p:spPr>
          <a:xfrm rot="18578269">
            <a:off x="4026776" y="3328787"/>
            <a:ext cx="294290" cy="79329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row: Down 9">
            <a:extLst>
              <a:ext uri="{FF2B5EF4-FFF2-40B4-BE49-F238E27FC236}">
                <a16:creationId xmlns:a16="http://schemas.microsoft.com/office/drawing/2014/main" id="{2E31D5E6-2D64-4E75-95D2-6B476D189C77}"/>
              </a:ext>
            </a:extLst>
          </p:cNvPr>
          <p:cNvSpPr/>
          <p:nvPr/>
        </p:nvSpPr>
        <p:spPr>
          <a:xfrm rot="13778861">
            <a:off x="4025004" y="4064093"/>
            <a:ext cx="294290" cy="79329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Arrow: Right 10">
            <a:extLst>
              <a:ext uri="{FF2B5EF4-FFF2-40B4-BE49-F238E27FC236}">
                <a16:creationId xmlns:a16="http://schemas.microsoft.com/office/drawing/2014/main" id="{57E66547-DE45-480C-86B0-22CDADF83625}"/>
              </a:ext>
            </a:extLst>
          </p:cNvPr>
          <p:cNvSpPr/>
          <p:nvPr/>
        </p:nvSpPr>
        <p:spPr>
          <a:xfrm>
            <a:off x="7199586" y="3867807"/>
            <a:ext cx="830317" cy="4519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CD37C9DA-8BF8-467E-8E4D-559AF0A0B497}"/>
              </a:ext>
            </a:extLst>
          </p:cNvPr>
          <p:cNvSpPr>
            <a:spLocks noGrp="1"/>
          </p:cNvSpPr>
          <p:nvPr>
            <p:ph type="sldNum" sz="quarter" idx="12"/>
          </p:nvPr>
        </p:nvSpPr>
        <p:spPr/>
        <p:txBody>
          <a:bodyPr/>
          <a:lstStyle/>
          <a:p>
            <a:fld id="{1880F96C-824F-4C37-99B8-7E149B40C9DC}" type="slidenum">
              <a:rPr lang="en-US" smtClean="0"/>
              <a:pPr/>
              <a:t>27</a:t>
            </a:fld>
            <a:endParaRPr lang="en-US"/>
          </a:p>
        </p:txBody>
      </p:sp>
      <p:sp>
        <p:nvSpPr>
          <p:cNvPr id="12" name="TextBox 11">
            <a:extLst>
              <a:ext uri="{FF2B5EF4-FFF2-40B4-BE49-F238E27FC236}">
                <a16:creationId xmlns:a16="http://schemas.microsoft.com/office/drawing/2014/main" id="{C99C959C-ED3C-4143-B44C-F3C6A3D511DC}"/>
              </a:ext>
            </a:extLst>
          </p:cNvPr>
          <p:cNvSpPr txBox="1"/>
          <p:nvPr/>
        </p:nvSpPr>
        <p:spPr>
          <a:xfrm>
            <a:off x="3860061" y="5780782"/>
            <a:ext cx="6986615" cy="1077218"/>
          </a:xfrm>
          <a:prstGeom prst="rect">
            <a:avLst/>
          </a:prstGeom>
          <a:noFill/>
        </p:spPr>
        <p:txBody>
          <a:bodyPr wrap="square" rtlCol="0">
            <a:spAutoFit/>
          </a:bodyPr>
          <a:lstStyle/>
          <a:p>
            <a:r>
              <a:rPr lang="vi-VN" sz="1600" dirty="0">
                <a:solidFill>
                  <a:srgbClr val="222222"/>
                </a:solidFill>
                <a:latin typeface="Arial" panose="020B0604020202020204" pitchFamily="34" charset="0"/>
              </a:rPr>
              <a:t>[2] </a:t>
            </a:r>
            <a:r>
              <a:rPr lang="en-US" sz="1600" b="0" i="1" dirty="0">
                <a:solidFill>
                  <a:srgbClr val="222222"/>
                </a:solidFill>
                <a:effectLst/>
                <a:latin typeface="Arial" panose="020B0604020202020204" pitchFamily="34" charset="0"/>
              </a:rPr>
              <a:t>Taal, C. H., Hendriks, R. C., </a:t>
            </a:r>
            <a:r>
              <a:rPr lang="en-US" sz="1600" b="0" i="1" dirty="0" err="1">
                <a:solidFill>
                  <a:srgbClr val="222222"/>
                </a:solidFill>
                <a:effectLst/>
                <a:latin typeface="Arial" panose="020B0604020202020204" pitchFamily="34" charset="0"/>
              </a:rPr>
              <a:t>Heusdens</a:t>
            </a:r>
            <a:r>
              <a:rPr lang="en-US" sz="1600" b="0" i="1" dirty="0">
                <a:solidFill>
                  <a:srgbClr val="222222"/>
                </a:solidFill>
                <a:effectLst/>
                <a:latin typeface="Arial" panose="020B0604020202020204" pitchFamily="34" charset="0"/>
              </a:rPr>
              <a:t>, R., &amp; Jensen, J. (2010, March). A short-time objective intelligibility measure for time-frequency weighted noisy speech. In 2010 IEEE international conference on acoustics, speech and signal processing (pp. 4214-4217). IEEE.</a:t>
            </a:r>
            <a:endParaRPr lang="en-US" sz="1600" i="1" dirty="0"/>
          </a:p>
        </p:txBody>
      </p:sp>
      <p:cxnSp>
        <p:nvCxnSpPr>
          <p:cNvPr id="13" name="Straight Connector 12">
            <a:extLst>
              <a:ext uri="{FF2B5EF4-FFF2-40B4-BE49-F238E27FC236}">
                <a16:creationId xmlns:a16="http://schemas.microsoft.com/office/drawing/2014/main" id="{3EB9BA55-D26C-4C8B-9B7B-52F4568096E2}"/>
              </a:ext>
            </a:extLst>
          </p:cNvPr>
          <p:cNvCxnSpPr>
            <a:cxnSpLocks/>
          </p:cNvCxnSpPr>
          <p:nvPr/>
        </p:nvCxnSpPr>
        <p:spPr>
          <a:xfrm>
            <a:off x="3658295" y="5677636"/>
            <a:ext cx="5559277"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0123638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a:xfrm>
            <a:off x="838200" y="593177"/>
            <a:ext cx="10515600" cy="1325563"/>
          </a:xfrm>
        </p:spPr>
        <p:txBody>
          <a:bodyPr/>
          <a:lstStyle/>
          <a:p>
            <a:r>
              <a:rPr lang="vi-VN" b="0" dirty="0">
                <a:latin typeface="Calibri" panose="020F0502020204030204" pitchFamily="34" charset="0"/>
                <a:cs typeface="Calibri" panose="020F0502020204030204" pitchFamily="34" charset="0"/>
              </a:rPr>
              <a:t>Chuyển tần số thường sang tần số nghe</a:t>
            </a:r>
            <a:endParaRPr lang="en-US" b="0" dirty="0">
              <a:latin typeface="Calibri" panose="020F0502020204030204" pitchFamily="34" charset="0"/>
              <a:cs typeface="Calibri" panose="020F0502020204030204" pitchFamily="34" charset="0"/>
            </a:endParaRPr>
          </a:p>
        </p:txBody>
      </p:sp>
      <p:pic>
        <p:nvPicPr>
          <p:cNvPr id="3" name="Picture 2" descr="A picture containing text, curtain, furniture&#10;&#10;Description automatically generated">
            <a:extLst>
              <a:ext uri="{FF2B5EF4-FFF2-40B4-BE49-F238E27FC236}">
                <a16:creationId xmlns:a16="http://schemas.microsoft.com/office/drawing/2014/main" id="{A01E97BB-775F-4B9D-8454-BAD2F173CEC9}"/>
              </a:ext>
            </a:extLst>
          </p:cNvPr>
          <p:cNvPicPr>
            <a:picLocks noChangeAspect="1"/>
          </p:cNvPicPr>
          <p:nvPr/>
        </p:nvPicPr>
        <p:blipFill rotWithShape="1">
          <a:blip r:embed="rId4">
            <a:extLst>
              <a:ext uri="{28A0092B-C50C-407E-A947-70E740481C1C}">
                <a14:useLocalDpi xmlns:a14="http://schemas.microsoft.com/office/drawing/2010/main" val="0"/>
              </a:ext>
            </a:extLst>
          </a:blip>
          <a:srcRect l="12106" t="11864" r="9411" b="10309"/>
          <a:stretch/>
        </p:blipFill>
        <p:spPr>
          <a:xfrm>
            <a:off x="1164021" y="2152175"/>
            <a:ext cx="5026572" cy="3738296"/>
          </a:xfrm>
          <a:prstGeom prst="rect">
            <a:avLst/>
          </a:prstGeom>
        </p:spPr>
      </p:pic>
      <p:pic>
        <p:nvPicPr>
          <p:cNvPr id="13" name="Picture 12" descr="A picture containing text, furniture, curtain&#10;&#10;Description automatically generated">
            <a:extLst>
              <a:ext uri="{FF2B5EF4-FFF2-40B4-BE49-F238E27FC236}">
                <a16:creationId xmlns:a16="http://schemas.microsoft.com/office/drawing/2014/main" id="{93FAFDF5-0415-44B6-AD88-79DC1AC8DBE9}"/>
              </a:ext>
            </a:extLst>
          </p:cNvPr>
          <p:cNvPicPr>
            <a:picLocks noChangeAspect="1"/>
          </p:cNvPicPr>
          <p:nvPr/>
        </p:nvPicPr>
        <p:blipFill rotWithShape="1">
          <a:blip r:embed="rId5">
            <a:extLst>
              <a:ext uri="{28A0092B-C50C-407E-A947-70E740481C1C}">
                <a14:useLocalDpi xmlns:a14="http://schemas.microsoft.com/office/drawing/2010/main" val="0"/>
              </a:ext>
            </a:extLst>
          </a:blip>
          <a:srcRect l="11926" t="10997" r="9231" b="10309"/>
          <a:stretch/>
        </p:blipFill>
        <p:spPr>
          <a:xfrm>
            <a:off x="7019491" y="2152175"/>
            <a:ext cx="4993834" cy="3738295"/>
          </a:xfrm>
          <a:prstGeom prst="rect">
            <a:avLst/>
          </a:prstGeom>
        </p:spPr>
      </p:pic>
      <p:pic>
        <p:nvPicPr>
          <p:cNvPr id="12" name="Picture 11" descr="Chart&#10;&#10;Description automatically generated">
            <a:extLst>
              <a:ext uri="{FF2B5EF4-FFF2-40B4-BE49-F238E27FC236}">
                <a16:creationId xmlns:a16="http://schemas.microsoft.com/office/drawing/2014/main" id="{62C619FB-1E65-41EE-B97B-77DE4CC8B37A}"/>
              </a:ext>
            </a:extLst>
          </p:cNvPr>
          <p:cNvPicPr>
            <a:picLocks noChangeAspect="1"/>
          </p:cNvPicPr>
          <p:nvPr/>
        </p:nvPicPr>
        <p:blipFill rotWithShape="1">
          <a:blip r:embed="rId6">
            <a:extLst>
              <a:ext uri="{28A0092B-C50C-407E-A947-70E740481C1C}">
                <a14:useLocalDpi xmlns:a14="http://schemas.microsoft.com/office/drawing/2010/main" val="0"/>
              </a:ext>
            </a:extLst>
          </a:blip>
          <a:srcRect l="7080" b="19645"/>
          <a:stretch/>
        </p:blipFill>
        <p:spPr>
          <a:xfrm rot="16200000">
            <a:off x="-1245280" y="3518137"/>
            <a:ext cx="3809610" cy="935056"/>
          </a:xfrm>
          <a:prstGeom prst="rect">
            <a:avLst/>
          </a:prstGeom>
        </p:spPr>
      </p:pic>
      <p:sp>
        <p:nvSpPr>
          <p:cNvPr id="2" name="Arrow: Right 1">
            <a:extLst>
              <a:ext uri="{FF2B5EF4-FFF2-40B4-BE49-F238E27FC236}">
                <a16:creationId xmlns:a16="http://schemas.microsoft.com/office/drawing/2014/main" id="{0EDB3D41-B843-4401-98E1-555FEA5B0B92}"/>
              </a:ext>
            </a:extLst>
          </p:cNvPr>
          <p:cNvSpPr/>
          <p:nvPr/>
        </p:nvSpPr>
        <p:spPr>
          <a:xfrm>
            <a:off x="6279931" y="3616674"/>
            <a:ext cx="650221" cy="80929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C5E5D71B-1F5E-42D3-BC71-A3AD2BAD6EC4}"/>
              </a:ext>
            </a:extLst>
          </p:cNvPr>
          <p:cNvSpPr>
            <a:spLocks noGrp="1"/>
          </p:cNvSpPr>
          <p:nvPr>
            <p:ph type="sldNum" sz="quarter" idx="12"/>
          </p:nvPr>
        </p:nvSpPr>
        <p:spPr/>
        <p:txBody>
          <a:bodyPr/>
          <a:lstStyle/>
          <a:p>
            <a:fld id="{1880F96C-824F-4C37-99B8-7E149B40C9DC}" type="slidenum">
              <a:rPr lang="en-US" smtClean="0"/>
              <a:pPr/>
              <a:t>28</a:t>
            </a:fld>
            <a:endParaRPr lang="en-US"/>
          </a:p>
        </p:txBody>
      </p:sp>
      <p:sp>
        <p:nvSpPr>
          <p:cNvPr id="8" name="TextBox 7">
            <a:extLst>
              <a:ext uri="{FF2B5EF4-FFF2-40B4-BE49-F238E27FC236}">
                <a16:creationId xmlns:a16="http://schemas.microsoft.com/office/drawing/2014/main" id="{396D0DB0-F643-4BAD-AC10-D27139236443}"/>
              </a:ext>
            </a:extLst>
          </p:cNvPr>
          <p:cNvSpPr txBox="1"/>
          <p:nvPr/>
        </p:nvSpPr>
        <p:spPr>
          <a:xfrm>
            <a:off x="7682352" y="5930178"/>
            <a:ext cx="3668112" cy="400110"/>
          </a:xfrm>
          <a:prstGeom prst="rect">
            <a:avLst/>
          </a:prstGeom>
          <a:noFill/>
        </p:spPr>
        <p:txBody>
          <a:bodyPr wrap="square" rtlCol="0">
            <a:spAutoFit/>
          </a:bodyPr>
          <a:lstStyle/>
          <a:p>
            <a:pPr algn="ctr"/>
            <a:r>
              <a:rPr lang="vi-VN" sz="2000" dirty="0"/>
              <a:t>Spectrogram ở tần số Mel</a:t>
            </a:r>
            <a:endParaRPr lang="en-US" sz="2000" dirty="0"/>
          </a:p>
        </p:txBody>
      </p:sp>
      <p:sp>
        <p:nvSpPr>
          <p:cNvPr id="9" name="TextBox 8">
            <a:extLst>
              <a:ext uri="{FF2B5EF4-FFF2-40B4-BE49-F238E27FC236}">
                <a16:creationId xmlns:a16="http://schemas.microsoft.com/office/drawing/2014/main" id="{7307B21B-69D7-4509-B16D-17588B18B446}"/>
              </a:ext>
            </a:extLst>
          </p:cNvPr>
          <p:cNvSpPr txBox="1"/>
          <p:nvPr/>
        </p:nvSpPr>
        <p:spPr>
          <a:xfrm>
            <a:off x="1843251" y="5930178"/>
            <a:ext cx="3668112" cy="400110"/>
          </a:xfrm>
          <a:prstGeom prst="rect">
            <a:avLst/>
          </a:prstGeom>
          <a:noFill/>
        </p:spPr>
        <p:txBody>
          <a:bodyPr wrap="square" rtlCol="0">
            <a:spAutoFit/>
          </a:bodyPr>
          <a:lstStyle/>
          <a:p>
            <a:pPr algn="ctr"/>
            <a:r>
              <a:rPr lang="vi-VN" sz="2000" dirty="0"/>
              <a:t>Spectrogram ở tần số Hz</a:t>
            </a:r>
            <a:endParaRPr lang="en-US" sz="2000" dirty="0"/>
          </a:p>
        </p:txBody>
      </p:sp>
    </p:spTree>
    <p:extLst>
      <p:ext uri="{BB962C8B-B14F-4D97-AF65-F5344CB8AC3E}">
        <p14:creationId xmlns:p14="http://schemas.microsoft.com/office/powerpoint/2010/main" val="8800305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a:xfrm>
            <a:off x="838200" y="593177"/>
            <a:ext cx="10515600" cy="1325563"/>
          </a:xfrm>
        </p:spPr>
        <p:txBody>
          <a:bodyPr/>
          <a:lstStyle/>
          <a:p>
            <a:r>
              <a:rPr lang="vi-VN" b="0" dirty="0">
                <a:latin typeface="Calibri" panose="020F0502020204030204" pitchFamily="34" charset="0"/>
                <a:cs typeface="Calibri" panose="020F0502020204030204" pitchFamily="34" charset="0"/>
              </a:rPr>
              <a:t>Hệ số tương quan </a:t>
            </a:r>
            <a:r>
              <a:rPr lang="en-US" b="0" dirty="0">
                <a:latin typeface="Calibri" panose="020F0502020204030204" pitchFamily="34" charset="0"/>
                <a:cs typeface="Calibri" panose="020F0502020204030204" pitchFamily="34" charset="0"/>
              </a:rPr>
              <a:t>Pearson</a:t>
            </a:r>
          </a:p>
        </p:txBody>
      </p:sp>
      <p:pic>
        <p:nvPicPr>
          <p:cNvPr id="7" name="Picture 6" descr="A picture containing text, furniture, curtain&#10;&#10;Description automatically generated">
            <a:extLst>
              <a:ext uri="{FF2B5EF4-FFF2-40B4-BE49-F238E27FC236}">
                <a16:creationId xmlns:a16="http://schemas.microsoft.com/office/drawing/2014/main" id="{DD125658-007A-4AC8-8579-3018B3B7EA5D}"/>
              </a:ext>
            </a:extLst>
          </p:cNvPr>
          <p:cNvPicPr>
            <a:picLocks noChangeAspect="1"/>
          </p:cNvPicPr>
          <p:nvPr/>
        </p:nvPicPr>
        <p:blipFill rotWithShape="1">
          <a:blip r:embed="rId4">
            <a:extLst>
              <a:ext uri="{28A0092B-C50C-407E-A947-70E740481C1C}">
                <a14:useLocalDpi xmlns:a14="http://schemas.microsoft.com/office/drawing/2010/main" val="0"/>
              </a:ext>
            </a:extLst>
          </a:blip>
          <a:srcRect l="11926" t="10997" r="9231" b="10309"/>
          <a:stretch/>
        </p:blipFill>
        <p:spPr>
          <a:xfrm>
            <a:off x="1084844" y="1918740"/>
            <a:ext cx="2362044" cy="1768184"/>
          </a:xfrm>
          <a:prstGeom prst="rect">
            <a:avLst/>
          </a:prstGeom>
        </p:spPr>
      </p:pic>
      <p:pic>
        <p:nvPicPr>
          <p:cNvPr id="5" name="Picture 4" descr="A picture containing background pattern&#10;&#10;Description automatically generated">
            <a:extLst>
              <a:ext uri="{FF2B5EF4-FFF2-40B4-BE49-F238E27FC236}">
                <a16:creationId xmlns:a16="http://schemas.microsoft.com/office/drawing/2014/main" id="{95699E68-61C9-4B17-B0E7-597E8F138711}"/>
              </a:ext>
            </a:extLst>
          </p:cNvPr>
          <p:cNvPicPr>
            <a:picLocks noChangeAspect="1"/>
          </p:cNvPicPr>
          <p:nvPr/>
        </p:nvPicPr>
        <p:blipFill rotWithShape="1">
          <a:blip r:embed="rId5">
            <a:extLst>
              <a:ext uri="{28A0092B-C50C-407E-A947-70E740481C1C}">
                <a14:useLocalDpi xmlns:a14="http://schemas.microsoft.com/office/drawing/2010/main" val="0"/>
              </a:ext>
            </a:extLst>
          </a:blip>
          <a:srcRect l="11926" t="11626" r="9231" b="10309"/>
          <a:stretch/>
        </p:blipFill>
        <p:spPr>
          <a:xfrm>
            <a:off x="1084844" y="4711635"/>
            <a:ext cx="2362044" cy="1754047"/>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DA39602-86D1-42C9-B831-564EF80705DA}"/>
                  </a:ext>
                </a:extLst>
              </p:cNvPr>
              <p:cNvSpPr txBox="1"/>
              <p:nvPr/>
            </p:nvSpPr>
            <p:spPr>
              <a:xfrm>
                <a:off x="1" y="2492100"/>
                <a:ext cx="713284"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𝐴</m:t>
                      </m:r>
                      <m:r>
                        <a:rPr lang="en-US" sz="2800" b="0" i="1" smtClean="0">
                          <a:latin typeface="Cambria Math" panose="02040503050406030204" pitchFamily="18" charset="0"/>
                        </a:rPr>
                        <m:t>(</m:t>
                      </m:r>
                      <m:r>
                        <a:rPr lang="en-US" sz="2800" b="0" i="1" smtClean="0">
                          <a:latin typeface="Cambria Math" panose="02040503050406030204" pitchFamily="18" charset="0"/>
                        </a:rPr>
                        <m:t>𝑡</m:t>
                      </m:r>
                      <m:r>
                        <a:rPr lang="vi-VN" sz="2800" b="0" i="1" smtClean="0">
                          <a:latin typeface="Cambria Math" panose="02040503050406030204" pitchFamily="18" charset="0"/>
                        </a:rPr>
                        <m:t>,</m:t>
                      </m:r>
                      <m:r>
                        <m:rPr>
                          <m:sty m:val="p"/>
                        </m:rPr>
                        <a:rPr lang="vi-VN" sz="2800" i="1">
                          <a:latin typeface="Cambria Math" panose="02040503050406030204" pitchFamily="18" charset="0"/>
                        </a:rPr>
                        <m:t>k</m:t>
                      </m:r>
                      <m:r>
                        <a:rPr lang="en-US" sz="2800" b="0" i="1" smtClean="0">
                          <a:latin typeface="Cambria Math" panose="02040503050406030204" pitchFamily="18" charset="0"/>
                        </a:rPr>
                        <m:t>)</m:t>
                      </m:r>
                    </m:oMath>
                  </m:oMathPara>
                </a14:m>
                <a:endParaRPr lang="en-US" sz="2800" dirty="0"/>
              </a:p>
            </p:txBody>
          </p:sp>
        </mc:Choice>
        <mc:Fallback xmlns="">
          <p:sp>
            <p:nvSpPr>
              <p:cNvPr id="8" name="TextBox 7">
                <a:extLst>
                  <a:ext uri="{FF2B5EF4-FFF2-40B4-BE49-F238E27FC236}">
                    <a16:creationId xmlns:a16="http://schemas.microsoft.com/office/drawing/2014/main" id="{CDA39602-86D1-42C9-B831-564EF80705DA}"/>
                  </a:ext>
                </a:extLst>
              </p:cNvPr>
              <p:cNvSpPr txBox="1">
                <a:spLocks noRot="1" noChangeAspect="1" noMove="1" noResize="1" noEditPoints="1" noAdjustHandles="1" noChangeArrowheads="1" noChangeShapeType="1" noTextEdit="1"/>
              </p:cNvSpPr>
              <p:nvPr/>
            </p:nvSpPr>
            <p:spPr>
              <a:xfrm>
                <a:off x="1" y="2492100"/>
                <a:ext cx="713284" cy="523220"/>
              </a:xfrm>
              <a:prstGeom prst="rect">
                <a:avLst/>
              </a:prstGeom>
              <a:blipFill>
                <a:blip r:embed="rId6"/>
                <a:stretch>
                  <a:fillRect r="-470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B36D6411-C676-49D6-A069-96A06CA8F5D0}"/>
                  </a:ext>
                </a:extLst>
              </p:cNvPr>
              <p:cNvSpPr txBox="1"/>
              <p:nvPr/>
            </p:nvSpPr>
            <p:spPr>
              <a:xfrm>
                <a:off x="1" y="5327049"/>
                <a:ext cx="713284"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𝐵</m:t>
                      </m:r>
                      <m:r>
                        <a:rPr lang="en-US" sz="2800" b="0" i="1" smtClean="0">
                          <a:latin typeface="Cambria Math" panose="02040503050406030204" pitchFamily="18" charset="0"/>
                        </a:rPr>
                        <m:t>(</m:t>
                      </m:r>
                      <m:r>
                        <a:rPr lang="en-US" sz="2800" b="0" i="1" smtClean="0">
                          <a:latin typeface="Cambria Math" panose="02040503050406030204" pitchFamily="18" charset="0"/>
                        </a:rPr>
                        <m:t>𝑡</m:t>
                      </m:r>
                      <m:r>
                        <a:rPr lang="vi-VN" sz="2800" b="0" i="1" smtClean="0">
                          <a:latin typeface="Cambria Math" panose="02040503050406030204" pitchFamily="18" charset="0"/>
                        </a:rPr>
                        <m:t>, </m:t>
                      </m:r>
                      <m:r>
                        <m:rPr>
                          <m:sty m:val="p"/>
                        </m:rPr>
                        <a:rPr lang="vi-VN" sz="2800" i="1">
                          <a:latin typeface="Cambria Math" panose="02040503050406030204" pitchFamily="18" charset="0"/>
                        </a:rPr>
                        <m:t>k</m:t>
                      </m:r>
                      <m:r>
                        <a:rPr lang="en-US" sz="2800" b="0" i="1" smtClean="0">
                          <a:latin typeface="Cambria Math" panose="02040503050406030204" pitchFamily="18" charset="0"/>
                        </a:rPr>
                        <m:t>)</m:t>
                      </m:r>
                    </m:oMath>
                  </m:oMathPara>
                </a14:m>
                <a:endParaRPr lang="en-US" sz="2800" dirty="0"/>
              </a:p>
            </p:txBody>
          </p:sp>
        </mc:Choice>
        <mc:Fallback xmlns="">
          <p:sp>
            <p:nvSpPr>
              <p:cNvPr id="11" name="TextBox 10">
                <a:extLst>
                  <a:ext uri="{FF2B5EF4-FFF2-40B4-BE49-F238E27FC236}">
                    <a16:creationId xmlns:a16="http://schemas.microsoft.com/office/drawing/2014/main" id="{B36D6411-C676-49D6-A069-96A06CA8F5D0}"/>
                  </a:ext>
                </a:extLst>
              </p:cNvPr>
              <p:cNvSpPr txBox="1">
                <a:spLocks noRot="1" noChangeAspect="1" noMove="1" noResize="1" noEditPoints="1" noAdjustHandles="1" noChangeArrowheads="1" noChangeShapeType="1" noTextEdit="1"/>
              </p:cNvSpPr>
              <p:nvPr/>
            </p:nvSpPr>
            <p:spPr>
              <a:xfrm>
                <a:off x="1" y="5327049"/>
                <a:ext cx="713284" cy="523220"/>
              </a:xfrm>
              <a:prstGeom prst="rect">
                <a:avLst/>
              </a:prstGeom>
              <a:blipFill>
                <a:blip r:embed="rId7"/>
                <a:stretch>
                  <a:fillRect r="-4957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F5119201-8A78-462C-9E37-918C2E06EE4C}"/>
                  </a:ext>
                </a:extLst>
              </p:cNvPr>
              <p:cNvSpPr/>
              <p:nvPr/>
            </p:nvSpPr>
            <p:spPr>
              <a:xfrm>
                <a:off x="4183118" y="3295497"/>
                <a:ext cx="5472936" cy="160057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𝑟</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𝐴</m:t>
                          </m:r>
                          <m:r>
                            <a:rPr lang="en-US" sz="2800" b="0" i="1" smtClean="0">
                              <a:latin typeface="Cambria Math" panose="02040503050406030204" pitchFamily="18" charset="0"/>
                            </a:rPr>
                            <m:t>, </m:t>
                          </m:r>
                          <m:r>
                            <a:rPr lang="en-US" sz="2800" b="0" i="1" smtClean="0">
                              <a:latin typeface="Cambria Math" panose="02040503050406030204" pitchFamily="18" charset="0"/>
                            </a:rPr>
                            <m:t>𝐵</m:t>
                          </m:r>
                        </m:e>
                      </m:d>
                      <m:r>
                        <a:rPr lang="en-US" sz="2800" b="0" i="1" smtClean="0">
                          <a:latin typeface="Cambria Math" panose="02040503050406030204" pitchFamily="18" charset="0"/>
                        </a:rPr>
                        <m:t>=</m:t>
                      </m:r>
                      <m:f>
                        <m:fPr>
                          <m:ctrlPr>
                            <a:rPr lang="en-US" sz="2800" b="0" i="1" smtClean="0">
                              <a:latin typeface="Cambria Math" panose="02040503050406030204" pitchFamily="18" charset="0"/>
                            </a:rPr>
                          </m:ctrlPr>
                        </m:fPr>
                        <m:num>
                          <m:r>
                            <a:rPr lang="en-US" sz="2800" b="0" i="1" smtClean="0">
                              <a:latin typeface="Cambria Math" panose="02040503050406030204" pitchFamily="18" charset="0"/>
                            </a:rPr>
                            <m:t>(</m:t>
                          </m:r>
                          <m:r>
                            <a:rPr lang="en-US" sz="2800" b="0" i="1" smtClean="0">
                              <a:latin typeface="Cambria Math" panose="02040503050406030204" pitchFamily="18" charset="0"/>
                            </a:rPr>
                            <m:t>𝐴</m:t>
                          </m:r>
                          <m:r>
                            <a:rPr lang="en-US" sz="2800" b="0" i="1" smtClean="0">
                              <a:latin typeface="Cambria Math" panose="02040503050406030204" pitchFamily="18" charset="0"/>
                            </a:rPr>
                            <m:t>−</m:t>
                          </m:r>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𝐴</m:t>
                              </m:r>
                            </m:e>
                          </m:acc>
                          <m:r>
                            <a:rPr lang="en-US" sz="2800" b="0" i="1" smtClean="0">
                              <a:latin typeface="Cambria Math" panose="02040503050406030204" pitchFamily="18" charset="0"/>
                            </a:rPr>
                            <m:t>)(</m:t>
                          </m:r>
                          <m:r>
                            <a:rPr lang="en-US" sz="2800" b="0" i="1" smtClean="0">
                              <a:latin typeface="Cambria Math" panose="02040503050406030204" pitchFamily="18" charset="0"/>
                            </a:rPr>
                            <m:t>𝐵</m:t>
                          </m:r>
                          <m:r>
                            <a:rPr lang="en-US" sz="2800" b="0" i="1" smtClean="0">
                              <a:latin typeface="Cambria Math" panose="02040503050406030204" pitchFamily="18" charset="0"/>
                            </a:rPr>
                            <m:t>−</m:t>
                          </m:r>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𝐵</m:t>
                              </m:r>
                            </m:e>
                          </m:acc>
                          <m:r>
                            <a:rPr lang="en-US" sz="2800" b="0" i="1" smtClean="0">
                              <a:latin typeface="Cambria Math" panose="02040503050406030204" pitchFamily="18" charset="0"/>
                            </a:rPr>
                            <m:t>)</m:t>
                          </m:r>
                        </m:num>
                        <m:den>
                          <m:sSub>
                            <m:sSubPr>
                              <m:ctrlPr>
                                <a:rPr lang="en-US" sz="2800" b="0" i="1" smtClean="0">
                                  <a:latin typeface="Cambria Math" panose="02040503050406030204" pitchFamily="18" charset="0"/>
                                </a:rPr>
                              </m:ctrlPr>
                            </m:sSubPr>
                            <m:e>
                              <m:d>
                                <m:dPr>
                                  <m:begChr m:val="‖"/>
                                  <m:endChr m:val="‖"/>
                                  <m:ctrlPr>
                                    <a:rPr lang="en-US" sz="2800" b="0" i="1" smtClean="0">
                                      <a:latin typeface="Cambria Math" panose="02040503050406030204" pitchFamily="18" charset="0"/>
                                    </a:rPr>
                                  </m:ctrlPr>
                                </m:dPr>
                                <m:e>
                                  <m:r>
                                    <a:rPr lang="en-US" sz="2800" b="0" i="1" smtClean="0">
                                      <a:latin typeface="Cambria Math" panose="02040503050406030204" pitchFamily="18" charset="0"/>
                                    </a:rPr>
                                    <m:t>𝐴</m:t>
                                  </m:r>
                                  <m:r>
                                    <a:rPr lang="en-US" sz="2800" b="0" i="1" smtClean="0">
                                      <a:latin typeface="Cambria Math" panose="02040503050406030204" pitchFamily="18" charset="0"/>
                                    </a:rPr>
                                    <m:t>−</m:t>
                                  </m:r>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𝐴</m:t>
                                      </m:r>
                                    </m:e>
                                  </m:acc>
                                </m:e>
                              </m:d>
                            </m:e>
                            <m:sub>
                              <m:r>
                                <a:rPr lang="en-US" sz="2800" b="0" i="1" smtClean="0">
                                  <a:latin typeface="Cambria Math" panose="02040503050406030204" pitchFamily="18" charset="0"/>
                                </a:rPr>
                                <m:t>2</m:t>
                              </m:r>
                            </m:sub>
                          </m:sSub>
                          <m:sSub>
                            <m:sSubPr>
                              <m:ctrlPr>
                                <a:rPr lang="en-US" sz="2800" b="0" i="1" smtClean="0">
                                  <a:latin typeface="Cambria Math" panose="02040503050406030204" pitchFamily="18" charset="0"/>
                                </a:rPr>
                              </m:ctrlPr>
                            </m:sSubPr>
                            <m:e>
                              <m:d>
                                <m:dPr>
                                  <m:begChr m:val="‖"/>
                                  <m:endChr m:val="‖"/>
                                  <m:ctrlPr>
                                    <a:rPr lang="en-US" sz="2800" b="0" i="1" smtClean="0">
                                      <a:latin typeface="Cambria Math" panose="02040503050406030204" pitchFamily="18" charset="0"/>
                                    </a:rPr>
                                  </m:ctrlPr>
                                </m:dPr>
                                <m:e>
                                  <m:r>
                                    <a:rPr lang="en-US" sz="2800" b="0" i="1" smtClean="0">
                                      <a:latin typeface="Cambria Math" panose="02040503050406030204" pitchFamily="18" charset="0"/>
                                    </a:rPr>
                                    <m:t>𝐵</m:t>
                                  </m:r>
                                  <m:r>
                                    <a:rPr lang="en-US" sz="2800" b="0" i="1" smtClean="0">
                                      <a:latin typeface="Cambria Math" panose="02040503050406030204" pitchFamily="18" charset="0"/>
                                    </a:rPr>
                                    <m:t>−</m:t>
                                  </m:r>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𝐵</m:t>
                                      </m:r>
                                    </m:e>
                                  </m:acc>
                                </m:e>
                              </m:d>
                            </m:e>
                            <m:sub>
                              <m:r>
                                <a:rPr lang="en-US" sz="2800" b="0" i="1" smtClean="0">
                                  <a:latin typeface="Cambria Math" panose="02040503050406030204" pitchFamily="18" charset="0"/>
                                </a:rPr>
                                <m:t>2</m:t>
                              </m:r>
                            </m:sub>
                          </m:sSub>
                        </m:den>
                      </m:f>
                    </m:oMath>
                  </m:oMathPara>
                </a14:m>
                <a:endParaRPr lang="en-US" sz="2800" dirty="0"/>
              </a:p>
            </p:txBody>
          </p:sp>
        </mc:Choice>
        <mc:Fallback xmlns="">
          <p:sp>
            <p:nvSpPr>
              <p:cNvPr id="9" name="Rectangle 8">
                <a:extLst>
                  <a:ext uri="{FF2B5EF4-FFF2-40B4-BE49-F238E27FC236}">
                    <a16:creationId xmlns:a16="http://schemas.microsoft.com/office/drawing/2014/main" id="{F5119201-8A78-462C-9E37-918C2E06EE4C}"/>
                  </a:ext>
                </a:extLst>
              </p:cNvPr>
              <p:cNvSpPr>
                <a:spLocks noRot="1" noChangeAspect="1" noMove="1" noResize="1" noEditPoints="1" noAdjustHandles="1" noChangeArrowheads="1" noChangeShapeType="1" noTextEdit="1"/>
              </p:cNvSpPr>
              <p:nvPr/>
            </p:nvSpPr>
            <p:spPr>
              <a:xfrm>
                <a:off x="4183118" y="3295497"/>
                <a:ext cx="5472936" cy="1600574"/>
              </a:xfrm>
              <a:prstGeom prst="rect">
                <a:avLst/>
              </a:prstGeom>
              <a:blipFill>
                <a:blip r:embed="rId8"/>
                <a:stretch>
                  <a:fillRect/>
                </a:stretch>
              </a:blipFill>
            </p:spPr>
            <p:txBody>
              <a:bodyPr/>
              <a:lstStyle/>
              <a:p>
                <a:r>
                  <a:rPr lang="en-US">
                    <a:noFill/>
                  </a:rPr>
                  <a:t> </a:t>
                </a:r>
              </a:p>
            </p:txBody>
          </p:sp>
        </mc:Fallback>
      </mc:AlternateContent>
      <p:sp>
        <p:nvSpPr>
          <p:cNvPr id="14" name="Rectangle 13">
            <a:extLst>
              <a:ext uri="{FF2B5EF4-FFF2-40B4-BE49-F238E27FC236}">
                <a16:creationId xmlns:a16="http://schemas.microsoft.com/office/drawing/2014/main" id="{C3A0404F-7466-4B83-8255-95172A10B3B5}"/>
              </a:ext>
            </a:extLst>
          </p:cNvPr>
          <p:cNvSpPr/>
          <p:nvPr/>
        </p:nvSpPr>
        <p:spPr>
          <a:xfrm>
            <a:off x="10845623" y="3295497"/>
            <a:ext cx="1209743" cy="160057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800" dirty="0"/>
              <a:t>STOI</a:t>
            </a:r>
          </a:p>
        </p:txBody>
      </p:sp>
      <p:sp>
        <p:nvSpPr>
          <p:cNvPr id="15" name="Arrow: Down 14">
            <a:extLst>
              <a:ext uri="{FF2B5EF4-FFF2-40B4-BE49-F238E27FC236}">
                <a16:creationId xmlns:a16="http://schemas.microsoft.com/office/drawing/2014/main" id="{0D74B33A-3886-4BDD-81BB-8AB4788F0C56}"/>
              </a:ext>
            </a:extLst>
          </p:cNvPr>
          <p:cNvSpPr/>
          <p:nvPr/>
        </p:nvSpPr>
        <p:spPr>
          <a:xfrm rot="18578269">
            <a:off x="3603228" y="3602542"/>
            <a:ext cx="294290" cy="54439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Arrow: Down 15">
            <a:extLst>
              <a:ext uri="{FF2B5EF4-FFF2-40B4-BE49-F238E27FC236}">
                <a16:creationId xmlns:a16="http://schemas.microsoft.com/office/drawing/2014/main" id="{FBFFA970-C242-4890-8D28-AEBFC7951F89}"/>
              </a:ext>
            </a:extLst>
          </p:cNvPr>
          <p:cNvSpPr/>
          <p:nvPr/>
        </p:nvSpPr>
        <p:spPr>
          <a:xfrm rot="13778861">
            <a:off x="3582421" y="4169536"/>
            <a:ext cx="294290" cy="59173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Arrow: Right 16">
            <a:extLst>
              <a:ext uri="{FF2B5EF4-FFF2-40B4-BE49-F238E27FC236}">
                <a16:creationId xmlns:a16="http://schemas.microsoft.com/office/drawing/2014/main" id="{E90ED6CF-4889-4F43-BBE1-A377BA90E8E5}"/>
              </a:ext>
            </a:extLst>
          </p:cNvPr>
          <p:cNvSpPr/>
          <p:nvPr/>
        </p:nvSpPr>
        <p:spPr>
          <a:xfrm>
            <a:off x="9831902" y="3865807"/>
            <a:ext cx="830317" cy="4519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35DCD8EA-757E-475B-A6AB-A338B61806A5}"/>
              </a:ext>
            </a:extLst>
          </p:cNvPr>
          <p:cNvSpPr>
            <a:spLocks noGrp="1"/>
          </p:cNvSpPr>
          <p:nvPr>
            <p:ph type="sldNum" sz="quarter" idx="12"/>
          </p:nvPr>
        </p:nvSpPr>
        <p:spPr/>
        <p:txBody>
          <a:bodyPr/>
          <a:lstStyle/>
          <a:p>
            <a:fld id="{1880F96C-824F-4C37-99B8-7E149B40C9DC}" type="slidenum">
              <a:rPr lang="en-US" smtClean="0"/>
              <a:pPr/>
              <a:t>29</a:t>
            </a:fld>
            <a:endParaRPr lang="en-US" dirty="0"/>
          </a:p>
        </p:txBody>
      </p:sp>
    </p:spTree>
    <p:extLst>
      <p:ext uri="{BB962C8B-B14F-4D97-AF65-F5344CB8AC3E}">
        <p14:creationId xmlns:p14="http://schemas.microsoft.com/office/powerpoint/2010/main" val="22227635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b="0" dirty="0">
                <a:latin typeface="Calibri" panose="020F0502020204030204" pitchFamily="34" charset="0"/>
                <a:cs typeface="Calibri" panose="020F0502020204030204" pitchFamily="34" charset="0"/>
              </a:rPr>
              <a:t>1. </a:t>
            </a:r>
            <a:r>
              <a:rPr lang="en-US" b="0" dirty="0" err="1">
                <a:latin typeface="Calibri" panose="020F0502020204030204" pitchFamily="34" charset="0"/>
                <a:cs typeface="Calibri" panose="020F0502020204030204" pitchFamily="34" charset="0"/>
              </a:rPr>
              <a:t>Giới</a:t>
            </a:r>
            <a:r>
              <a:rPr lang="en-US" b="0" dirty="0">
                <a:latin typeface="Calibri" panose="020F0502020204030204" pitchFamily="34" charset="0"/>
                <a:cs typeface="Calibri" panose="020F0502020204030204" pitchFamily="34" charset="0"/>
              </a:rPr>
              <a:t> </a:t>
            </a:r>
            <a:r>
              <a:rPr lang="en-US" b="0" dirty="0" err="1">
                <a:latin typeface="Calibri" panose="020F0502020204030204" pitchFamily="34" charset="0"/>
                <a:cs typeface="Calibri" panose="020F0502020204030204" pitchFamily="34" charset="0"/>
              </a:rPr>
              <a:t>thiệu</a:t>
            </a:r>
            <a:r>
              <a:rPr lang="en-US" b="0" dirty="0">
                <a:latin typeface="Calibri" panose="020F0502020204030204" pitchFamily="34" charset="0"/>
                <a:cs typeface="Calibri" panose="020F0502020204030204" pitchFamily="34" charset="0"/>
              </a:rPr>
              <a:t> </a:t>
            </a:r>
            <a:r>
              <a:rPr lang="en-US" b="0" dirty="0" err="1">
                <a:latin typeface="Calibri" panose="020F0502020204030204" pitchFamily="34" charset="0"/>
                <a:cs typeface="Calibri" panose="020F0502020204030204" pitchFamily="34" charset="0"/>
              </a:rPr>
              <a:t>bài</a:t>
            </a:r>
            <a:r>
              <a:rPr lang="en-US" b="0" dirty="0">
                <a:latin typeface="Calibri" panose="020F0502020204030204" pitchFamily="34" charset="0"/>
                <a:cs typeface="Calibri" panose="020F0502020204030204" pitchFamily="34" charset="0"/>
              </a:rPr>
              <a:t> </a:t>
            </a:r>
            <a:r>
              <a:rPr lang="en-US" b="0" dirty="0" err="1">
                <a:latin typeface="Calibri" panose="020F0502020204030204" pitchFamily="34" charset="0"/>
                <a:cs typeface="Calibri" panose="020F0502020204030204" pitchFamily="34" charset="0"/>
              </a:rPr>
              <a:t>toán</a:t>
            </a:r>
            <a:endParaRPr lang="en-US" b="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40181585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a:xfrm>
            <a:off x="838200" y="593177"/>
            <a:ext cx="10515600" cy="1325563"/>
          </a:xfrm>
        </p:spPr>
        <p:txBody>
          <a:bodyPr/>
          <a:lstStyle/>
          <a:p>
            <a:r>
              <a:rPr lang="vi-VN" b="0" dirty="0">
                <a:latin typeface="Calibri" panose="020F0502020204030204" pitchFamily="34" charset="0"/>
                <a:cs typeface="Calibri" panose="020F0502020204030204" pitchFamily="34" charset="0"/>
              </a:rPr>
              <a:t>Perceptual Evaluation of Speech Quality</a:t>
            </a:r>
            <a:r>
              <a:rPr lang="en-US" b="0" dirty="0">
                <a:latin typeface="Calibri" panose="020F0502020204030204" pitchFamily="34" charset="0"/>
                <a:cs typeface="Calibri" panose="020F0502020204030204" pitchFamily="34" charset="0"/>
              </a:rPr>
              <a:t> [</a:t>
            </a:r>
            <a:r>
              <a:rPr lang="vi-VN" b="0" dirty="0">
                <a:latin typeface="Calibri" panose="020F0502020204030204" pitchFamily="34" charset="0"/>
                <a:cs typeface="Calibri" panose="020F0502020204030204" pitchFamily="34" charset="0"/>
              </a:rPr>
              <a:t>3</a:t>
            </a:r>
            <a:r>
              <a:rPr lang="en-US" b="0" dirty="0">
                <a:latin typeface="Calibri" panose="020F0502020204030204" pitchFamily="34" charset="0"/>
                <a:cs typeface="Calibri" panose="020F0502020204030204" pitchFamily="34" charset="0"/>
              </a:rPr>
              <a:t>]</a:t>
            </a:r>
          </a:p>
        </p:txBody>
      </p:sp>
      <p:pic>
        <p:nvPicPr>
          <p:cNvPr id="12" name="Picture 11">
            <a:extLst>
              <a:ext uri="{FF2B5EF4-FFF2-40B4-BE49-F238E27FC236}">
                <a16:creationId xmlns:a16="http://schemas.microsoft.com/office/drawing/2014/main" id="{F33B6F42-5962-472C-B59E-DC4F6BE2A353}"/>
              </a:ext>
            </a:extLst>
          </p:cNvPr>
          <p:cNvPicPr>
            <a:picLocks noChangeAspect="1"/>
          </p:cNvPicPr>
          <p:nvPr/>
        </p:nvPicPr>
        <p:blipFill rotWithShape="1">
          <a:blip r:embed="rId4">
            <a:extLst>
              <a:ext uri="{28A0092B-C50C-407E-A947-70E740481C1C}">
                <a14:useLocalDpi xmlns:a14="http://schemas.microsoft.com/office/drawing/2010/main" val="0"/>
              </a:ext>
            </a:extLst>
          </a:blip>
          <a:srcRect l="321" r="321"/>
          <a:stretch/>
        </p:blipFill>
        <p:spPr>
          <a:xfrm>
            <a:off x="7630014" y="2549821"/>
            <a:ext cx="4032804" cy="3020521"/>
          </a:xfrm>
          <a:prstGeom prst="rect">
            <a:avLst/>
          </a:prstGeom>
        </p:spPr>
      </p:pic>
      <p:pic>
        <p:nvPicPr>
          <p:cNvPr id="14" name="Picture 13">
            <a:extLst>
              <a:ext uri="{FF2B5EF4-FFF2-40B4-BE49-F238E27FC236}">
                <a16:creationId xmlns:a16="http://schemas.microsoft.com/office/drawing/2014/main" id="{68F779E0-7FE4-4E24-840F-9622B0BB0032}"/>
              </a:ext>
            </a:extLst>
          </p:cNvPr>
          <p:cNvPicPr>
            <a:picLocks noChangeAspect="1"/>
          </p:cNvPicPr>
          <p:nvPr/>
        </p:nvPicPr>
        <p:blipFill rotWithShape="1">
          <a:blip r:embed="rId5">
            <a:extLst>
              <a:ext uri="{28A0092B-C50C-407E-A947-70E740481C1C}">
                <a14:useLocalDpi xmlns:a14="http://schemas.microsoft.com/office/drawing/2010/main" val="0"/>
              </a:ext>
            </a:extLst>
          </a:blip>
          <a:srcRect t="24" b="24"/>
          <a:stretch/>
        </p:blipFill>
        <p:spPr>
          <a:xfrm>
            <a:off x="346838" y="2549821"/>
            <a:ext cx="4032804" cy="3020521"/>
          </a:xfrm>
          <a:prstGeom prst="rect">
            <a:avLst/>
          </a:prstGeom>
        </p:spPr>
      </p:pic>
      <p:sp>
        <p:nvSpPr>
          <p:cNvPr id="15" name="Arrow: Right 14">
            <a:extLst>
              <a:ext uri="{FF2B5EF4-FFF2-40B4-BE49-F238E27FC236}">
                <a16:creationId xmlns:a16="http://schemas.microsoft.com/office/drawing/2014/main" id="{594EEFB7-1BC1-4E4A-9ED7-FB0ADC892F43}"/>
              </a:ext>
            </a:extLst>
          </p:cNvPr>
          <p:cNvSpPr/>
          <p:nvPr/>
        </p:nvSpPr>
        <p:spPr>
          <a:xfrm>
            <a:off x="4755931" y="3775832"/>
            <a:ext cx="2680138" cy="68317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dirty="0"/>
              <a:t>Đường truyền</a:t>
            </a:r>
            <a:endParaRPr lang="en-US" dirty="0"/>
          </a:p>
        </p:txBody>
      </p:sp>
      <p:sp>
        <p:nvSpPr>
          <p:cNvPr id="18" name="Rectangle: Rounded Corners 17">
            <a:extLst>
              <a:ext uri="{FF2B5EF4-FFF2-40B4-BE49-F238E27FC236}">
                <a16:creationId xmlns:a16="http://schemas.microsoft.com/office/drawing/2014/main" id="{750743D0-D27E-4658-9050-5DAA8B70F422}"/>
              </a:ext>
            </a:extLst>
          </p:cNvPr>
          <p:cNvSpPr/>
          <p:nvPr/>
        </p:nvSpPr>
        <p:spPr>
          <a:xfrm>
            <a:off x="4583029" y="2128415"/>
            <a:ext cx="2429477" cy="964616"/>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vi-VN" dirty="0"/>
              <a:t>Các yếu tố làm ảnh hưởng âm thanh</a:t>
            </a:r>
            <a:endParaRPr lang="en-US" dirty="0"/>
          </a:p>
        </p:txBody>
      </p:sp>
      <p:sp>
        <p:nvSpPr>
          <p:cNvPr id="20" name="Lightning Bolt 19">
            <a:extLst>
              <a:ext uri="{FF2B5EF4-FFF2-40B4-BE49-F238E27FC236}">
                <a16:creationId xmlns:a16="http://schemas.microsoft.com/office/drawing/2014/main" id="{CB35716C-E6EB-4560-88D3-FF1141B1EF5D}"/>
              </a:ext>
            </a:extLst>
          </p:cNvPr>
          <p:cNvSpPr/>
          <p:nvPr/>
        </p:nvSpPr>
        <p:spPr>
          <a:xfrm>
            <a:off x="5499537" y="3179370"/>
            <a:ext cx="596462" cy="596462"/>
          </a:xfrm>
          <a:prstGeom prst="lightningBolt">
            <a:avLst/>
          </a:prstGeom>
          <a:solidFill>
            <a:srgbClr val="FF858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14B91DC2-FF09-4B9A-A9A1-F0BAE86B7A44}"/>
              </a:ext>
            </a:extLst>
          </p:cNvPr>
          <p:cNvSpPr>
            <a:spLocks noGrp="1"/>
          </p:cNvSpPr>
          <p:nvPr>
            <p:ph type="sldNum" sz="quarter" idx="12"/>
          </p:nvPr>
        </p:nvSpPr>
        <p:spPr/>
        <p:txBody>
          <a:bodyPr/>
          <a:lstStyle/>
          <a:p>
            <a:fld id="{1880F96C-824F-4C37-99B8-7E149B40C9DC}" type="slidenum">
              <a:rPr lang="en-US" smtClean="0"/>
              <a:pPr/>
              <a:t>30</a:t>
            </a:fld>
            <a:endParaRPr lang="en-US"/>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5BDA9B2B-B574-43D5-8092-0A086AE94616}"/>
                  </a:ext>
                </a:extLst>
              </p:cNvPr>
              <p:cNvSpPr txBox="1"/>
              <p:nvPr/>
            </p:nvSpPr>
            <p:spPr>
              <a:xfrm>
                <a:off x="529184" y="5599614"/>
                <a:ext cx="3668112" cy="400110"/>
              </a:xfrm>
              <a:prstGeom prst="rect">
                <a:avLst/>
              </a:prstGeom>
              <a:noFill/>
            </p:spPr>
            <p:txBody>
              <a:bodyPr wrap="square" rtlCol="0">
                <a:spAutoFit/>
              </a:bodyPr>
              <a:lstStyle/>
              <a:p>
                <a:pPr algn="ctr"/>
                <a:r>
                  <a:rPr lang="vi-VN" sz="2000" dirty="0"/>
                  <a:t>Spectrogram âm truyền đi</a:t>
                </a:r>
                <a:r>
                  <a:rPr lang="en-US" sz="2000" dirty="0"/>
                  <a:t>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𝐴</m:t>
                        </m:r>
                      </m:e>
                    </m:d>
                  </m:oMath>
                </a14:m>
                <a:endParaRPr lang="en-US" sz="2000" dirty="0"/>
              </a:p>
            </p:txBody>
          </p:sp>
        </mc:Choice>
        <mc:Fallback xmlns="">
          <p:sp>
            <p:nvSpPr>
              <p:cNvPr id="9" name="TextBox 8">
                <a:extLst>
                  <a:ext uri="{FF2B5EF4-FFF2-40B4-BE49-F238E27FC236}">
                    <a16:creationId xmlns:a16="http://schemas.microsoft.com/office/drawing/2014/main" id="{5BDA9B2B-B574-43D5-8092-0A086AE94616}"/>
                  </a:ext>
                </a:extLst>
              </p:cNvPr>
              <p:cNvSpPr txBox="1">
                <a:spLocks noRot="1" noChangeAspect="1" noMove="1" noResize="1" noEditPoints="1" noAdjustHandles="1" noChangeArrowheads="1" noChangeShapeType="1" noTextEdit="1"/>
              </p:cNvSpPr>
              <p:nvPr/>
            </p:nvSpPr>
            <p:spPr>
              <a:xfrm>
                <a:off x="529184" y="5599614"/>
                <a:ext cx="3668112" cy="400110"/>
              </a:xfrm>
              <a:prstGeom prst="rect">
                <a:avLst/>
              </a:prstGeom>
              <a:blipFill>
                <a:blip r:embed="rId6"/>
                <a:stretch>
                  <a:fillRect t="-10769" b="-261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779AC9F-E8FE-40E8-B1D6-A2146E883AC7}"/>
                  </a:ext>
                </a:extLst>
              </p:cNvPr>
              <p:cNvSpPr txBox="1"/>
              <p:nvPr/>
            </p:nvSpPr>
            <p:spPr>
              <a:xfrm>
                <a:off x="7721188" y="5608366"/>
                <a:ext cx="3850456" cy="400110"/>
              </a:xfrm>
              <a:prstGeom prst="rect">
                <a:avLst/>
              </a:prstGeom>
              <a:noFill/>
            </p:spPr>
            <p:txBody>
              <a:bodyPr wrap="square" rtlCol="0">
                <a:spAutoFit/>
              </a:bodyPr>
              <a:lstStyle/>
              <a:p>
                <a:pPr algn="ctr"/>
                <a:r>
                  <a:rPr lang="vi-VN" sz="2000" dirty="0"/>
                  <a:t>Spectrogram âm nhận được</a:t>
                </a:r>
                <a:r>
                  <a:rPr lang="en-US" sz="2000" dirty="0"/>
                  <a:t>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𝐵</m:t>
                        </m:r>
                      </m:e>
                    </m:d>
                  </m:oMath>
                </a14:m>
                <a:endParaRPr lang="en-US" sz="2000" dirty="0"/>
              </a:p>
            </p:txBody>
          </p:sp>
        </mc:Choice>
        <mc:Fallback xmlns="">
          <p:sp>
            <p:nvSpPr>
              <p:cNvPr id="10" name="TextBox 9">
                <a:extLst>
                  <a:ext uri="{FF2B5EF4-FFF2-40B4-BE49-F238E27FC236}">
                    <a16:creationId xmlns:a16="http://schemas.microsoft.com/office/drawing/2014/main" id="{E779AC9F-E8FE-40E8-B1D6-A2146E883AC7}"/>
                  </a:ext>
                </a:extLst>
              </p:cNvPr>
              <p:cNvSpPr txBox="1">
                <a:spLocks noRot="1" noChangeAspect="1" noMove="1" noResize="1" noEditPoints="1" noAdjustHandles="1" noChangeArrowheads="1" noChangeShapeType="1" noTextEdit="1"/>
              </p:cNvSpPr>
              <p:nvPr/>
            </p:nvSpPr>
            <p:spPr>
              <a:xfrm>
                <a:off x="7721188" y="5608366"/>
                <a:ext cx="3850456" cy="400110"/>
              </a:xfrm>
              <a:prstGeom prst="rect">
                <a:avLst/>
              </a:prstGeom>
              <a:blipFill>
                <a:blip r:embed="rId7"/>
                <a:stretch>
                  <a:fillRect l="-634" t="-9091" b="-24242"/>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1F3A801F-ED81-453E-ABD2-CF0FFBADFFBD}"/>
              </a:ext>
            </a:extLst>
          </p:cNvPr>
          <p:cNvSpPr txBox="1"/>
          <p:nvPr/>
        </p:nvSpPr>
        <p:spPr>
          <a:xfrm>
            <a:off x="970619" y="6131917"/>
            <a:ext cx="9707892" cy="738664"/>
          </a:xfrm>
          <a:prstGeom prst="rect">
            <a:avLst/>
          </a:prstGeom>
          <a:noFill/>
        </p:spPr>
        <p:txBody>
          <a:bodyPr wrap="square" rtlCol="0">
            <a:spAutoFit/>
          </a:bodyPr>
          <a:lstStyle/>
          <a:p>
            <a:r>
              <a:rPr lang="en-US" sz="1400" b="0" dirty="0">
                <a:solidFill>
                  <a:srgbClr val="222222"/>
                </a:solidFill>
                <a:effectLst/>
                <a:latin typeface="Arial" panose="020B0604020202020204" pitchFamily="34" charset="0"/>
              </a:rPr>
              <a:t>[</a:t>
            </a:r>
            <a:r>
              <a:rPr lang="vi-VN" sz="1400" b="0" dirty="0">
                <a:solidFill>
                  <a:srgbClr val="222222"/>
                </a:solidFill>
                <a:effectLst/>
                <a:latin typeface="Arial" panose="020B0604020202020204" pitchFamily="34" charset="0"/>
              </a:rPr>
              <a:t>3</a:t>
            </a:r>
            <a:r>
              <a:rPr lang="en-US" sz="1400" b="0" dirty="0">
                <a:solidFill>
                  <a:srgbClr val="222222"/>
                </a:solidFill>
                <a:effectLst/>
                <a:latin typeface="Arial" panose="020B0604020202020204" pitchFamily="34" charset="0"/>
              </a:rPr>
              <a:t>]</a:t>
            </a:r>
            <a:r>
              <a:rPr lang="en-US" sz="1400" b="0" i="1" dirty="0">
                <a:solidFill>
                  <a:srgbClr val="222222"/>
                </a:solidFill>
                <a:effectLst/>
                <a:latin typeface="Arial" panose="020B0604020202020204" pitchFamily="34" charset="0"/>
              </a:rPr>
              <a:t> Rix, A. W., </a:t>
            </a:r>
            <a:r>
              <a:rPr lang="en-US" sz="1400" b="0" i="1" dirty="0" err="1">
                <a:solidFill>
                  <a:srgbClr val="222222"/>
                </a:solidFill>
                <a:effectLst/>
                <a:latin typeface="Arial" panose="020B0604020202020204" pitchFamily="34" charset="0"/>
              </a:rPr>
              <a:t>Beerends</a:t>
            </a:r>
            <a:r>
              <a:rPr lang="en-US" sz="1400" b="0" i="1" dirty="0">
                <a:solidFill>
                  <a:srgbClr val="222222"/>
                </a:solidFill>
                <a:effectLst/>
                <a:latin typeface="Arial" panose="020B0604020202020204" pitchFamily="34" charset="0"/>
              </a:rPr>
              <a:t>, J. G., Hollier, M. P., &amp; </a:t>
            </a:r>
            <a:r>
              <a:rPr lang="en-US" sz="1400" b="0" i="1" dirty="0" err="1">
                <a:solidFill>
                  <a:srgbClr val="222222"/>
                </a:solidFill>
                <a:effectLst/>
                <a:latin typeface="Arial" panose="020B0604020202020204" pitchFamily="34" charset="0"/>
              </a:rPr>
              <a:t>Hekstra</a:t>
            </a:r>
            <a:r>
              <a:rPr lang="en-US" sz="1400" b="0" i="1" dirty="0">
                <a:solidFill>
                  <a:srgbClr val="222222"/>
                </a:solidFill>
                <a:effectLst/>
                <a:latin typeface="Arial" panose="020B0604020202020204" pitchFamily="34" charset="0"/>
              </a:rPr>
              <a:t>, A. P. (2001, May). Perceptual evaluation of speech quality (PESQ)-a new method for speech quality assessment of telephone networks and codecs. In 2001 IEEE international conference on acoustics, speech, and signal processing. Proceedings (Cat. No. 01CH37221) (Vol. 2, pp. 749-752). IEEE.</a:t>
            </a:r>
            <a:endParaRPr lang="en-US" sz="1400" i="1" dirty="0"/>
          </a:p>
        </p:txBody>
      </p:sp>
      <p:cxnSp>
        <p:nvCxnSpPr>
          <p:cNvPr id="17" name="Straight Connector 16">
            <a:extLst>
              <a:ext uri="{FF2B5EF4-FFF2-40B4-BE49-F238E27FC236}">
                <a16:creationId xmlns:a16="http://schemas.microsoft.com/office/drawing/2014/main" id="{83816872-24D1-4310-B85B-C0301F13C1DA}"/>
              </a:ext>
            </a:extLst>
          </p:cNvPr>
          <p:cNvCxnSpPr/>
          <p:nvPr/>
        </p:nvCxnSpPr>
        <p:spPr>
          <a:xfrm>
            <a:off x="838200" y="6085633"/>
            <a:ext cx="6946783"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6445360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a:xfrm>
            <a:off x="838200" y="593177"/>
            <a:ext cx="10515600" cy="1325563"/>
          </a:xfrm>
        </p:spPr>
        <p:txBody>
          <a:bodyPr/>
          <a:lstStyle/>
          <a:p>
            <a:r>
              <a:rPr lang="vi-VN" b="0" dirty="0">
                <a:latin typeface="Calibri" panose="020F0502020204030204" pitchFamily="34" charset="0"/>
                <a:cs typeface="Calibri" panose="020F0502020204030204" pitchFamily="34" charset="0"/>
              </a:rPr>
              <a:t>Perceptual Evaluation of Speech Quality</a:t>
            </a:r>
            <a:endParaRPr lang="en-US" b="0" dirty="0">
              <a:latin typeface="Calibri" panose="020F0502020204030204" pitchFamily="34" charset="0"/>
              <a:cs typeface="Calibri" panose="020F0502020204030204" pitchFamily="34" charset="0"/>
            </a:endParaRPr>
          </a:p>
        </p:txBody>
      </p:sp>
      <p:sp>
        <p:nvSpPr>
          <p:cNvPr id="2" name="Slide Number Placeholder 1">
            <a:extLst>
              <a:ext uri="{FF2B5EF4-FFF2-40B4-BE49-F238E27FC236}">
                <a16:creationId xmlns:a16="http://schemas.microsoft.com/office/drawing/2014/main" id="{14B91DC2-FF09-4B9A-A9A1-F0BAE86B7A44}"/>
              </a:ext>
            </a:extLst>
          </p:cNvPr>
          <p:cNvSpPr>
            <a:spLocks noGrp="1"/>
          </p:cNvSpPr>
          <p:nvPr>
            <p:ph type="sldNum" sz="quarter" idx="12"/>
          </p:nvPr>
        </p:nvSpPr>
        <p:spPr/>
        <p:txBody>
          <a:bodyPr/>
          <a:lstStyle/>
          <a:p>
            <a:fld id="{1880F96C-824F-4C37-99B8-7E149B40C9DC}" type="slidenum">
              <a:rPr lang="en-US" smtClean="0"/>
              <a:pPr/>
              <a:t>31</a:t>
            </a:fld>
            <a:endParaRPr lang="en-US"/>
          </a:p>
        </p:txBody>
      </p:sp>
      <p:pic>
        <p:nvPicPr>
          <p:cNvPr id="4" name="Picture 3" descr="Diagram&#10;&#10;Description automatically generated">
            <a:extLst>
              <a:ext uri="{FF2B5EF4-FFF2-40B4-BE49-F238E27FC236}">
                <a16:creationId xmlns:a16="http://schemas.microsoft.com/office/drawing/2014/main" id="{1608775A-87D9-4DBA-8F8A-60662B1AD2E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80369" y="2076906"/>
            <a:ext cx="9631261" cy="4475652"/>
          </a:xfrm>
          <a:prstGeom prst="rect">
            <a:avLst/>
          </a:prstGeom>
        </p:spPr>
      </p:pic>
      <p:sp>
        <p:nvSpPr>
          <p:cNvPr id="5" name="Oval 4">
            <a:extLst>
              <a:ext uri="{FF2B5EF4-FFF2-40B4-BE49-F238E27FC236}">
                <a16:creationId xmlns:a16="http://schemas.microsoft.com/office/drawing/2014/main" id="{9C597B17-B531-40CF-B428-5F289313E0B2}"/>
              </a:ext>
            </a:extLst>
          </p:cNvPr>
          <p:cNvSpPr/>
          <p:nvPr/>
        </p:nvSpPr>
        <p:spPr>
          <a:xfrm>
            <a:off x="6459522" y="2382474"/>
            <a:ext cx="2063693" cy="132546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Arrow: Down 6">
            <a:extLst>
              <a:ext uri="{FF2B5EF4-FFF2-40B4-BE49-F238E27FC236}">
                <a16:creationId xmlns:a16="http://schemas.microsoft.com/office/drawing/2014/main" id="{B36BBF2F-CE82-4F1E-8AE0-C387DAA9356C}"/>
              </a:ext>
            </a:extLst>
          </p:cNvPr>
          <p:cNvSpPr/>
          <p:nvPr/>
        </p:nvSpPr>
        <p:spPr>
          <a:xfrm rot="3467236">
            <a:off x="8584909" y="2043327"/>
            <a:ext cx="318782" cy="721453"/>
          </a:xfrm>
          <a:prstGeom prst="downArrow">
            <a:avLst/>
          </a:prstGeom>
          <a:ln>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8" name="TextBox 7">
            <a:extLst>
              <a:ext uri="{FF2B5EF4-FFF2-40B4-BE49-F238E27FC236}">
                <a16:creationId xmlns:a16="http://schemas.microsoft.com/office/drawing/2014/main" id="{50E2B550-5DFE-4323-B1C2-0BA428A9FE73}"/>
              </a:ext>
            </a:extLst>
          </p:cNvPr>
          <p:cNvSpPr txBox="1"/>
          <p:nvPr/>
        </p:nvSpPr>
        <p:spPr>
          <a:xfrm>
            <a:off x="9093618" y="1894343"/>
            <a:ext cx="2063693" cy="646331"/>
          </a:xfrm>
          <a:prstGeom prst="rect">
            <a:avLst/>
          </a:prstGeom>
          <a:noFill/>
        </p:spPr>
        <p:txBody>
          <a:bodyPr wrap="square" rtlCol="0">
            <a:spAutoFit/>
          </a:bodyPr>
          <a:lstStyle/>
          <a:p>
            <a:pPr algn="ctr"/>
            <a:r>
              <a:rPr lang="vi-VN" dirty="0">
                <a:solidFill>
                  <a:srgbClr val="FF0000"/>
                </a:solidFill>
              </a:rPr>
              <a:t>Mô hình độ to</a:t>
            </a:r>
            <a:r>
              <a:rPr lang="en-US" dirty="0">
                <a:solidFill>
                  <a:srgbClr val="FF0000"/>
                </a:solidFill>
              </a:rPr>
              <a:t> </a:t>
            </a:r>
            <a:r>
              <a:rPr lang="vi-VN" dirty="0">
                <a:solidFill>
                  <a:srgbClr val="FF0000"/>
                </a:solidFill>
              </a:rPr>
              <a:t>(loudness model)</a:t>
            </a:r>
            <a:endParaRPr lang="en-US" dirty="0">
              <a:solidFill>
                <a:srgbClr val="FF0000"/>
              </a:solidFill>
            </a:endParaRPr>
          </a:p>
        </p:txBody>
      </p:sp>
    </p:spTree>
    <p:extLst>
      <p:ext uri="{BB962C8B-B14F-4D97-AF65-F5344CB8AC3E}">
        <p14:creationId xmlns:p14="http://schemas.microsoft.com/office/powerpoint/2010/main" val="2656744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a:xfrm>
            <a:off x="838200" y="593177"/>
            <a:ext cx="10515600" cy="1325563"/>
          </a:xfrm>
        </p:spPr>
        <p:txBody>
          <a:bodyPr/>
          <a:lstStyle/>
          <a:p>
            <a:r>
              <a:rPr lang="vi-VN" b="0" dirty="0">
                <a:latin typeface="Calibri" panose="020F0502020204030204" pitchFamily="34" charset="0"/>
                <a:cs typeface="Calibri" panose="020F0502020204030204" pitchFamily="34" charset="0"/>
              </a:rPr>
              <a:t>Perceptual Evaluation of Speech Quality</a:t>
            </a:r>
            <a:endParaRPr lang="en-US" b="0" dirty="0">
              <a:latin typeface="Calibri" panose="020F0502020204030204" pitchFamily="34" charset="0"/>
              <a:cs typeface="Calibri" panose="020F0502020204030204" pitchFamily="34" charset="0"/>
            </a:endParaRPr>
          </a:p>
        </p:txBody>
      </p:sp>
      <p:sp>
        <p:nvSpPr>
          <p:cNvPr id="2" name="Slide Number Placeholder 1">
            <a:extLst>
              <a:ext uri="{FF2B5EF4-FFF2-40B4-BE49-F238E27FC236}">
                <a16:creationId xmlns:a16="http://schemas.microsoft.com/office/drawing/2014/main" id="{14B91DC2-FF09-4B9A-A9A1-F0BAE86B7A44}"/>
              </a:ext>
            </a:extLst>
          </p:cNvPr>
          <p:cNvSpPr>
            <a:spLocks noGrp="1"/>
          </p:cNvSpPr>
          <p:nvPr>
            <p:ph type="sldNum" sz="quarter" idx="12"/>
          </p:nvPr>
        </p:nvSpPr>
        <p:spPr/>
        <p:txBody>
          <a:bodyPr/>
          <a:lstStyle/>
          <a:p>
            <a:fld id="{1880F96C-824F-4C37-99B8-7E149B40C9DC}" type="slidenum">
              <a:rPr lang="en-US" smtClean="0"/>
              <a:pPr/>
              <a:t>32</a:t>
            </a:fld>
            <a:endParaRPr lang="en-US"/>
          </a:p>
        </p:txBody>
      </p:sp>
      <p:pic>
        <p:nvPicPr>
          <p:cNvPr id="9" name="Picture 8" descr="Diagram, engineering drawing&#10;&#10;Description automatically generated">
            <a:extLst>
              <a:ext uri="{FF2B5EF4-FFF2-40B4-BE49-F238E27FC236}">
                <a16:creationId xmlns:a16="http://schemas.microsoft.com/office/drawing/2014/main" id="{F70A6795-5363-4401-A9F3-0CE2A52B47E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74438" y="1567544"/>
            <a:ext cx="7443124" cy="3054658"/>
          </a:xfrm>
          <a:prstGeom prst="rect">
            <a:avLst/>
          </a:prstGeom>
        </p:spPr>
      </p:pic>
      <p:sp>
        <p:nvSpPr>
          <p:cNvPr id="11" name="Rectangle: Rounded Corners 10">
            <a:extLst>
              <a:ext uri="{FF2B5EF4-FFF2-40B4-BE49-F238E27FC236}">
                <a16:creationId xmlns:a16="http://schemas.microsoft.com/office/drawing/2014/main" id="{B59F0EE0-E7A9-4480-B310-2B589DAA13A6}"/>
              </a:ext>
            </a:extLst>
          </p:cNvPr>
          <p:cNvSpPr/>
          <p:nvPr/>
        </p:nvSpPr>
        <p:spPr>
          <a:xfrm>
            <a:off x="2558642" y="1567544"/>
            <a:ext cx="7331978" cy="1511216"/>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74699814-6ACF-4E7D-A1FC-79895D7250BC}"/>
                  </a:ext>
                </a:extLst>
              </p:cNvPr>
              <p:cNvSpPr txBox="1"/>
              <p:nvPr/>
            </p:nvSpPr>
            <p:spPr>
              <a:xfrm>
                <a:off x="461395" y="5043507"/>
                <a:ext cx="5075044" cy="108318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𝑁</m:t>
                          </m:r>
                        </m:e>
                        <m:sub>
                          <m:r>
                            <a:rPr lang="en-US" sz="2000" b="0" i="1" smtClean="0">
                              <a:latin typeface="Cambria Math" panose="02040503050406030204" pitchFamily="18" charset="0"/>
                            </a:rPr>
                            <m:t>𝑘</m:t>
                          </m:r>
                        </m:sub>
                      </m:sSub>
                      <m:r>
                        <a:rPr lang="en-US" sz="2000" b="0" i="1" smtClean="0">
                          <a:latin typeface="Cambria Math" panose="02040503050406030204" pitchFamily="18" charset="0"/>
                        </a:rPr>
                        <m:t>=</m:t>
                      </m:r>
                      <m:r>
                        <a:rPr lang="en-US" sz="2000" b="0" i="1" smtClean="0">
                          <a:latin typeface="Cambria Math" panose="02040503050406030204" pitchFamily="18" charset="0"/>
                        </a:rPr>
                        <m:t>𝐶</m:t>
                      </m:r>
                      <m:sSup>
                        <m:sSupPr>
                          <m:ctrlPr>
                            <a:rPr lang="en-US" sz="2000" b="0" i="1" smtClean="0">
                              <a:latin typeface="Cambria Math" panose="02040503050406030204" pitchFamily="18" charset="0"/>
                            </a:rPr>
                          </m:ctrlPr>
                        </m:sSupPr>
                        <m:e>
                          <m:d>
                            <m:dPr>
                              <m:ctrlPr>
                                <a:rPr lang="en-US" sz="2000" b="0" i="1" smtClean="0">
                                  <a:latin typeface="Cambria Math" panose="02040503050406030204" pitchFamily="18" charset="0"/>
                                </a:rPr>
                              </m:ctrlPr>
                            </m:dPr>
                            <m:e>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𝐸</m:t>
                                      </m:r>
                                    </m:e>
                                    <m:sub>
                                      <m:r>
                                        <a:rPr lang="en-US" sz="2000" b="0" i="1" smtClean="0">
                                          <a:latin typeface="Cambria Math" panose="02040503050406030204" pitchFamily="18" charset="0"/>
                                        </a:rPr>
                                        <m:t>𝑇𝑄</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𝐸</m:t>
                                      </m:r>
                                    </m:e>
                                    <m:sub>
                                      <m:r>
                                        <a:rPr lang="en-US" sz="2000" b="0" i="1" smtClean="0">
                                          <a:latin typeface="Cambria Math" panose="02040503050406030204" pitchFamily="18" charset="0"/>
                                        </a:rPr>
                                        <m:t>0</m:t>
                                      </m:r>
                                    </m:sub>
                                  </m:sSub>
                                </m:den>
                              </m:f>
                            </m:e>
                          </m:d>
                        </m:e>
                        <m:sup>
                          <m:r>
                            <a:rPr lang="en-US" sz="2000" b="0" i="1" smtClean="0">
                              <a:latin typeface="Cambria Math" panose="02040503050406030204" pitchFamily="18" charset="0"/>
                            </a:rPr>
                            <m:t>0.23</m:t>
                          </m:r>
                        </m:sup>
                      </m:sSup>
                      <m:d>
                        <m:dPr>
                          <m:ctrlPr>
                            <a:rPr lang="en-US" sz="2000" b="0" i="1" smtClean="0">
                              <a:latin typeface="Cambria Math" panose="02040503050406030204" pitchFamily="18" charset="0"/>
                            </a:rPr>
                          </m:ctrlPr>
                        </m:dPr>
                        <m:e>
                          <m:sSup>
                            <m:sSupPr>
                              <m:ctrlPr>
                                <a:rPr lang="en-US" sz="2000" b="0" i="1" smtClean="0">
                                  <a:latin typeface="Cambria Math" panose="02040503050406030204" pitchFamily="18" charset="0"/>
                                </a:rPr>
                              </m:ctrlPr>
                            </m:sSupPr>
                            <m:e>
                              <m:d>
                                <m:dPr>
                                  <m:ctrlPr>
                                    <a:rPr lang="en-US" sz="2000" b="0" i="1" smtClean="0">
                                      <a:latin typeface="Cambria Math" panose="02040503050406030204" pitchFamily="18" charset="0"/>
                                    </a:rPr>
                                  </m:ctrlPr>
                                </m:dPr>
                                <m:e>
                                  <m:r>
                                    <a:rPr lang="en-US" sz="2000" b="0" i="1" smtClean="0">
                                      <a:latin typeface="Cambria Math" panose="02040503050406030204" pitchFamily="18" charset="0"/>
                                    </a:rPr>
                                    <m:t>0.5+</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0.5</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𝐸</m:t>
                                          </m:r>
                                        </m:e>
                                        <m:sub>
                                          <m:r>
                                            <a:rPr lang="en-US" sz="2000" b="0" i="1" smtClean="0">
                                              <a:latin typeface="Cambria Math" panose="02040503050406030204" pitchFamily="18" charset="0"/>
                                            </a:rPr>
                                            <m:t>𝑘</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𝐸</m:t>
                                          </m:r>
                                        </m:e>
                                        <m:sub>
                                          <m:r>
                                            <a:rPr lang="en-US" sz="2000" b="0" i="1" smtClean="0">
                                              <a:latin typeface="Cambria Math" panose="02040503050406030204" pitchFamily="18" charset="0"/>
                                            </a:rPr>
                                            <m:t>0</m:t>
                                          </m:r>
                                        </m:sub>
                                      </m:sSub>
                                    </m:den>
                                  </m:f>
                                </m:e>
                              </m:d>
                            </m:e>
                            <m:sup>
                              <m:r>
                                <a:rPr lang="en-US" sz="2000" b="0" i="1" smtClean="0">
                                  <a:latin typeface="Cambria Math" panose="02040503050406030204" pitchFamily="18" charset="0"/>
                                </a:rPr>
                                <m:t>0.23</m:t>
                              </m:r>
                            </m:sup>
                          </m:sSup>
                          <m:r>
                            <a:rPr lang="en-US" sz="2000" b="0" i="1" smtClean="0">
                              <a:latin typeface="Cambria Math" panose="02040503050406030204" pitchFamily="18" charset="0"/>
                            </a:rPr>
                            <m:t>−1</m:t>
                          </m:r>
                        </m:e>
                      </m:d>
                    </m:oMath>
                  </m:oMathPara>
                </a14:m>
                <a:endParaRPr lang="en-US" sz="2000" dirty="0"/>
              </a:p>
            </p:txBody>
          </p:sp>
        </mc:Choice>
        <mc:Fallback xmlns="">
          <p:sp>
            <p:nvSpPr>
              <p:cNvPr id="12" name="TextBox 11">
                <a:extLst>
                  <a:ext uri="{FF2B5EF4-FFF2-40B4-BE49-F238E27FC236}">
                    <a16:creationId xmlns:a16="http://schemas.microsoft.com/office/drawing/2014/main" id="{74699814-6ACF-4E7D-A1FC-79895D7250BC}"/>
                  </a:ext>
                </a:extLst>
              </p:cNvPr>
              <p:cNvSpPr txBox="1">
                <a:spLocks noRot="1" noChangeAspect="1" noMove="1" noResize="1" noEditPoints="1" noAdjustHandles="1" noChangeArrowheads="1" noChangeShapeType="1" noTextEdit="1"/>
              </p:cNvSpPr>
              <p:nvPr/>
            </p:nvSpPr>
            <p:spPr>
              <a:xfrm>
                <a:off x="461395" y="5043507"/>
                <a:ext cx="5075044" cy="1083182"/>
              </a:xfrm>
              <a:prstGeom prst="rect">
                <a:avLst/>
              </a:prstGeom>
              <a:blipFill>
                <a:blip r:embed="rId5"/>
                <a:stretch>
                  <a:fillRect/>
                </a:stretch>
              </a:blipFill>
            </p:spPr>
            <p:txBody>
              <a:bodyPr/>
              <a:lstStyle/>
              <a:p>
                <a:r>
                  <a:rPr lang="en-US">
                    <a:noFill/>
                  </a:rPr>
                  <a:t> </a:t>
                </a:r>
              </a:p>
            </p:txBody>
          </p:sp>
        </mc:Fallback>
      </mc:AlternateContent>
      <p:sp>
        <p:nvSpPr>
          <p:cNvPr id="13" name="Arrow: Right 12">
            <a:extLst>
              <a:ext uri="{FF2B5EF4-FFF2-40B4-BE49-F238E27FC236}">
                <a16:creationId xmlns:a16="http://schemas.microsoft.com/office/drawing/2014/main" id="{D892236C-A951-40E8-BF90-F3BF502C9E27}"/>
              </a:ext>
            </a:extLst>
          </p:cNvPr>
          <p:cNvSpPr/>
          <p:nvPr/>
        </p:nvSpPr>
        <p:spPr>
          <a:xfrm>
            <a:off x="5729681" y="5349094"/>
            <a:ext cx="1015068" cy="49495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3318D6F8-54E7-4474-84B1-037B1EEBDCC4}"/>
                  </a:ext>
                </a:extLst>
              </p:cNvPr>
              <p:cNvSpPr txBox="1"/>
              <p:nvPr/>
            </p:nvSpPr>
            <p:spPr>
              <a:xfrm>
                <a:off x="7028736" y="5054978"/>
                <a:ext cx="4863126" cy="108318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𝑁</m:t>
                          </m:r>
                        </m:e>
                        <m:sub>
                          <m:r>
                            <a:rPr lang="en-US" sz="2000" b="0" i="1" smtClean="0">
                              <a:latin typeface="Cambria Math" panose="02040503050406030204" pitchFamily="18" charset="0"/>
                            </a:rPr>
                            <m:t>𝑘</m:t>
                          </m:r>
                        </m:sub>
                      </m:sSub>
                      <m:r>
                        <a:rPr lang="en-US" sz="2000" b="0" i="1" smtClean="0">
                          <a:latin typeface="Cambria Math" panose="02040503050406030204" pitchFamily="18" charset="0"/>
                        </a:rPr>
                        <m:t>=</m:t>
                      </m:r>
                      <m:r>
                        <a:rPr lang="en-US" sz="2000" b="0" i="1" smtClean="0">
                          <a:latin typeface="Cambria Math" panose="02040503050406030204" pitchFamily="18" charset="0"/>
                        </a:rPr>
                        <m:t>𝐶</m:t>
                      </m:r>
                      <m:sSup>
                        <m:sSupPr>
                          <m:ctrlPr>
                            <a:rPr lang="en-US" sz="2000" b="0" i="1" smtClean="0">
                              <a:latin typeface="Cambria Math" panose="02040503050406030204" pitchFamily="18" charset="0"/>
                            </a:rPr>
                          </m:ctrlPr>
                        </m:sSupPr>
                        <m:e>
                          <m:d>
                            <m:dPr>
                              <m:ctrlPr>
                                <a:rPr lang="en-US" sz="2000" b="0" i="1" smtClean="0">
                                  <a:latin typeface="Cambria Math" panose="02040503050406030204" pitchFamily="18" charset="0"/>
                                </a:rPr>
                              </m:ctrlPr>
                            </m:dPr>
                            <m:e>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2</m:t>
                                  </m:r>
                                </m:den>
                              </m:f>
                            </m:e>
                          </m:d>
                        </m:e>
                        <m:sup>
                          <m:r>
                            <a:rPr lang="en-US" sz="2000" b="0" i="1" smtClean="0">
                              <a:latin typeface="Cambria Math" panose="02040503050406030204" pitchFamily="18" charset="0"/>
                            </a:rPr>
                            <m:t>0.23</m:t>
                          </m:r>
                        </m:sup>
                      </m:sSup>
                      <m:d>
                        <m:dPr>
                          <m:ctrlPr>
                            <a:rPr lang="en-US" sz="2000" b="0" i="1" smtClean="0">
                              <a:latin typeface="Cambria Math" panose="02040503050406030204" pitchFamily="18" charset="0"/>
                            </a:rPr>
                          </m:ctrlPr>
                        </m:dPr>
                        <m:e>
                          <m:sSup>
                            <m:sSupPr>
                              <m:ctrlPr>
                                <a:rPr lang="en-US" sz="2000" b="0" i="1" smtClean="0">
                                  <a:latin typeface="Cambria Math" panose="02040503050406030204" pitchFamily="18" charset="0"/>
                                </a:rPr>
                              </m:ctrlPr>
                            </m:sSupPr>
                            <m:e>
                              <m:d>
                                <m:dPr>
                                  <m:ctrlPr>
                                    <a:rPr lang="en-US" sz="2000" b="0" i="1" smtClean="0">
                                      <a:latin typeface="Cambria Math" panose="02040503050406030204" pitchFamily="18" charset="0"/>
                                    </a:rPr>
                                  </m:ctrlPr>
                                </m:dPr>
                                <m:e>
                                  <m:r>
                                    <a:rPr lang="en-US" sz="2000" b="0" i="1" smtClean="0">
                                      <a:latin typeface="Cambria Math" panose="02040503050406030204" pitchFamily="18" charset="0"/>
                                    </a:rPr>
                                    <m:t>0.5+</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0.5</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𝑘</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0</m:t>
                                          </m:r>
                                        </m:sub>
                                      </m:sSub>
                                    </m:den>
                                  </m:f>
                                </m:e>
                              </m:d>
                            </m:e>
                            <m:sup>
                              <m:r>
                                <a:rPr lang="en-US" sz="2000" b="0" i="1" smtClean="0">
                                  <a:latin typeface="Cambria Math" panose="02040503050406030204" pitchFamily="18" charset="0"/>
                                </a:rPr>
                                <m:t>0.23</m:t>
                              </m:r>
                            </m:sup>
                          </m:sSup>
                          <m:r>
                            <a:rPr lang="en-US" sz="2000" b="0" i="1" smtClean="0">
                              <a:latin typeface="Cambria Math" panose="02040503050406030204" pitchFamily="18" charset="0"/>
                            </a:rPr>
                            <m:t>−1</m:t>
                          </m:r>
                        </m:e>
                      </m:d>
                    </m:oMath>
                  </m:oMathPara>
                </a14:m>
                <a:endParaRPr lang="en-US" sz="2000" dirty="0"/>
              </a:p>
            </p:txBody>
          </p:sp>
        </mc:Choice>
        <mc:Fallback xmlns="">
          <p:sp>
            <p:nvSpPr>
              <p:cNvPr id="14" name="TextBox 13">
                <a:extLst>
                  <a:ext uri="{FF2B5EF4-FFF2-40B4-BE49-F238E27FC236}">
                    <a16:creationId xmlns:a16="http://schemas.microsoft.com/office/drawing/2014/main" id="{3318D6F8-54E7-4474-84B1-037B1EEBDCC4}"/>
                  </a:ext>
                </a:extLst>
              </p:cNvPr>
              <p:cNvSpPr txBox="1">
                <a:spLocks noRot="1" noChangeAspect="1" noMove="1" noResize="1" noEditPoints="1" noAdjustHandles="1" noChangeArrowheads="1" noChangeShapeType="1" noTextEdit="1"/>
              </p:cNvSpPr>
              <p:nvPr/>
            </p:nvSpPr>
            <p:spPr>
              <a:xfrm>
                <a:off x="7028736" y="5054978"/>
                <a:ext cx="4863126" cy="1083182"/>
              </a:xfrm>
              <a:prstGeom prst="rect">
                <a:avLst/>
              </a:prstGeom>
              <a:blipFill>
                <a:blip r:embed="rId6"/>
                <a:stretch>
                  <a:fillRect/>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BB465FFC-3CBD-41E7-A4BA-835E05DB82E8}"/>
              </a:ext>
            </a:extLst>
          </p:cNvPr>
          <p:cNvSpPr txBox="1"/>
          <p:nvPr/>
        </p:nvSpPr>
        <p:spPr>
          <a:xfrm>
            <a:off x="-109057" y="6138160"/>
            <a:ext cx="2189526" cy="646331"/>
          </a:xfrm>
          <a:prstGeom prst="rect">
            <a:avLst/>
          </a:prstGeom>
          <a:noFill/>
        </p:spPr>
        <p:txBody>
          <a:bodyPr wrap="square" rtlCol="0">
            <a:spAutoFit/>
          </a:bodyPr>
          <a:lstStyle/>
          <a:p>
            <a:pPr algn="ctr"/>
            <a:r>
              <a:rPr lang="vi-VN" dirty="0">
                <a:solidFill>
                  <a:srgbClr val="FF0000"/>
                </a:solidFill>
              </a:rPr>
              <a:t>Độ to cụ thể (specific loudness)</a:t>
            </a:r>
            <a:endParaRPr lang="en-US" dirty="0">
              <a:solidFill>
                <a:srgbClr val="FF0000"/>
              </a:solidFill>
            </a:endParaRPr>
          </a:p>
        </p:txBody>
      </p:sp>
      <p:sp>
        <p:nvSpPr>
          <p:cNvPr id="16" name="Oval 15">
            <a:extLst>
              <a:ext uri="{FF2B5EF4-FFF2-40B4-BE49-F238E27FC236}">
                <a16:creationId xmlns:a16="http://schemas.microsoft.com/office/drawing/2014/main" id="{DB66A484-D072-49CF-B0C5-0963E4000CFB}"/>
              </a:ext>
            </a:extLst>
          </p:cNvPr>
          <p:cNvSpPr/>
          <p:nvPr/>
        </p:nvSpPr>
        <p:spPr>
          <a:xfrm>
            <a:off x="611697" y="5349094"/>
            <a:ext cx="453005" cy="49495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Rounded Corners 2">
            <a:extLst>
              <a:ext uri="{FF2B5EF4-FFF2-40B4-BE49-F238E27FC236}">
                <a16:creationId xmlns:a16="http://schemas.microsoft.com/office/drawing/2014/main" id="{32752AF6-4155-4B27-9676-517BB67B6560}"/>
              </a:ext>
            </a:extLst>
          </p:cNvPr>
          <p:cNvSpPr/>
          <p:nvPr/>
        </p:nvSpPr>
        <p:spPr>
          <a:xfrm>
            <a:off x="7028736" y="5043507"/>
            <a:ext cx="4863126" cy="108318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Arrow: Down 3">
            <a:extLst>
              <a:ext uri="{FF2B5EF4-FFF2-40B4-BE49-F238E27FC236}">
                <a16:creationId xmlns:a16="http://schemas.microsoft.com/office/drawing/2014/main" id="{AF3B8CB7-63D7-4043-9D0C-B8CAB28A38D1}"/>
              </a:ext>
            </a:extLst>
          </p:cNvPr>
          <p:cNvSpPr/>
          <p:nvPr/>
        </p:nvSpPr>
        <p:spPr>
          <a:xfrm rot="10800000">
            <a:off x="729142" y="5924797"/>
            <a:ext cx="218114" cy="207628"/>
          </a:xfrm>
          <a:prstGeom prst="downArrow">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6946686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a:xfrm>
            <a:off x="838200" y="593177"/>
            <a:ext cx="10900144" cy="1325563"/>
          </a:xfrm>
        </p:spPr>
        <p:txBody>
          <a:bodyPr/>
          <a:lstStyle/>
          <a:p>
            <a:r>
              <a:rPr lang="vi-VN" b="0" dirty="0">
                <a:latin typeface="Calibri" panose="020F0502020204030204" pitchFamily="34" charset="0"/>
                <a:cs typeface="Calibri" panose="020F0502020204030204" pitchFamily="34" charset="0"/>
              </a:rPr>
              <a:t>Perceptual Evaluation of Speech Quality (PESQ)</a:t>
            </a:r>
            <a:endParaRPr lang="en-US" b="0" dirty="0">
              <a:latin typeface="Calibri" panose="020F0502020204030204" pitchFamily="34" charset="0"/>
              <a:cs typeface="Calibri" panose="020F0502020204030204" pitchFamily="34" charset="0"/>
            </a:endParaRPr>
          </a:p>
        </p:txBody>
      </p:sp>
      <mc:AlternateContent xmlns:mc="http://schemas.openxmlformats.org/markup-compatibility/2006">
        <mc:Choice xmlns:a14="http://schemas.microsoft.com/office/drawing/2010/main" Requires="a14">
          <p:sp>
            <p:nvSpPr>
              <p:cNvPr id="21" name="TextBox 20">
                <a:extLst>
                  <a:ext uri="{FF2B5EF4-FFF2-40B4-BE49-F238E27FC236}">
                    <a16:creationId xmlns:a16="http://schemas.microsoft.com/office/drawing/2014/main" id="{43057456-8E1A-4F5E-B650-515982F64741}"/>
                  </a:ext>
                </a:extLst>
              </p:cNvPr>
              <p:cNvSpPr txBox="1"/>
              <p:nvPr/>
            </p:nvSpPr>
            <p:spPr>
              <a:xfrm>
                <a:off x="4737887" y="5354431"/>
                <a:ext cx="6369269" cy="55720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𝑃𝐸𝑆𝑄</m:t>
                      </m:r>
                      <m:r>
                        <a:rPr lang="en-US" sz="2800" b="0" i="1" smtClean="0">
                          <a:latin typeface="Cambria Math" panose="02040503050406030204" pitchFamily="18" charset="0"/>
                        </a:rPr>
                        <m:t>=4.5−0.1</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𝑑</m:t>
                          </m:r>
                        </m:e>
                        <m:sub>
                          <m:r>
                            <a:rPr lang="en-US" sz="2800" b="0" i="1" smtClean="0">
                              <a:latin typeface="Cambria Math" panose="02040503050406030204" pitchFamily="18" charset="0"/>
                            </a:rPr>
                            <m:t>𝑠𝑦𝑚</m:t>
                          </m:r>
                        </m:sub>
                      </m:sSub>
                      <m:r>
                        <a:rPr lang="en-US" sz="2800" b="0" i="1" smtClean="0">
                          <a:latin typeface="Cambria Math" panose="02040503050406030204" pitchFamily="18" charset="0"/>
                        </a:rPr>
                        <m:t>−</m:t>
                      </m:r>
                      <m:r>
                        <a:rPr lang="en-US" sz="2800" b="0" i="1" smtClean="0">
                          <a:solidFill>
                            <a:srgbClr val="FF0000"/>
                          </a:solidFill>
                          <a:latin typeface="Cambria Math" panose="02040503050406030204" pitchFamily="18" charset="0"/>
                        </a:rPr>
                        <m:t>0.0309</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𝑑</m:t>
                          </m:r>
                        </m:e>
                        <m:sub>
                          <m:r>
                            <a:rPr lang="en-US" sz="2800" b="0" i="1" smtClean="0">
                              <a:latin typeface="Cambria Math" panose="02040503050406030204" pitchFamily="18" charset="0"/>
                            </a:rPr>
                            <m:t>𝑎𝑠𝑦𝑚</m:t>
                          </m:r>
                        </m:sub>
                      </m:sSub>
                    </m:oMath>
                  </m:oMathPara>
                </a14:m>
                <a:endParaRPr lang="en-US" dirty="0"/>
              </a:p>
            </p:txBody>
          </p:sp>
        </mc:Choice>
        <mc:Fallback>
          <p:sp>
            <p:nvSpPr>
              <p:cNvPr id="21" name="TextBox 20">
                <a:extLst>
                  <a:ext uri="{FF2B5EF4-FFF2-40B4-BE49-F238E27FC236}">
                    <a16:creationId xmlns:a16="http://schemas.microsoft.com/office/drawing/2014/main" id="{43057456-8E1A-4F5E-B650-515982F64741}"/>
                  </a:ext>
                </a:extLst>
              </p:cNvPr>
              <p:cNvSpPr txBox="1">
                <a:spLocks noRot="1" noChangeAspect="1" noMove="1" noResize="1" noEditPoints="1" noAdjustHandles="1" noChangeArrowheads="1" noChangeShapeType="1" noTextEdit="1"/>
              </p:cNvSpPr>
              <p:nvPr/>
            </p:nvSpPr>
            <p:spPr>
              <a:xfrm>
                <a:off x="4737887" y="5354431"/>
                <a:ext cx="6369269" cy="557204"/>
              </a:xfrm>
              <a:prstGeom prst="rect">
                <a:avLst/>
              </a:prstGeom>
              <a:blipFill>
                <a:blip r:embed="rId4"/>
                <a:stretch>
                  <a:fillRect/>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6E1E582A-FC88-45F0-A56C-497CE93DEE33}"/>
              </a:ext>
            </a:extLst>
          </p:cNvPr>
          <p:cNvSpPr>
            <a:spLocks noGrp="1"/>
          </p:cNvSpPr>
          <p:nvPr>
            <p:ph type="sldNum" sz="quarter" idx="12"/>
          </p:nvPr>
        </p:nvSpPr>
        <p:spPr/>
        <p:txBody>
          <a:bodyPr/>
          <a:lstStyle/>
          <a:p>
            <a:fld id="{1880F96C-824F-4C37-99B8-7E149B40C9DC}" type="slidenum">
              <a:rPr lang="en-US" smtClean="0"/>
              <a:pPr/>
              <a:t>33</a:t>
            </a:fld>
            <a:endParaRPr lang="en-US"/>
          </a:p>
        </p:txBody>
      </p:sp>
      <p:pic>
        <p:nvPicPr>
          <p:cNvPr id="11" name="Picture 10" descr="A picture containing text, furniture, curtain&#10;&#10;Description automatically generated">
            <a:extLst>
              <a:ext uri="{FF2B5EF4-FFF2-40B4-BE49-F238E27FC236}">
                <a16:creationId xmlns:a16="http://schemas.microsoft.com/office/drawing/2014/main" id="{3E2F2147-1F13-4976-A5B6-1F9C509A7BFB}"/>
              </a:ext>
            </a:extLst>
          </p:cNvPr>
          <p:cNvPicPr>
            <a:picLocks noChangeAspect="1"/>
          </p:cNvPicPr>
          <p:nvPr/>
        </p:nvPicPr>
        <p:blipFill rotWithShape="1">
          <a:blip r:embed="rId5">
            <a:extLst>
              <a:ext uri="{28A0092B-C50C-407E-A947-70E740481C1C}">
                <a14:useLocalDpi xmlns:a14="http://schemas.microsoft.com/office/drawing/2010/main" val="0"/>
              </a:ext>
            </a:extLst>
          </a:blip>
          <a:srcRect l="11926" t="10997" r="9231" b="10309"/>
          <a:stretch/>
        </p:blipFill>
        <p:spPr>
          <a:xfrm>
            <a:off x="1084844" y="1918740"/>
            <a:ext cx="2362044" cy="1768184"/>
          </a:xfrm>
          <a:prstGeom prst="rect">
            <a:avLst/>
          </a:prstGeom>
        </p:spPr>
      </p:pic>
      <p:pic>
        <p:nvPicPr>
          <p:cNvPr id="12" name="Picture 11" descr="A picture containing background pattern&#10;&#10;Description automatically generated">
            <a:extLst>
              <a:ext uri="{FF2B5EF4-FFF2-40B4-BE49-F238E27FC236}">
                <a16:creationId xmlns:a16="http://schemas.microsoft.com/office/drawing/2014/main" id="{C720B884-583B-44FE-B6F8-79815AF2D45C}"/>
              </a:ext>
            </a:extLst>
          </p:cNvPr>
          <p:cNvPicPr>
            <a:picLocks noChangeAspect="1"/>
          </p:cNvPicPr>
          <p:nvPr/>
        </p:nvPicPr>
        <p:blipFill rotWithShape="1">
          <a:blip r:embed="rId6">
            <a:extLst>
              <a:ext uri="{28A0092B-C50C-407E-A947-70E740481C1C}">
                <a14:useLocalDpi xmlns:a14="http://schemas.microsoft.com/office/drawing/2010/main" val="0"/>
              </a:ext>
            </a:extLst>
          </a:blip>
          <a:srcRect l="11926" t="11626" r="9231" b="10309"/>
          <a:stretch/>
        </p:blipFill>
        <p:spPr>
          <a:xfrm>
            <a:off x="1084844" y="4711635"/>
            <a:ext cx="2362044" cy="1754047"/>
          </a:xfrm>
          <a:prstGeom prst="rect">
            <a:avLst/>
          </a:prstGeom>
        </p:spPr>
      </p:pic>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A10C9943-7542-410E-AC73-43A1A9A5E3F5}"/>
                  </a:ext>
                </a:extLst>
              </p:cNvPr>
              <p:cNvSpPr txBox="1"/>
              <p:nvPr/>
            </p:nvSpPr>
            <p:spPr>
              <a:xfrm>
                <a:off x="1" y="2492100"/>
                <a:ext cx="1084842"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𝐴</m:t>
                      </m:r>
                      <m:r>
                        <a:rPr lang="en-US" sz="2800" b="0" i="1" smtClean="0">
                          <a:latin typeface="Cambria Math" panose="02040503050406030204" pitchFamily="18" charset="0"/>
                        </a:rPr>
                        <m:t>(</m:t>
                      </m:r>
                      <m:r>
                        <a:rPr lang="en-US" sz="2800" b="0" i="1" smtClean="0">
                          <a:latin typeface="Cambria Math" panose="02040503050406030204" pitchFamily="18" charset="0"/>
                        </a:rPr>
                        <m:t>𝑡</m:t>
                      </m:r>
                      <m:r>
                        <a:rPr lang="vi-VN" sz="2800" b="0" i="1" smtClean="0">
                          <a:latin typeface="Cambria Math" panose="02040503050406030204" pitchFamily="18" charset="0"/>
                        </a:rPr>
                        <m:t>,</m:t>
                      </m:r>
                      <m:r>
                        <a:rPr lang="en-US" sz="2800" b="0" i="1" smtClean="0">
                          <a:latin typeface="Cambria Math" panose="02040503050406030204" pitchFamily="18" charset="0"/>
                        </a:rPr>
                        <m:t>𝑘</m:t>
                      </m:r>
                      <m:r>
                        <a:rPr lang="en-US" sz="2800" b="0" i="1" smtClean="0">
                          <a:latin typeface="Cambria Math" panose="02040503050406030204" pitchFamily="18" charset="0"/>
                        </a:rPr>
                        <m:t>)</m:t>
                      </m:r>
                    </m:oMath>
                  </m:oMathPara>
                </a14:m>
                <a:endParaRPr lang="en-US" sz="2800" dirty="0"/>
              </a:p>
            </p:txBody>
          </p:sp>
        </mc:Choice>
        <mc:Fallback>
          <p:sp>
            <p:nvSpPr>
              <p:cNvPr id="13" name="TextBox 12">
                <a:extLst>
                  <a:ext uri="{FF2B5EF4-FFF2-40B4-BE49-F238E27FC236}">
                    <a16:creationId xmlns:a16="http://schemas.microsoft.com/office/drawing/2014/main" id="{A10C9943-7542-410E-AC73-43A1A9A5E3F5}"/>
                  </a:ext>
                </a:extLst>
              </p:cNvPr>
              <p:cNvSpPr txBox="1">
                <a:spLocks noRot="1" noChangeAspect="1" noMove="1" noResize="1" noEditPoints="1" noAdjustHandles="1" noChangeArrowheads="1" noChangeShapeType="1" noTextEdit="1"/>
              </p:cNvSpPr>
              <p:nvPr/>
            </p:nvSpPr>
            <p:spPr>
              <a:xfrm>
                <a:off x="1" y="2492100"/>
                <a:ext cx="1084842" cy="523220"/>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09215264-3DD9-4034-AA05-7D7A1932A04B}"/>
                  </a:ext>
                </a:extLst>
              </p:cNvPr>
              <p:cNvSpPr txBox="1"/>
              <p:nvPr/>
            </p:nvSpPr>
            <p:spPr>
              <a:xfrm>
                <a:off x="0" y="5327049"/>
                <a:ext cx="1084843"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𝐵</m:t>
                      </m:r>
                      <m:r>
                        <a:rPr lang="en-US" sz="2800" b="0" i="1" smtClean="0">
                          <a:latin typeface="Cambria Math" panose="02040503050406030204" pitchFamily="18" charset="0"/>
                        </a:rPr>
                        <m:t>(</m:t>
                      </m:r>
                      <m:r>
                        <a:rPr lang="en-US" sz="2800" b="0" i="1" smtClean="0">
                          <a:latin typeface="Cambria Math" panose="02040503050406030204" pitchFamily="18" charset="0"/>
                        </a:rPr>
                        <m:t>𝑡</m:t>
                      </m:r>
                      <m:r>
                        <a:rPr lang="vi-VN" sz="2800" b="0" i="1" smtClean="0">
                          <a:latin typeface="Cambria Math" panose="02040503050406030204" pitchFamily="18" charset="0"/>
                        </a:rPr>
                        <m:t>, </m:t>
                      </m:r>
                      <m:r>
                        <a:rPr lang="en-US" sz="2800" b="0" i="1" smtClean="0">
                          <a:latin typeface="Cambria Math" panose="02040503050406030204" pitchFamily="18" charset="0"/>
                        </a:rPr>
                        <m:t>𝑘</m:t>
                      </m:r>
                      <m:r>
                        <a:rPr lang="en-US" sz="2800" b="0" i="1" smtClean="0">
                          <a:latin typeface="Cambria Math" panose="02040503050406030204" pitchFamily="18" charset="0"/>
                        </a:rPr>
                        <m:t>)</m:t>
                      </m:r>
                    </m:oMath>
                  </m:oMathPara>
                </a14:m>
                <a:endParaRPr lang="en-US" sz="2800" dirty="0"/>
              </a:p>
            </p:txBody>
          </p:sp>
        </mc:Choice>
        <mc:Fallback>
          <p:sp>
            <p:nvSpPr>
              <p:cNvPr id="14" name="TextBox 13">
                <a:extLst>
                  <a:ext uri="{FF2B5EF4-FFF2-40B4-BE49-F238E27FC236}">
                    <a16:creationId xmlns:a16="http://schemas.microsoft.com/office/drawing/2014/main" id="{09215264-3DD9-4034-AA05-7D7A1932A04B}"/>
                  </a:ext>
                </a:extLst>
              </p:cNvPr>
              <p:cNvSpPr txBox="1">
                <a:spLocks noRot="1" noChangeAspect="1" noMove="1" noResize="1" noEditPoints="1" noAdjustHandles="1" noChangeArrowheads="1" noChangeShapeType="1" noTextEdit="1"/>
              </p:cNvSpPr>
              <p:nvPr/>
            </p:nvSpPr>
            <p:spPr>
              <a:xfrm>
                <a:off x="0" y="5327049"/>
                <a:ext cx="1084843" cy="523220"/>
              </a:xfrm>
              <a:prstGeom prst="rect">
                <a:avLst/>
              </a:prstGeom>
              <a:blipFill>
                <a:blip r:embed="rId8"/>
                <a:stretch>
                  <a:fillRect/>
                </a:stretch>
              </a:blipFill>
            </p:spPr>
            <p:txBody>
              <a:bodyPr/>
              <a:lstStyle/>
              <a:p>
                <a:r>
                  <a:rPr lang="en-US">
                    <a:noFill/>
                  </a:rPr>
                  <a:t> </a:t>
                </a:r>
              </a:p>
            </p:txBody>
          </p:sp>
        </mc:Fallback>
      </mc:AlternateContent>
      <p:sp>
        <p:nvSpPr>
          <p:cNvPr id="15" name="Arrow: Down 14">
            <a:extLst>
              <a:ext uri="{FF2B5EF4-FFF2-40B4-BE49-F238E27FC236}">
                <a16:creationId xmlns:a16="http://schemas.microsoft.com/office/drawing/2014/main" id="{118EDDCD-D90D-4A1D-8497-C98E15E2F1EE}"/>
              </a:ext>
            </a:extLst>
          </p:cNvPr>
          <p:cNvSpPr/>
          <p:nvPr/>
        </p:nvSpPr>
        <p:spPr>
          <a:xfrm rot="16200000">
            <a:off x="4277612" y="2122040"/>
            <a:ext cx="488052" cy="1363869"/>
          </a:xfrm>
          <a:prstGeom prst="down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6" name="Arrow: Down 15">
            <a:extLst>
              <a:ext uri="{FF2B5EF4-FFF2-40B4-BE49-F238E27FC236}">
                <a16:creationId xmlns:a16="http://schemas.microsoft.com/office/drawing/2014/main" id="{097AA55C-93D5-4C15-8B9C-E47F566A1ECC}"/>
              </a:ext>
            </a:extLst>
          </p:cNvPr>
          <p:cNvSpPr/>
          <p:nvPr/>
        </p:nvSpPr>
        <p:spPr>
          <a:xfrm rot="14571977">
            <a:off x="4203146" y="3370674"/>
            <a:ext cx="488050" cy="1488647"/>
          </a:xfrm>
          <a:prstGeom prst="down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7" name="Rectangle 16">
            <a:extLst>
              <a:ext uri="{FF2B5EF4-FFF2-40B4-BE49-F238E27FC236}">
                <a16:creationId xmlns:a16="http://schemas.microsoft.com/office/drawing/2014/main" id="{1E475339-2B08-40D8-88BB-F98DBCF905E1}"/>
              </a:ext>
            </a:extLst>
          </p:cNvPr>
          <p:cNvSpPr/>
          <p:nvPr/>
        </p:nvSpPr>
        <p:spPr>
          <a:xfrm>
            <a:off x="5596385" y="2215033"/>
            <a:ext cx="4652272" cy="160057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vi-VN" sz="3200" dirty="0"/>
              <a:t>Bộ tính toán gián đoạn</a:t>
            </a:r>
            <a:endParaRPr lang="en-US" sz="3200" dirty="0"/>
          </a:p>
        </p:txBody>
      </p:sp>
      <p:sp>
        <p:nvSpPr>
          <p:cNvPr id="8" name="Arrow: Down 7">
            <a:extLst>
              <a:ext uri="{FF2B5EF4-FFF2-40B4-BE49-F238E27FC236}">
                <a16:creationId xmlns:a16="http://schemas.microsoft.com/office/drawing/2014/main" id="{146B3C98-D5F8-47EF-9808-F8F455CDD265}"/>
              </a:ext>
            </a:extLst>
          </p:cNvPr>
          <p:cNvSpPr/>
          <p:nvPr/>
        </p:nvSpPr>
        <p:spPr>
          <a:xfrm>
            <a:off x="7978139" y="4168710"/>
            <a:ext cx="506641" cy="1085850"/>
          </a:xfrm>
          <a:prstGeom prst="down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0" name="Arrow: Down 19">
            <a:extLst>
              <a:ext uri="{FF2B5EF4-FFF2-40B4-BE49-F238E27FC236}">
                <a16:creationId xmlns:a16="http://schemas.microsoft.com/office/drawing/2014/main" id="{E11EC8E1-F9D2-423A-9833-27A4BD64B1C6}"/>
              </a:ext>
            </a:extLst>
          </p:cNvPr>
          <p:cNvSpPr/>
          <p:nvPr/>
        </p:nvSpPr>
        <p:spPr>
          <a:xfrm rot="19668826">
            <a:off x="9688362" y="4066831"/>
            <a:ext cx="506641" cy="1085850"/>
          </a:xfrm>
          <a:prstGeom prst="down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3690724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a:xfrm>
            <a:off x="838200" y="593177"/>
            <a:ext cx="10515600" cy="1325563"/>
          </a:xfrm>
        </p:spPr>
        <p:txBody>
          <a:bodyPr/>
          <a:lstStyle/>
          <a:p>
            <a:r>
              <a:rPr lang="en-US" b="0" dirty="0">
                <a:latin typeface="Calibri" panose="020F0502020204030204" pitchFamily="34" charset="0"/>
                <a:cs typeface="Calibri" panose="020F0502020204030204" pitchFamily="34" charset="0"/>
              </a:rPr>
              <a:t>A Non-Intrusive Perceptual Objective Speech Quality Metric</a:t>
            </a:r>
            <a:r>
              <a:rPr lang="vi-VN" b="0" dirty="0">
                <a:latin typeface="Calibri" panose="020F0502020204030204" pitchFamily="34" charset="0"/>
                <a:cs typeface="Calibri" panose="020F0502020204030204" pitchFamily="34" charset="0"/>
              </a:rPr>
              <a:t> [4]</a:t>
            </a:r>
            <a:endParaRPr lang="en-US" b="0" dirty="0">
              <a:latin typeface="Calibri" panose="020F0502020204030204" pitchFamily="34" charset="0"/>
              <a:cs typeface="Calibri" panose="020F0502020204030204" pitchFamily="34" charset="0"/>
            </a:endParaRPr>
          </a:p>
        </p:txBody>
      </p:sp>
      <p:sp>
        <p:nvSpPr>
          <p:cNvPr id="2" name="Slide Number Placeholder 1">
            <a:extLst>
              <a:ext uri="{FF2B5EF4-FFF2-40B4-BE49-F238E27FC236}">
                <a16:creationId xmlns:a16="http://schemas.microsoft.com/office/drawing/2014/main" id="{6E1E582A-FC88-45F0-A56C-497CE93DEE33}"/>
              </a:ext>
            </a:extLst>
          </p:cNvPr>
          <p:cNvSpPr>
            <a:spLocks noGrp="1"/>
          </p:cNvSpPr>
          <p:nvPr>
            <p:ph type="sldNum" sz="quarter" idx="12"/>
          </p:nvPr>
        </p:nvSpPr>
        <p:spPr/>
        <p:txBody>
          <a:bodyPr/>
          <a:lstStyle/>
          <a:p>
            <a:fld id="{1880F96C-824F-4C37-99B8-7E149B40C9DC}" type="slidenum">
              <a:rPr lang="en-US" smtClean="0"/>
              <a:pPr/>
              <a:t>34</a:t>
            </a:fld>
            <a:endParaRPr lang="en-US"/>
          </a:p>
        </p:txBody>
      </p:sp>
      <p:sp>
        <p:nvSpPr>
          <p:cNvPr id="13" name="TextBox 12">
            <a:extLst>
              <a:ext uri="{FF2B5EF4-FFF2-40B4-BE49-F238E27FC236}">
                <a16:creationId xmlns:a16="http://schemas.microsoft.com/office/drawing/2014/main" id="{7311E260-8804-49B9-925F-3A8B6D4DB025}"/>
              </a:ext>
            </a:extLst>
          </p:cNvPr>
          <p:cNvSpPr txBox="1"/>
          <p:nvPr/>
        </p:nvSpPr>
        <p:spPr>
          <a:xfrm>
            <a:off x="838201" y="5780782"/>
            <a:ext cx="10008476" cy="830997"/>
          </a:xfrm>
          <a:prstGeom prst="rect">
            <a:avLst/>
          </a:prstGeom>
          <a:noFill/>
        </p:spPr>
        <p:txBody>
          <a:bodyPr wrap="square" rtlCol="0">
            <a:spAutoFit/>
          </a:bodyPr>
          <a:lstStyle/>
          <a:p>
            <a:r>
              <a:rPr lang="vi-VN" sz="1600" dirty="0">
                <a:solidFill>
                  <a:srgbClr val="222222"/>
                </a:solidFill>
                <a:latin typeface="Arial" panose="020B0604020202020204" pitchFamily="34" charset="0"/>
              </a:rPr>
              <a:t>[4] </a:t>
            </a:r>
            <a:r>
              <a:rPr lang="vi-VN" sz="1600" i="1" dirty="0">
                <a:solidFill>
                  <a:srgbClr val="222222"/>
                </a:solidFill>
                <a:latin typeface="Arial" panose="020B0604020202020204" pitchFamily="34" charset="0"/>
              </a:rPr>
              <a:t>Reddy, C. K., Gopal, V., &amp; Cutler, R. (2021, June). Dnsmos: A non-intrusive perceptual objective speech quality metric to evaluate noise suppressors. In ICASSP 2021-2021 IEEE International Conference on Acoustics, Speech and Signal Processing (ICASSP) (pp. 6493-6497). IEEE.</a:t>
            </a:r>
            <a:endParaRPr lang="en-US" sz="1600" i="1" dirty="0"/>
          </a:p>
        </p:txBody>
      </p:sp>
      <p:cxnSp>
        <p:nvCxnSpPr>
          <p:cNvPr id="14" name="Straight Connector 13">
            <a:extLst>
              <a:ext uri="{FF2B5EF4-FFF2-40B4-BE49-F238E27FC236}">
                <a16:creationId xmlns:a16="http://schemas.microsoft.com/office/drawing/2014/main" id="{C6FB552B-F758-4962-8FED-823AD727C240}"/>
              </a:ext>
            </a:extLst>
          </p:cNvPr>
          <p:cNvCxnSpPr>
            <a:cxnSpLocks/>
          </p:cNvCxnSpPr>
          <p:nvPr/>
        </p:nvCxnSpPr>
        <p:spPr>
          <a:xfrm>
            <a:off x="697230" y="5677636"/>
            <a:ext cx="8520342" cy="0"/>
          </a:xfrm>
          <a:prstGeom prst="line">
            <a:avLst/>
          </a:prstGeom>
        </p:spPr>
        <p:style>
          <a:lnRef idx="1">
            <a:schemeClr val="dk1"/>
          </a:lnRef>
          <a:fillRef idx="0">
            <a:schemeClr val="dk1"/>
          </a:fillRef>
          <a:effectRef idx="0">
            <a:schemeClr val="dk1"/>
          </a:effectRef>
          <a:fontRef idx="minor">
            <a:schemeClr val="tx1"/>
          </a:fontRef>
        </p:style>
      </p:cxnSp>
      <p:pic>
        <p:nvPicPr>
          <p:cNvPr id="15" name="Picture 2">
            <a:extLst>
              <a:ext uri="{FF2B5EF4-FFF2-40B4-BE49-F238E27FC236}">
                <a16:creationId xmlns:a16="http://schemas.microsoft.com/office/drawing/2014/main" id="{A1A6C118-44A8-4872-BEF1-00AB5B1E0FC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71108" t="4032" b="55320"/>
          <a:stretch/>
        </p:blipFill>
        <p:spPr bwMode="auto">
          <a:xfrm>
            <a:off x="838200" y="2174551"/>
            <a:ext cx="4099560" cy="3304385"/>
          </a:xfrm>
          <a:prstGeom prst="rect">
            <a:avLst/>
          </a:prstGeom>
          <a:noFill/>
          <a:extLst>
            <a:ext uri="{909E8E84-426E-40DD-AFC4-6F175D3DCCD1}">
              <a14:hiddenFill xmlns:a14="http://schemas.microsoft.com/office/drawing/2010/main">
                <a:solidFill>
                  <a:srgbClr val="FFFFFF"/>
                </a:solidFill>
              </a14:hiddenFill>
            </a:ext>
          </a:extLst>
        </p:spPr>
      </p:pic>
      <p:sp>
        <p:nvSpPr>
          <p:cNvPr id="16" name="Arrow: Right 15">
            <a:extLst>
              <a:ext uri="{FF2B5EF4-FFF2-40B4-BE49-F238E27FC236}">
                <a16:creationId xmlns:a16="http://schemas.microsoft.com/office/drawing/2014/main" id="{E43EA065-FE3E-44A0-B530-14864BAD0EA2}"/>
              </a:ext>
            </a:extLst>
          </p:cNvPr>
          <p:cNvSpPr/>
          <p:nvPr/>
        </p:nvSpPr>
        <p:spPr>
          <a:xfrm>
            <a:off x="5196630" y="3618274"/>
            <a:ext cx="1192740" cy="52609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3EBAA826-0C92-41F6-849D-4FB46EC487CB}"/>
              </a:ext>
            </a:extLst>
          </p:cNvPr>
          <p:cNvSpPr/>
          <p:nvPr/>
        </p:nvSpPr>
        <p:spPr>
          <a:xfrm>
            <a:off x="6760879" y="2061757"/>
            <a:ext cx="3699442" cy="68579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vi-VN" sz="2400" dirty="0"/>
              <a:t>Chất lượng như thế nào?</a:t>
            </a:r>
            <a:endParaRPr lang="en-US" sz="2400" dirty="0"/>
          </a:p>
        </p:txBody>
      </p:sp>
      <p:pic>
        <p:nvPicPr>
          <p:cNvPr id="2052" name="Picture 4" descr="Three Dimensional Render Cartoon Human Figure Stock Illustration 50856352">
            <a:extLst>
              <a:ext uri="{FF2B5EF4-FFF2-40B4-BE49-F238E27FC236}">
                <a16:creationId xmlns:a16="http://schemas.microsoft.com/office/drawing/2014/main" id="{DAFD6337-6C73-41D2-A31F-92D7051D211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8183"/>
          <a:stretch/>
        </p:blipFill>
        <p:spPr bwMode="auto">
          <a:xfrm>
            <a:off x="6741072" y="3030178"/>
            <a:ext cx="2476500" cy="24487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541597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a:xfrm>
            <a:off x="838200" y="593177"/>
            <a:ext cx="10515600" cy="1325563"/>
          </a:xfrm>
        </p:spPr>
        <p:txBody>
          <a:bodyPr/>
          <a:lstStyle/>
          <a:p>
            <a:r>
              <a:rPr lang="en-US" b="0" dirty="0">
                <a:latin typeface="Calibri" panose="020F0502020204030204" pitchFamily="34" charset="0"/>
                <a:cs typeface="Calibri" panose="020F0502020204030204" pitchFamily="34" charset="0"/>
              </a:rPr>
              <a:t>A Non-Intrusive Perceptual Objective Speech Quality Metric</a:t>
            </a:r>
          </a:p>
        </p:txBody>
      </p:sp>
      <p:sp>
        <p:nvSpPr>
          <p:cNvPr id="2" name="Slide Number Placeholder 1">
            <a:extLst>
              <a:ext uri="{FF2B5EF4-FFF2-40B4-BE49-F238E27FC236}">
                <a16:creationId xmlns:a16="http://schemas.microsoft.com/office/drawing/2014/main" id="{6E1E582A-FC88-45F0-A56C-497CE93DEE33}"/>
              </a:ext>
            </a:extLst>
          </p:cNvPr>
          <p:cNvSpPr>
            <a:spLocks noGrp="1"/>
          </p:cNvSpPr>
          <p:nvPr>
            <p:ph type="sldNum" sz="quarter" idx="12"/>
          </p:nvPr>
        </p:nvSpPr>
        <p:spPr/>
        <p:txBody>
          <a:bodyPr/>
          <a:lstStyle/>
          <a:p>
            <a:fld id="{1880F96C-824F-4C37-99B8-7E149B40C9DC}" type="slidenum">
              <a:rPr lang="en-US" smtClean="0"/>
              <a:pPr/>
              <a:t>35</a:t>
            </a:fld>
            <a:endParaRPr lang="en-US"/>
          </a:p>
        </p:txBody>
      </p:sp>
      <p:pic>
        <p:nvPicPr>
          <p:cNvPr id="15" name="Picture 2">
            <a:extLst>
              <a:ext uri="{FF2B5EF4-FFF2-40B4-BE49-F238E27FC236}">
                <a16:creationId xmlns:a16="http://schemas.microsoft.com/office/drawing/2014/main" id="{A1A6C118-44A8-4872-BEF1-00AB5B1E0FC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71108" t="4032" b="55320"/>
          <a:stretch/>
        </p:blipFill>
        <p:spPr bwMode="auto">
          <a:xfrm>
            <a:off x="586740" y="2277727"/>
            <a:ext cx="4099560" cy="3304385"/>
          </a:xfrm>
          <a:prstGeom prst="rect">
            <a:avLst/>
          </a:prstGeom>
          <a:noFill/>
          <a:extLst>
            <a:ext uri="{909E8E84-426E-40DD-AFC4-6F175D3DCCD1}">
              <a14:hiddenFill xmlns:a14="http://schemas.microsoft.com/office/drawing/2010/main">
                <a:solidFill>
                  <a:srgbClr val="FFFFFF"/>
                </a:solidFill>
              </a14:hiddenFill>
            </a:ext>
          </a:extLst>
        </p:spPr>
      </p:pic>
      <p:sp>
        <p:nvSpPr>
          <p:cNvPr id="16" name="Arrow: Right 15">
            <a:extLst>
              <a:ext uri="{FF2B5EF4-FFF2-40B4-BE49-F238E27FC236}">
                <a16:creationId xmlns:a16="http://schemas.microsoft.com/office/drawing/2014/main" id="{E43EA065-FE3E-44A0-B530-14864BAD0EA2}"/>
              </a:ext>
            </a:extLst>
          </p:cNvPr>
          <p:cNvSpPr/>
          <p:nvPr/>
        </p:nvSpPr>
        <p:spPr>
          <a:xfrm>
            <a:off x="4945170" y="3721450"/>
            <a:ext cx="712680" cy="52609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AAE2EAA0-5647-4ED1-9948-34132A49A1DC}"/>
              </a:ext>
            </a:extLst>
          </p:cNvPr>
          <p:cNvSpPr/>
          <p:nvPr/>
        </p:nvSpPr>
        <p:spPr>
          <a:xfrm>
            <a:off x="5916720" y="3440428"/>
            <a:ext cx="2011680" cy="113156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vi-VN" sz="2000" dirty="0"/>
              <a:t>Mô hình </a:t>
            </a:r>
            <a:endParaRPr lang="en-US" sz="2000" dirty="0"/>
          </a:p>
          <a:p>
            <a:pPr algn="ctr"/>
            <a:r>
              <a:rPr lang="vi-VN" sz="2000" dirty="0"/>
              <a:t>dự đoán</a:t>
            </a:r>
            <a:endParaRPr lang="en-US" sz="2000" dirty="0"/>
          </a:p>
        </p:txBody>
      </p:sp>
      <p:sp>
        <p:nvSpPr>
          <p:cNvPr id="11" name="Arrow: Right 10">
            <a:extLst>
              <a:ext uri="{FF2B5EF4-FFF2-40B4-BE49-F238E27FC236}">
                <a16:creationId xmlns:a16="http://schemas.microsoft.com/office/drawing/2014/main" id="{397646C3-7CEC-44A2-92A3-BD3E6F94FBA7}"/>
              </a:ext>
            </a:extLst>
          </p:cNvPr>
          <p:cNvSpPr/>
          <p:nvPr/>
        </p:nvSpPr>
        <p:spPr>
          <a:xfrm rot="19468992">
            <a:off x="8107261" y="2980829"/>
            <a:ext cx="712680" cy="3651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row: Right 11">
            <a:extLst>
              <a:ext uri="{FF2B5EF4-FFF2-40B4-BE49-F238E27FC236}">
                <a16:creationId xmlns:a16="http://schemas.microsoft.com/office/drawing/2014/main" id="{4C6D72FF-E375-49F7-8761-B5B8E3F3F3C5}"/>
              </a:ext>
            </a:extLst>
          </p:cNvPr>
          <p:cNvSpPr/>
          <p:nvPr/>
        </p:nvSpPr>
        <p:spPr>
          <a:xfrm>
            <a:off x="8187270" y="3801933"/>
            <a:ext cx="712680" cy="3651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Arrow: Right 16">
            <a:extLst>
              <a:ext uri="{FF2B5EF4-FFF2-40B4-BE49-F238E27FC236}">
                <a16:creationId xmlns:a16="http://schemas.microsoft.com/office/drawing/2014/main" id="{346B12FF-C9B6-4DBF-94E7-5491A626B72E}"/>
              </a:ext>
            </a:extLst>
          </p:cNvPr>
          <p:cNvSpPr/>
          <p:nvPr/>
        </p:nvSpPr>
        <p:spPr>
          <a:xfrm rot="1800000">
            <a:off x="8074591" y="4603702"/>
            <a:ext cx="712680" cy="3651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031C46AC-039E-4E52-B50B-4C516EC0FA26}"/>
              </a:ext>
            </a:extLst>
          </p:cNvPr>
          <p:cNvSpPr txBox="1"/>
          <p:nvPr/>
        </p:nvSpPr>
        <p:spPr>
          <a:xfrm>
            <a:off x="8998802" y="2520752"/>
            <a:ext cx="2743200" cy="707886"/>
          </a:xfrm>
          <a:prstGeom prst="rect">
            <a:avLst/>
          </a:prstGeom>
          <a:noFill/>
        </p:spPr>
        <p:txBody>
          <a:bodyPr wrap="square" rtlCol="0">
            <a:spAutoFit/>
          </a:bodyPr>
          <a:lstStyle/>
          <a:p>
            <a:pPr algn="ctr"/>
            <a:r>
              <a:rPr lang="vi-VN" sz="2000" dirty="0">
                <a:solidFill>
                  <a:srgbClr val="FF0000"/>
                </a:solidFill>
              </a:rPr>
              <a:t>Chất lượng giọng nói (SIG)</a:t>
            </a:r>
            <a:endParaRPr lang="en-US" sz="2000" dirty="0">
              <a:solidFill>
                <a:srgbClr val="FF0000"/>
              </a:solidFill>
            </a:endParaRPr>
          </a:p>
        </p:txBody>
      </p:sp>
      <p:sp>
        <p:nvSpPr>
          <p:cNvPr id="18" name="TextBox 17">
            <a:extLst>
              <a:ext uri="{FF2B5EF4-FFF2-40B4-BE49-F238E27FC236}">
                <a16:creationId xmlns:a16="http://schemas.microsoft.com/office/drawing/2014/main" id="{380DCB12-B179-4BB2-AACC-8D012375BA95}"/>
              </a:ext>
            </a:extLst>
          </p:cNvPr>
          <p:cNvSpPr txBox="1"/>
          <p:nvPr/>
        </p:nvSpPr>
        <p:spPr>
          <a:xfrm>
            <a:off x="8998802" y="3666225"/>
            <a:ext cx="2743200" cy="707886"/>
          </a:xfrm>
          <a:prstGeom prst="rect">
            <a:avLst/>
          </a:prstGeom>
          <a:noFill/>
        </p:spPr>
        <p:txBody>
          <a:bodyPr wrap="square" rtlCol="0">
            <a:spAutoFit/>
          </a:bodyPr>
          <a:lstStyle/>
          <a:p>
            <a:pPr algn="ctr"/>
            <a:r>
              <a:rPr lang="vi-VN" sz="2000" dirty="0">
                <a:solidFill>
                  <a:srgbClr val="FF0000"/>
                </a:solidFill>
              </a:rPr>
              <a:t>Chất lượng lọc nhiễu (BAK)</a:t>
            </a:r>
            <a:endParaRPr lang="en-US" sz="2000" dirty="0">
              <a:solidFill>
                <a:srgbClr val="FF0000"/>
              </a:solidFill>
            </a:endParaRPr>
          </a:p>
        </p:txBody>
      </p:sp>
      <p:sp>
        <p:nvSpPr>
          <p:cNvPr id="19" name="TextBox 18">
            <a:extLst>
              <a:ext uri="{FF2B5EF4-FFF2-40B4-BE49-F238E27FC236}">
                <a16:creationId xmlns:a16="http://schemas.microsoft.com/office/drawing/2014/main" id="{7EDE1CBE-9023-4E2C-9B00-E711303665E2}"/>
              </a:ext>
            </a:extLst>
          </p:cNvPr>
          <p:cNvSpPr txBox="1"/>
          <p:nvPr/>
        </p:nvSpPr>
        <p:spPr>
          <a:xfrm>
            <a:off x="9022080" y="4811698"/>
            <a:ext cx="2743200" cy="707886"/>
          </a:xfrm>
          <a:prstGeom prst="rect">
            <a:avLst/>
          </a:prstGeom>
          <a:noFill/>
        </p:spPr>
        <p:txBody>
          <a:bodyPr wrap="square" rtlCol="0">
            <a:spAutoFit/>
          </a:bodyPr>
          <a:lstStyle/>
          <a:p>
            <a:pPr algn="ctr"/>
            <a:r>
              <a:rPr lang="vi-VN" sz="2000" dirty="0"/>
              <a:t>Chất lượng chung (OVR)</a:t>
            </a:r>
            <a:endParaRPr lang="en-US" sz="2000" dirty="0"/>
          </a:p>
        </p:txBody>
      </p:sp>
    </p:spTree>
    <p:extLst>
      <p:ext uri="{BB962C8B-B14F-4D97-AF65-F5344CB8AC3E}">
        <p14:creationId xmlns:p14="http://schemas.microsoft.com/office/powerpoint/2010/main" val="396233276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a:xfrm>
            <a:off x="838200" y="593177"/>
            <a:ext cx="10515600" cy="1325563"/>
          </a:xfrm>
        </p:spPr>
        <p:txBody>
          <a:bodyPr/>
          <a:lstStyle/>
          <a:p>
            <a:r>
              <a:rPr lang="vi-VN" b="0" dirty="0">
                <a:latin typeface="Calibri" panose="020F0502020204030204" pitchFamily="34" charset="0"/>
                <a:cs typeface="Calibri" panose="020F0502020204030204" pitchFamily="34" charset="0"/>
              </a:rPr>
              <a:t>Thang đo chất lượng âm thanh</a:t>
            </a:r>
            <a:endParaRPr lang="en-US" b="0" dirty="0">
              <a:latin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7576788E-F550-4E70-9DCD-DCA22E5EB8DB}"/>
              </a:ext>
            </a:extLst>
          </p:cNvPr>
          <p:cNvPicPr>
            <a:picLocks noChangeAspect="1"/>
          </p:cNvPicPr>
          <p:nvPr/>
        </p:nvPicPr>
        <p:blipFill>
          <a:blip r:embed="rId4"/>
          <a:stretch>
            <a:fillRect/>
          </a:stretch>
        </p:blipFill>
        <p:spPr>
          <a:xfrm>
            <a:off x="557212" y="2352675"/>
            <a:ext cx="11077575" cy="2152650"/>
          </a:xfrm>
          <a:prstGeom prst="rect">
            <a:avLst/>
          </a:prstGeom>
        </p:spPr>
      </p:pic>
      <p:sp>
        <p:nvSpPr>
          <p:cNvPr id="7" name="TextBox 6">
            <a:extLst>
              <a:ext uri="{FF2B5EF4-FFF2-40B4-BE49-F238E27FC236}">
                <a16:creationId xmlns:a16="http://schemas.microsoft.com/office/drawing/2014/main" id="{5C75E767-504C-4F05-A804-6D07AC9DEFD6}"/>
              </a:ext>
            </a:extLst>
          </p:cNvPr>
          <p:cNvSpPr txBox="1"/>
          <p:nvPr/>
        </p:nvSpPr>
        <p:spPr>
          <a:xfrm>
            <a:off x="3016468" y="4539150"/>
            <a:ext cx="6159062" cy="400110"/>
          </a:xfrm>
          <a:prstGeom prst="rect">
            <a:avLst/>
          </a:prstGeom>
          <a:noFill/>
        </p:spPr>
        <p:txBody>
          <a:bodyPr wrap="square" rtlCol="0">
            <a:spAutoFit/>
          </a:bodyPr>
          <a:lstStyle/>
          <a:p>
            <a:pPr algn="ctr"/>
            <a:r>
              <a:rPr lang="vi-VN" sz="2000" b="1" i="1" dirty="0"/>
              <a:t>Bảng 5.1</a:t>
            </a:r>
            <a:r>
              <a:rPr lang="vi-VN" sz="2000" i="1" dirty="0"/>
              <a:t>: Độ đo Mean Opinion Scores (MOS)</a:t>
            </a:r>
            <a:r>
              <a:rPr lang="vi-VN" sz="2000" dirty="0"/>
              <a:t> [5]</a:t>
            </a:r>
            <a:endParaRPr lang="en-US" sz="2000" i="1" dirty="0"/>
          </a:p>
        </p:txBody>
      </p:sp>
      <p:sp>
        <p:nvSpPr>
          <p:cNvPr id="2" name="Slide Number Placeholder 1">
            <a:extLst>
              <a:ext uri="{FF2B5EF4-FFF2-40B4-BE49-F238E27FC236}">
                <a16:creationId xmlns:a16="http://schemas.microsoft.com/office/drawing/2014/main" id="{6DC270D9-1F4D-4427-ABB0-768133E9EAC2}"/>
              </a:ext>
            </a:extLst>
          </p:cNvPr>
          <p:cNvSpPr>
            <a:spLocks noGrp="1"/>
          </p:cNvSpPr>
          <p:nvPr>
            <p:ph type="sldNum" sz="quarter" idx="12"/>
          </p:nvPr>
        </p:nvSpPr>
        <p:spPr/>
        <p:txBody>
          <a:bodyPr/>
          <a:lstStyle/>
          <a:p>
            <a:fld id="{1880F96C-824F-4C37-99B8-7E149B40C9DC}" type="slidenum">
              <a:rPr lang="en-US" smtClean="0"/>
              <a:pPr/>
              <a:t>36</a:t>
            </a:fld>
            <a:endParaRPr lang="en-US"/>
          </a:p>
        </p:txBody>
      </p:sp>
      <p:sp>
        <p:nvSpPr>
          <p:cNvPr id="8" name="TextBox 7">
            <a:extLst>
              <a:ext uri="{FF2B5EF4-FFF2-40B4-BE49-F238E27FC236}">
                <a16:creationId xmlns:a16="http://schemas.microsoft.com/office/drawing/2014/main" id="{5A1448C0-6D33-43C5-BD88-E9C7DACB2629}"/>
              </a:ext>
            </a:extLst>
          </p:cNvPr>
          <p:cNvSpPr txBox="1"/>
          <p:nvPr/>
        </p:nvSpPr>
        <p:spPr>
          <a:xfrm>
            <a:off x="970619" y="5631332"/>
            <a:ext cx="9707892" cy="584775"/>
          </a:xfrm>
          <a:prstGeom prst="rect">
            <a:avLst/>
          </a:prstGeom>
          <a:noFill/>
        </p:spPr>
        <p:txBody>
          <a:bodyPr wrap="square" rtlCol="0">
            <a:spAutoFit/>
          </a:bodyPr>
          <a:lstStyle/>
          <a:p>
            <a:r>
              <a:rPr lang="en-US" sz="1600" dirty="0">
                <a:solidFill>
                  <a:srgbClr val="222222"/>
                </a:solidFill>
                <a:effectLst/>
                <a:latin typeface="Arial" panose="020B0604020202020204" pitchFamily="34" charset="0"/>
              </a:rPr>
              <a:t>[</a:t>
            </a:r>
            <a:r>
              <a:rPr lang="vi-VN" sz="1600" dirty="0">
                <a:solidFill>
                  <a:srgbClr val="222222"/>
                </a:solidFill>
                <a:latin typeface="Arial" panose="020B0604020202020204" pitchFamily="34" charset="0"/>
              </a:rPr>
              <a:t>5</a:t>
            </a:r>
            <a:r>
              <a:rPr lang="en-US" sz="1600" dirty="0">
                <a:solidFill>
                  <a:srgbClr val="222222"/>
                </a:solidFill>
                <a:effectLst/>
                <a:latin typeface="Arial" panose="020B0604020202020204" pitchFamily="34" charset="0"/>
              </a:rPr>
              <a:t>]</a:t>
            </a:r>
            <a:r>
              <a:rPr lang="vi-VN" sz="1600" dirty="0">
                <a:solidFill>
                  <a:srgbClr val="222222"/>
                </a:solidFill>
                <a:effectLst/>
                <a:latin typeface="Arial" panose="020B0604020202020204" pitchFamily="34" charset="0"/>
              </a:rPr>
              <a:t> </a:t>
            </a:r>
            <a:r>
              <a:rPr lang="en-US" sz="1600" i="1" dirty="0" err="1">
                <a:solidFill>
                  <a:srgbClr val="222222"/>
                </a:solidFill>
                <a:effectLst/>
                <a:latin typeface="Arial" panose="020B0604020202020204" pitchFamily="34" charset="0"/>
              </a:rPr>
              <a:t>Streijl</a:t>
            </a:r>
            <a:r>
              <a:rPr lang="en-US" sz="1600" i="1" dirty="0">
                <a:solidFill>
                  <a:srgbClr val="222222"/>
                </a:solidFill>
                <a:effectLst/>
                <a:latin typeface="Arial" panose="020B0604020202020204" pitchFamily="34" charset="0"/>
              </a:rPr>
              <a:t>, R. C., Winkler, S., &amp; Hands, D. S. (2016). Mean opinion score (MOS) revisited: methods and applications, limitations and alternatives. Multimedia Systems, 22(2), 213-227.</a:t>
            </a:r>
            <a:endParaRPr lang="en-US" sz="1600" i="1" dirty="0"/>
          </a:p>
        </p:txBody>
      </p:sp>
      <p:cxnSp>
        <p:nvCxnSpPr>
          <p:cNvPr id="9" name="Straight Connector 8">
            <a:extLst>
              <a:ext uri="{FF2B5EF4-FFF2-40B4-BE49-F238E27FC236}">
                <a16:creationId xmlns:a16="http://schemas.microsoft.com/office/drawing/2014/main" id="{7638E92C-B3E3-4F13-80EC-CDD5CE01844C}"/>
              </a:ext>
            </a:extLst>
          </p:cNvPr>
          <p:cNvCxnSpPr/>
          <p:nvPr/>
        </p:nvCxnSpPr>
        <p:spPr>
          <a:xfrm>
            <a:off x="838200" y="5585048"/>
            <a:ext cx="6946783"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44493495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vi-VN" b="0" dirty="0">
                <a:latin typeface="Calibri" panose="020F0502020204030204" pitchFamily="34" charset="0"/>
                <a:cs typeface="Calibri" panose="020F0502020204030204" pitchFamily="34" charset="0"/>
              </a:rPr>
              <a:t>3. Chuẩn bị thực nghiệm</a:t>
            </a:r>
            <a:endParaRPr lang="en-US" b="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90983427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a:xfrm>
            <a:off x="838200" y="593177"/>
            <a:ext cx="10515600" cy="1325563"/>
          </a:xfrm>
        </p:spPr>
        <p:txBody>
          <a:bodyPr/>
          <a:lstStyle/>
          <a:p>
            <a:r>
              <a:rPr lang="vi-VN" b="0" dirty="0">
                <a:latin typeface="Calibri" panose="020F0502020204030204" pitchFamily="34" charset="0"/>
                <a:cs typeface="Calibri" panose="020F0502020204030204" pitchFamily="34" charset="0"/>
              </a:rPr>
              <a:t>Cách tiếp cận cổ điển</a:t>
            </a:r>
            <a:endParaRPr lang="en-US" b="0" dirty="0">
              <a:latin typeface="Calibri" panose="020F0502020204030204" pitchFamily="34" charset="0"/>
              <a:cs typeface="Calibri" panose="020F0502020204030204" pitchFamily="34" charset="0"/>
            </a:endParaRPr>
          </a:p>
        </p:txBody>
      </p:sp>
      <p:pic>
        <p:nvPicPr>
          <p:cNvPr id="3" name="Picture 2" descr="Chart, histogram&#10;&#10;Description automatically generated">
            <a:extLst>
              <a:ext uri="{FF2B5EF4-FFF2-40B4-BE49-F238E27FC236}">
                <a16:creationId xmlns:a16="http://schemas.microsoft.com/office/drawing/2014/main" id="{CC7D9CB6-6BBB-459A-8DC6-D45238CA925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199" y="1539551"/>
            <a:ext cx="3433667" cy="2575250"/>
          </a:xfrm>
          <a:prstGeom prst="rect">
            <a:avLst/>
          </a:prstGeom>
        </p:spPr>
      </p:pic>
      <p:pic>
        <p:nvPicPr>
          <p:cNvPr id="8" name="Picture 7" descr="Chart, line chart&#10;&#10;Description automatically generated">
            <a:extLst>
              <a:ext uri="{FF2B5EF4-FFF2-40B4-BE49-F238E27FC236}">
                <a16:creationId xmlns:a16="http://schemas.microsoft.com/office/drawing/2014/main" id="{0D33C550-F185-46F1-B4B6-55F2AF72232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8199" y="4279145"/>
            <a:ext cx="3433667" cy="2575250"/>
          </a:xfrm>
          <a:prstGeom prst="rect">
            <a:avLst/>
          </a:prstGeom>
        </p:spPr>
      </p:pic>
      <p:pic>
        <p:nvPicPr>
          <p:cNvPr id="10" name="Picture 9" descr="Chart, histogram&#10;&#10;Description automatically generated">
            <a:extLst>
              <a:ext uri="{FF2B5EF4-FFF2-40B4-BE49-F238E27FC236}">
                <a16:creationId xmlns:a16="http://schemas.microsoft.com/office/drawing/2014/main" id="{7C5C6994-A918-4391-A0C7-D9693BB32B0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05534" y="2668554"/>
            <a:ext cx="3433668" cy="2575251"/>
          </a:xfrm>
          <a:prstGeom prst="rect">
            <a:avLst/>
          </a:prstGeom>
        </p:spPr>
      </p:pic>
      <p:pic>
        <p:nvPicPr>
          <p:cNvPr id="14" name="Picture 13" descr="Chart, histogram&#10;&#10;Description automatically generated">
            <a:extLst>
              <a:ext uri="{FF2B5EF4-FFF2-40B4-BE49-F238E27FC236}">
                <a16:creationId xmlns:a16="http://schemas.microsoft.com/office/drawing/2014/main" id="{447DC4D2-1D11-41D4-A72D-8147887453E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758332" y="2668553"/>
            <a:ext cx="3433668" cy="2575251"/>
          </a:xfrm>
          <a:prstGeom prst="rect">
            <a:avLst/>
          </a:prstGeom>
        </p:spPr>
      </p:pic>
      <p:sp>
        <p:nvSpPr>
          <p:cNvPr id="15" name="Left Brace 14">
            <a:extLst>
              <a:ext uri="{FF2B5EF4-FFF2-40B4-BE49-F238E27FC236}">
                <a16:creationId xmlns:a16="http://schemas.microsoft.com/office/drawing/2014/main" id="{F4103144-E74C-4551-80EA-622ECF776279}"/>
              </a:ext>
            </a:extLst>
          </p:cNvPr>
          <p:cNvSpPr/>
          <p:nvPr/>
        </p:nvSpPr>
        <p:spPr>
          <a:xfrm rot="5400000">
            <a:off x="8576715" y="171796"/>
            <a:ext cx="234819" cy="4758694"/>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17" name="TextBox 16">
                <a:extLst>
                  <a:ext uri="{FF2B5EF4-FFF2-40B4-BE49-F238E27FC236}">
                    <a16:creationId xmlns:a16="http://schemas.microsoft.com/office/drawing/2014/main" id="{F2CAF731-D7CC-4F4B-A0F3-F6B45BD0450C}"/>
                  </a:ext>
                </a:extLst>
              </p:cNvPr>
              <p:cNvSpPr txBox="1"/>
              <p:nvPr/>
            </p:nvSpPr>
            <p:spPr>
              <a:xfrm>
                <a:off x="6146015" y="1228958"/>
                <a:ext cx="5386374" cy="10992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𝐿</m:t>
                      </m:r>
                      <m:d>
                        <m:dPr>
                          <m:ctrlPr>
                            <a:rPr lang="en-US" sz="3200" b="0" i="1" smtClean="0">
                              <a:latin typeface="Cambria Math" panose="02040503050406030204" pitchFamily="18" charset="0"/>
                            </a:rPr>
                          </m:ctrlPr>
                        </m:dPr>
                        <m:e>
                          <m:acc>
                            <m:accPr>
                              <m:chr m:val="̂"/>
                              <m:ctrlPr>
                                <a:rPr lang="en-US" sz="3200" b="0" i="1" smtClean="0">
                                  <a:latin typeface="Cambria Math" panose="02040503050406030204" pitchFamily="18" charset="0"/>
                                </a:rPr>
                              </m:ctrlPr>
                            </m:accPr>
                            <m:e>
                              <m:r>
                                <a:rPr lang="en-US" sz="3200" b="0" i="1" smtClean="0">
                                  <a:latin typeface="Cambria Math" panose="02040503050406030204" pitchFamily="18" charset="0"/>
                                </a:rPr>
                                <m:t>𝑥</m:t>
                              </m:r>
                            </m:e>
                          </m:acc>
                          <m:r>
                            <a:rPr lang="en-US" sz="3200" b="0" i="1" smtClean="0">
                              <a:latin typeface="Cambria Math" panose="02040503050406030204" pitchFamily="18" charset="0"/>
                            </a:rPr>
                            <m:t>,</m:t>
                          </m:r>
                          <m:r>
                            <a:rPr lang="en-US" sz="3200" b="0" i="1" smtClean="0">
                              <a:latin typeface="Cambria Math" panose="02040503050406030204" pitchFamily="18" charset="0"/>
                            </a:rPr>
                            <m:t>𝑥</m:t>
                          </m:r>
                        </m:e>
                      </m:d>
                      <m:r>
                        <a:rPr lang="en-US" sz="3200" b="0" i="1" smtClean="0">
                          <a:latin typeface="Cambria Math" panose="02040503050406030204" pitchFamily="18" charset="0"/>
                        </a:rPr>
                        <m:t>=</m:t>
                      </m:r>
                      <m:nary>
                        <m:naryPr>
                          <m:supHide m:val="on"/>
                          <m:ctrlPr>
                            <a:rPr lang="en-US" sz="3200" b="0" i="1" smtClean="0">
                              <a:latin typeface="Cambria Math" panose="02040503050406030204" pitchFamily="18" charset="0"/>
                            </a:rPr>
                          </m:ctrlPr>
                        </m:naryPr>
                        <m:sub>
                          <m:r>
                            <a:rPr lang="en-US" sz="3200" b="0" i="1" smtClean="0">
                              <a:latin typeface="Cambria Math" panose="02040503050406030204" pitchFamily="18" charset="0"/>
                            </a:rPr>
                            <m:t>𝑇</m:t>
                          </m:r>
                        </m:sub>
                        <m:sup/>
                        <m:e>
                          <m:sSup>
                            <m:sSupPr>
                              <m:ctrlPr>
                                <a:rPr lang="en-US" sz="3200" b="0" i="1" smtClean="0">
                                  <a:latin typeface="Cambria Math" panose="02040503050406030204" pitchFamily="18" charset="0"/>
                                </a:rPr>
                              </m:ctrlPr>
                            </m:sSupPr>
                            <m:e>
                              <m:d>
                                <m:dPr>
                                  <m:ctrlPr>
                                    <a:rPr lang="en-US" sz="3200" b="0" i="1" smtClean="0">
                                      <a:latin typeface="Cambria Math" panose="02040503050406030204" pitchFamily="18" charset="0"/>
                                    </a:rPr>
                                  </m:ctrlPr>
                                </m:dPr>
                                <m:e>
                                  <m:acc>
                                    <m:accPr>
                                      <m:chr m:val="̂"/>
                                      <m:ctrlPr>
                                        <a:rPr lang="en-US" sz="3200" b="0" i="1" smtClean="0">
                                          <a:latin typeface="Cambria Math" panose="02040503050406030204" pitchFamily="18" charset="0"/>
                                        </a:rPr>
                                      </m:ctrlPr>
                                    </m:accPr>
                                    <m:e>
                                      <m:r>
                                        <a:rPr lang="en-US" sz="3200" b="0" i="1" smtClean="0">
                                          <a:latin typeface="Cambria Math" panose="02040503050406030204" pitchFamily="18" charset="0"/>
                                        </a:rPr>
                                        <m:t>𝑥</m:t>
                                      </m:r>
                                    </m:e>
                                  </m:acc>
                                  <m:d>
                                    <m:dPr>
                                      <m:ctrlPr>
                                        <a:rPr lang="en-US" sz="3200" b="0" i="1" smtClean="0">
                                          <a:latin typeface="Cambria Math" panose="02040503050406030204" pitchFamily="18" charset="0"/>
                                        </a:rPr>
                                      </m:ctrlPr>
                                    </m:dPr>
                                    <m:e>
                                      <m:r>
                                        <a:rPr lang="en-US" sz="3200" b="0" i="1" smtClean="0">
                                          <a:latin typeface="Cambria Math" panose="02040503050406030204" pitchFamily="18" charset="0"/>
                                        </a:rPr>
                                        <m:t>𝑡</m:t>
                                      </m:r>
                                    </m:e>
                                  </m:d>
                                  <m:r>
                                    <a:rPr lang="en-US" sz="3200" b="0" i="1" smtClean="0">
                                      <a:latin typeface="Cambria Math" panose="02040503050406030204" pitchFamily="18" charset="0"/>
                                    </a:rPr>
                                    <m:t>−</m:t>
                                  </m:r>
                                  <m:r>
                                    <a:rPr lang="en-US" sz="3200" b="0" i="1" smtClean="0">
                                      <a:latin typeface="Cambria Math" panose="02040503050406030204" pitchFamily="18" charset="0"/>
                                    </a:rPr>
                                    <m:t>𝑥</m:t>
                                  </m:r>
                                  <m:d>
                                    <m:dPr>
                                      <m:ctrlPr>
                                        <a:rPr lang="en-US" sz="3200" b="0" i="1" smtClean="0">
                                          <a:latin typeface="Cambria Math" panose="02040503050406030204" pitchFamily="18" charset="0"/>
                                        </a:rPr>
                                      </m:ctrlPr>
                                    </m:dPr>
                                    <m:e>
                                      <m:r>
                                        <a:rPr lang="en-US" sz="3200" b="0" i="1" smtClean="0">
                                          <a:latin typeface="Cambria Math" panose="02040503050406030204" pitchFamily="18" charset="0"/>
                                        </a:rPr>
                                        <m:t>𝑡</m:t>
                                      </m:r>
                                    </m:e>
                                  </m:d>
                                </m:e>
                              </m:d>
                            </m:e>
                            <m:sup>
                              <m:r>
                                <a:rPr lang="en-US" sz="3200" b="0" i="1" smtClean="0">
                                  <a:latin typeface="Cambria Math" panose="02040503050406030204" pitchFamily="18" charset="0"/>
                                </a:rPr>
                                <m:t>2</m:t>
                              </m:r>
                            </m:sup>
                          </m:sSup>
                          <m:r>
                            <a:rPr lang="en-US" sz="3200" b="0" i="1" smtClean="0">
                              <a:latin typeface="Cambria Math" panose="02040503050406030204" pitchFamily="18" charset="0"/>
                            </a:rPr>
                            <m:t>𝑑𝑡</m:t>
                          </m:r>
                        </m:e>
                      </m:nary>
                    </m:oMath>
                  </m:oMathPara>
                </a14:m>
                <a:endParaRPr lang="en-US" sz="3200" dirty="0"/>
              </a:p>
            </p:txBody>
          </p:sp>
        </mc:Choice>
        <mc:Fallback>
          <p:sp>
            <p:nvSpPr>
              <p:cNvPr id="17" name="TextBox 16">
                <a:extLst>
                  <a:ext uri="{FF2B5EF4-FFF2-40B4-BE49-F238E27FC236}">
                    <a16:creationId xmlns:a16="http://schemas.microsoft.com/office/drawing/2014/main" id="{F2CAF731-D7CC-4F4B-A0F3-F6B45BD0450C}"/>
                  </a:ext>
                </a:extLst>
              </p:cNvPr>
              <p:cNvSpPr txBox="1">
                <a:spLocks noRot="1" noChangeAspect="1" noMove="1" noResize="1" noEditPoints="1" noAdjustHandles="1" noChangeArrowheads="1" noChangeShapeType="1" noTextEdit="1"/>
              </p:cNvSpPr>
              <p:nvPr/>
            </p:nvSpPr>
            <p:spPr>
              <a:xfrm>
                <a:off x="6146015" y="1228958"/>
                <a:ext cx="5386374" cy="1099275"/>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0" name="TextBox 19">
                <a:extLst>
                  <a:ext uri="{FF2B5EF4-FFF2-40B4-BE49-F238E27FC236}">
                    <a16:creationId xmlns:a16="http://schemas.microsoft.com/office/drawing/2014/main" id="{32EF5D4F-F95D-4E5E-83C8-D7316BA8C493}"/>
                  </a:ext>
                </a:extLst>
              </p:cNvPr>
              <p:cNvSpPr txBox="1"/>
              <p:nvPr/>
            </p:nvSpPr>
            <p:spPr>
              <a:xfrm>
                <a:off x="73534" y="2406943"/>
                <a:ext cx="764663"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𝑦</m:t>
                      </m:r>
                      <m:r>
                        <a:rPr lang="en-US" sz="2800" b="0" i="1" smtClean="0">
                          <a:latin typeface="Cambria Math" panose="02040503050406030204" pitchFamily="18" charset="0"/>
                        </a:rPr>
                        <m:t>(</m:t>
                      </m:r>
                      <m:r>
                        <a:rPr lang="en-US" sz="2800" b="0" i="1" smtClean="0">
                          <a:latin typeface="Cambria Math" panose="02040503050406030204" pitchFamily="18" charset="0"/>
                        </a:rPr>
                        <m:t>𝑡</m:t>
                      </m:r>
                      <m:r>
                        <a:rPr lang="en-US" sz="2800" b="0" i="1" smtClean="0">
                          <a:latin typeface="Cambria Math" panose="02040503050406030204" pitchFamily="18" charset="0"/>
                        </a:rPr>
                        <m:t>)</m:t>
                      </m:r>
                    </m:oMath>
                  </m:oMathPara>
                </a14:m>
                <a:endParaRPr lang="en-US" sz="2800" dirty="0"/>
              </a:p>
            </p:txBody>
          </p:sp>
        </mc:Choice>
        <mc:Fallback>
          <p:sp>
            <p:nvSpPr>
              <p:cNvPr id="20" name="TextBox 19">
                <a:extLst>
                  <a:ext uri="{FF2B5EF4-FFF2-40B4-BE49-F238E27FC236}">
                    <a16:creationId xmlns:a16="http://schemas.microsoft.com/office/drawing/2014/main" id="{32EF5D4F-F95D-4E5E-83C8-D7316BA8C493}"/>
                  </a:ext>
                </a:extLst>
              </p:cNvPr>
              <p:cNvSpPr txBox="1">
                <a:spLocks noRot="1" noChangeAspect="1" noMove="1" noResize="1" noEditPoints="1" noAdjustHandles="1" noChangeArrowheads="1" noChangeShapeType="1" noTextEdit="1"/>
              </p:cNvSpPr>
              <p:nvPr/>
            </p:nvSpPr>
            <p:spPr>
              <a:xfrm>
                <a:off x="73534" y="2406943"/>
                <a:ext cx="764663" cy="523220"/>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1" name="TextBox 20">
                <a:extLst>
                  <a:ext uri="{FF2B5EF4-FFF2-40B4-BE49-F238E27FC236}">
                    <a16:creationId xmlns:a16="http://schemas.microsoft.com/office/drawing/2014/main" id="{79B43CEF-ABB7-4C66-A046-1DB854106962}"/>
                  </a:ext>
                </a:extLst>
              </p:cNvPr>
              <p:cNvSpPr txBox="1"/>
              <p:nvPr/>
            </p:nvSpPr>
            <p:spPr>
              <a:xfrm>
                <a:off x="73534" y="5142924"/>
                <a:ext cx="764663"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𝑔</m:t>
                      </m:r>
                      <m:r>
                        <a:rPr lang="en-US" sz="2800" b="0" i="1" smtClean="0">
                          <a:latin typeface="Cambria Math" panose="02040503050406030204" pitchFamily="18" charset="0"/>
                        </a:rPr>
                        <m:t>(</m:t>
                      </m:r>
                      <m:r>
                        <a:rPr lang="en-US" sz="2800" b="0" i="1" smtClean="0">
                          <a:latin typeface="Cambria Math" panose="02040503050406030204" pitchFamily="18" charset="0"/>
                        </a:rPr>
                        <m:t>𝑡</m:t>
                      </m:r>
                      <m:r>
                        <a:rPr lang="en-US" sz="2800" b="0" i="1" smtClean="0">
                          <a:latin typeface="Cambria Math" panose="02040503050406030204" pitchFamily="18" charset="0"/>
                        </a:rPr>
                        <m:t>)</m:t>
                      </m:r>
                    </m:oMath>
                  </m:oMathPara>
                </a14:m>
                <a:endParaRPr lang="en-US" sz="2800" dirty="0"/>
              </a:p>
            </p:txBody>
          </p:sp>
        </mc:Choice>
        <mc:Fallback>
          <p:sp>
            <p:nvSpPr>
              <p:cNvPr id="21" name="TextBox 20">
                <a:extLst>
                  <a:ext uri="{FF2B5EF4-FFF2-40B4-BE49-F238E27FC236}">
                    <a16:creationId xmlns:a16="http://schemas.microsoft.com/office/drawing/2014/main" id="{79B43CEF-ABB7-4C66-A046-1DB854106962}"/>
                  </a:ext>
                </a:extLst>
              </p:cNvPr>
              <p:cNvSpPr txBox="1">
                <a:spLocks noRot="1" noChangeAspect="1" noMove="1" noResize="1" noEditPoints="1" noAdjustHandles="1" noChangeArrowheads="1" noChangeShapeType="1" noTextEdit="1"/>
              </p:cNvSpPr>
              <p:nvPr/>
            </p:nvSpPr>
            <p:spPr>
              <a:xfrm>
                <a:off x="73534" y="5142924"/>
                <a:ext cx="764663" cy="523220"/>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2" name="TextBox 21">
                <a:extLst>
                  <a:ext uri="{FF2B5EF4-FFF2-40B4-BE49-F238E27FC236}">
                    <a16:creationId xmlns:a16="http://schemas.microsoft.com/office/drawing/2014/main" id="{059D3453-CCB1-4AC1-BBB1-3411B48370DE}"/>
                  </a:ext>
                </a:extLst>
              </p:cNvPr>
              <p:cNvSpPr txBox="1"/>
              <p:nvPr/>
            </p:nvSpPr>
            <p:spPr>
              <a:xfrm>
                <a:off x="5584626" y="5243804"/>
                <a:ext cx="3254576"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𝑥</m:t>
                          </m:r>
                        </m:e>
                      </m:acc>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𝑡</m:t>
                          </m:r>
                        </m:e>
                      </m:d>
                      <m:r>
                        <a:rPr lang="en-US" sz="2800" b="0" i="1" smtClean="0">
                          <a:latin typeface="Cambria Math" panose="02040503050406030204" pitchFamily="18" charset="0"/>
                        </a:rPr>
                        <m:t>=</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𝑦</m:t>
                          </m:r>
                          <m:r>
                            <a:rPr lang="en-US" sz="2800" b="0" i="1" smtClean="0">
                              <a:latin typeface="Cambria Math" panose="02040503050406030204" pitchFamily="18" charset="0"/>
                            </a:rPr>
                            <m:t>∗</m:t>
                          </m:r>
                          <m:r>
                            <a:rPr lang="en-US" sz="2800" b="0" i="1" smtClean="0">
                              <a:latin typeface="Cambria Math" panose="02040503050406030204" pitchFamily="18" charset="0"/>
                            </a:rPr>
                            <m:t>𝑔</m:t>
                          </m:r>
                        </m:e>
                      </m:d>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𝑡</m:t>
                          </m:r>
                        </m:e>
                      </m:d>
                    </m:oMath>
                  </m:oMathPara>
                </a14:m>
                <a:endParaRPr lang="en-US" sz="2800" dirty="0"/>
              </a:p>
            </p:txBody>
          </p:sp>
        </mc:Choice>
        <mc:Fallback>
          <p:sp>
            <p:nvSpPr>
              <p:cNvPr id="22" name="TextBox 21">
                <a:extLst>
                  <a:ext uri="{FF2B5EF4-FFF2-40B4-BE49-F238E27FC236}">
                    <a16:creationId xmlns:a16="http://schemas.microsoft.com/office/drawing/2014/main" id="{059D3453-CCB1-4AC1-BBB1-3411B48370DE}"/>
                  </a:ext>
                </a:extLst>
              </p:cNvPr>
              <p:cNvSpPr txBox="1">
                <a:spLocks noRot="1" noChangeAspect="1" noMove="1" noResize="1" noEditPoints="1" noAdjustHandles="1" noChangeArrowheads="1" noChangeShapeType="1" noTextEdit="1"/>
              </p:cNvSpPr>
              <p:nvPr/>
            </p:nvSpPr>
            <p:spPr>
              <a:xfrm>
                <a:off x="5584626" y="5243804"/>
                <a:ext cx="3254576" cy="523220"/>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3" name="TextBox 22">
                <a:extLst>
                  <a:ext uri="{FF2B5EF4-FFF2-40B4-BE49-F238E27FC236}">
                    <a16:creationId xmlns:a16="http://schemas.microsoft.com/office/drawing/2014/main" id="{CC654827-2D1A-4DB7-9E2A-7D985BB45C0D}"/>
                  </a:ext>
                </a:extLst>
              </p:cNvPr>
              <p:cNvSpPr txBox="1"/>
              <p:nvPr/>
            </p:nvSpPr>
            <p:spPr>
              <a:xfrm>
                <a:off x="10151962" y="5243804"/>
                <a:ext cx="812339"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𝑥</m:t>
                      </m:r>
                      <m:r>
                        <a:rPr lang="en-US" sz="2800" b="0" i="1" smtClean="0">
                          <a:latin typeface="Cambria Math" panose="02040503050406030204" pitchFamily="18" charset="0"/>
                        </a:rPr>
                        <m:t>(</m:t>
                      </m:r>
                      <m:r>
                        <a:rPr lang="en-US" sz="2800" b="0" i="1" smtClean="0">
                          <a:latin typeface="Cambria Math" panose="02040503050406030204" pitchFamily="18" charset="0"/>
                        </a:rPr>
                        <m:t>𝑡</m:t>
                      </m:r>
                      <m:r>
                        <a:rPr lang="en-US" sz="2800" b="0" i="1" smtClean="0">
                          <a:latin typeface="Cambria Math" panose="02040503050406030204" pitchFamily="18" charset="0"/>
                        </a:rPr>
                        <m:t>)</m:t>
                      </m:r>
                    </m:oMath>
                  </m:oMathPara>
                </a14:m>
                <a:endParaRPr lang="en-US" sz="2800" dirty="0"/>
              </a:p>
            </p:txBody>
          </p:sp>
        </mc:Choice>
        <mc:Fallback>
          <p:sp>
            <p:nvSpPr>
              <p:cNvPr id="23" name="TextBox 22">
                <a:extLst>
                  <a:ext uri="{FF2B5EF4-FFF2-40B4-BE49-F238E27FC236}">
                    <a16:creationId xmlns:a16="http://schemas.microsoft.com/office/drawing/2014/main" id="{CC654827-2D1A-4DB7-9E2A-7D985BB45C0D}"/>
                  </a:ext>
                </a:extLst>
              </p:cNvPr>
              <p:cNvSpPr txBox="1">
                <a:spLocks noRot="1" noChangeAspect="1" noMove="1" noResize="1" noEditPoints="1" noAdjustHandles="1" noChangeArrowheads="1" noChangeShapeType="1" noTextEdit="1"/>
              </p:cNvSpPr>
              <p:nvPr/>
            </p:nvSpPr>
            <p:spPr>
              <a:xfrm>
                <a:off x="10151962" y="5243804"/>
                <a:ext cx="812339" cy="523220"/>
              </a:xfrm>
              <a:prstGeom prst="rect">
                <a:avLst/>
              </a:prstGeom>
              <a:blipFill>
                <a:blip r:embed="rId12"/>
                <a:stretch>
                  <a:fillRect/>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2D7B2D7E-1B04-4BBB-8F02-D1DD416CFBE0}"/>
              </a:ext>
            </a:extLst>
          </p:cNvPr>
          <p:cNvSpPr>
            <a:spLocks noGrp="1"/>
          </p:cNvSpPr>
          <p:nvPr>
            <p:ph type="sldNum" sz="quarter" idx="12"/>
          </p:nvPr>
        </p:nvSpPr>
        <p:spPr/>
        <p:txBody>
          <a:bodyPr/>
          <a:lstStyle/>
          <a:p>
            <a:fld id="{1880F96C-824F-4C37-99B8-7E149B40C9DC}" type="slidenum">
              <a:rPr lang="en-US" smtClean="0"/>
              <a:pPr/>
              <a:t>38</a:t>
            </a:fld>
            <a:endParaRPr lang="en-US"/>
          </a:p>
        </p:txBody>
      </p:sp>
      <p:sp>
        <p:nvSpPr>
          <p:cNvPr id="16" name="Arrow: Down 15">
            <a:extLst>
              <a:ext uri="{FF2B5EF4-FFF2-40B4-BE49-F238E27FC236}">
                <a16:creationId xmlns:a16="http://schemas.microsoft.com/office/drawing/2014/main" id="{D9C13527-497D-437E-A311-3CECBFD6B2DA}"/>
              </a:ext>
            </a:extLst>
          </p:cNvPr>
          <p:cNvSpPr/>
          <p:nvPr/>
        </p:nvSpPr>
        <p:spPr>
          <a:xfrm rot="14403061">
            <a:off x="4384551" y="4169957"/>
            <a:ext cx="454799" cy="1169684"/>
          </a:xfrm>
          <a:prstGeom prst="down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4" name="Arrow: Down 23">
            <a:extLst>
              <a:ext uri="{FF2B5EF4-FFF2-40B4-BE49-F238E27FC236}">
                <a16:creationId xmlns:a16="http://schemas.microsoft.com/office/drawing/2014/main" id="{D58600A5-E0B4-448C-BBAD-42B358D16B16}"/>
              </a:ext>
            </a:extLst>
          </p:cNvPr>
          <p:cNvSpPr/>
          <p:nvPr/>
        </p:nvSpPr>
        <p:spPr>
          <a:xfrm rot="18345625">
            <a:off x="4397350" y="2792693"/>
            <a:ext cx="454799" cy="1169684"/>
          </a:xfrm>
          <a:prstGeom prst="down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96034706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a:xfrm>
            <a:off x="838200" y="593177"/>
            <a:ext cx="10515600" cy="1325563"/>
          </a:xfrm>
        </p:spPr>
        <p:txBody>
          <a:bodyPr/>
          <a:lstStyle/>
          <a:p>
            <a:r>
              <a:rPr lang="vi-VN" b="0" dirty="0">
                <a:latin typeface="Calibri" panose="020F0502020204030204" pitchFamily="34" charset="0"/>
                <a:cs typeface="Calibri" panose="020F0502020204030204" pitchFamily="34" charset="0"/>
              </a:rPr>
              <a:t>Cách tiếp cận cổ điển</a:t>
            </a:r>
            <a:endParaRPr lang="en-US" b="0" dirty="0">
              <a:latin typeface="Calibri" panose="020F0502020204030204" pitchFamily="34" charset="0"/>
              <a:cs typeface="Calibri" panose="020F0502020204030204" pitchFamily="34" charset="0"/>
            </a:endParaRPr>
          </a:p>
        </p:txBody>
      </p:sp>
      <mc:AlternateContent xmlns:mc="http://schemas.openxmlformats.org/markup-compatibility/2006">
        <mc:Choice xmlns:a14="http://schemas.microsoft.com/office/drawing/2010/main" Requires="a14">
          <p:sp>
            <p:nvSpPr>
              <p:cNvPr id="17" name="TextBox 16">
                <a:extLst>
                  <a:ext uri="{FF2B5EF4-FFF2-40B4-BE49-F238E27FC236}">
                    <a16:creationId xmlns:a16="http://schemas.microsoft.com/office/drawing/2014/main" id="{F2CAF731-D7CC-4F4B-A0F3-F6B45BD0450C}"/>
                  </a:ext>
                </a:extLst>
              </p:cNvPr>
              <p:cNvSpPr txBox="1"/>
              <p:nvPr/>
            </p:nvSpPr>
            <p:spPr>
              <a:xfrm>
                <a:off x="3709865" y="1918740"/>
                <a:ext cx="477227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𝑔</m:t>
                      </m:r>
                      <m:d>
                        <m:dPr>
                          <m:ctrlPr>
                            <a:rPr lang="en-US" sz="3200" b="0" i="1" smtClean="0">
                              <a:latin typeface="Cambria Math" panose="02040503050406030204" pitchFamily="18" charset="0"/>
                            </a:rPr>
                          </m:ctrlPr>
                        </m:dPr>
                        <m:e>
                          <m:r>
                            <a:rPr lang="en-US" sz="3200" b="0" i="1" smtClean="0">
                              <a:latin typeface="Cambria Math" panose="02040503050406030204" pitchFamily="18" charset="0"/>
                            </a:rPr>
                            <m:t>𝑡</m:t>
                          </m:r>
                        </m:e>
                      </m:d>
                      <m:r>
                        <a:rPr lang="en-US" sz="3200" b="0" i="1" smtClean="0">
                          <a:latin typeface="Cambria Math" panose="02040503050406030204" pitchFamily="18" charset="0"/>
                        </a:rPr>
                        <m:t>≔</m:t>
                      </m:r>
                      <m:r>
                        <m:rPr>
                          <m:sty m:val="p"/>
                        </m:rPr>
                        <a:rPr lang="vi-VN" sz="3200" i="1">
                          <a:latin typeface="Cambria Math" panose="02040503050406030204" pitchFamily="18" charset="0"/>
                        </a:rPr>
                        <m:t>argmin</m:t>
                      </m:r>
                      <m:r>
                        <a:rPr lang="en-US" sz="3200" b="0" i="1" smtClean="0">
                          <a:latin typeface="Cambria Math" panose="02040503050406030204" pitchFamily="18" charset="0"/>
                        </a:rPr>
                        <m:t> </m:t>
                      </m:r>
                      <m:r>
                        <a:rPr lang="en-US" sz="3200" b="0" i="1" smtClean="0">
                          <a:latin typeface="Cambria Math" panose="02040503050406030204" pitchFamily="18" charset="0"/>
                        </a:rPr>
                        <m:t>𝐿</m:t>
                      </m:r>
                      <m:r>
                        <a:rPr lang="en-US" sz="3200" b="0" i="1" smtClean="0">
                          <a:latin typeface="Cambria Math" panose="02040503050406030204" pitchFamily="18" charset="0"/>
                        </a:rPr>
                        <m:t>(</m:t>
                      </m:r>
                      <m:r>
                        <a:rPr lang="en-US" sz="3200" b="0" i="1" smtClean="0">
                          <a:latin typeface="Cambria Math" panose="02040503050406030204" pitchFamily="18" charset="0"/>
                        </a:rPr>
                        <m:t>𝑦</m:t>
                      </m:r>
                      <m:r>
                        <a:rPr lang="en-US" sz="3200" b="0" i="1" smtClean="0">
                          <a:latin typeface="Cambria Math" panose="02040503050406030204" pitchFamily="18" charset="0"/>
                        </a:rPr>
                        <m:t>∗</m:t>
                      </m:r>
                      <m:r>
                        <a:rPr lang="en-US" sz="3200" b="0" i="1" smtClean="0">
                          <a:latin typeface="Cambria Math" panose="02040503050406030204" pitchFamily="18" charset="0"/>
                        </a:rPr>
                        <m:t>𝑔</m:t>
                      </m:r>
                      <m:r>
                        <a:rPr lang="en-US" sz="3200" b="0" i="1" smtClean="0">
                          <a:latin typeface="Cambria Math" panose="02040503050406030204" pitchFamily="18" charset="0"/>
                        </a:rPr>
                        <m:t>, </m:t>
                      </m:r>
                      <m:r>
                        <a:rPr lang="en-US" sz="3200" b="0" i="1" smtClean="0">
                          <a:latin typeface="Cambria Math" panose="02040503050406030204" pitchFamily="18" charset="0"/>
                        </a:rPr>
                        <m:t>𝑥</m:t>
                      </m:r>
                      <m:r>
                        <a:rPr lang="en-US" sz="3200" b="0" i="1" smtClean="0">
                          <a:latin typeface="Cambria Math" panose="02040503050406030204" pitchFamily="18" charset="0"/>
                        </a:rPr>
                        <m:t>)</m:t>
                      </m:r>
                    </m:oMath>
                  </m:oMathPara>
                </a14:m>
                <a:endParaRPr lang="en-US" sz="3200" dirty="0"/>
              </a:p>
            </p:txBody>
          </p:sp>
        </mc:Choice>
        <mc:Fallback>
          <p:sp>
            <p:nvSpPr>
              <p:cNvPr id="17" name="TextBox 16">
                <a:extLst>
                  <a:ext uri="{FF2B5EF4-FFF2-40B4-BE49-F238E27FC236}">
                    <a16:creationId xmlns:a16="http://schemas.microsoft.com/office/drawing/2014/main" id="{F2CAF731-D7CC-4F4B-A0F3-F6B45BD0450C}"/>
                  </a:ext>
                </a:extLst>
              </p:cNvPr>
              <p:cNvSpPr txBox="1">
                <a:spLocks noRot="1" noChangeAspect="1" noMove="1" noResize="1" noEditPoints="1" noAdjustHandles="1" noChangeArrowheads="1" noChangeShapeType="1" noTextEdit="1"/>
              </p:cNvSpPr>
              <p:nvPr/>
            </p:nvSpPr>
            <p:spPr>
              <a:xfrm>
                <a:off x="3709865" y="1918740"/>
                <a:ext cx="4772270" cy="584775"/>
              </a:xfrm>
              <a:prstGeom prst="rect">
                <a:avLst/>
              </a:prstGeom>
              <a:blipFill>
                <a:blip r:embed="rId4"/>
                <a:stretch>
                  <a:fillRect/>
                </a:stretch>
              </a:blipFill>
            </p:spPr>
            <p:txBody>
              <a:bodyPr/>
              <a:lstStyle/>
              <a:p>
                <a:r>
                  <a:rPr lang="en-US">
                    <a:noFill/>
                  </a:rPr>
                  <a:t> </a:t>
                </a:r>
              </a:p>
            </p:txBody>
          </p:sp>
        </mc:Fallback>
      </mc:AlternateContent>
      <p:cxnSp>
        <p:nvCxnSpPr>
          <p:cNvPr id="4" name="Straight Connector 3">
            <a:extLst>
              <a:ext uri="{FF2B5EF4-FFF2-40B4-BE49-F238E27FC236}">
                <a16:creationId xmlns:a16="http://schemas.microsoft.com/office/drawing/2014/main" id="{76687982-4523-4980-A545-114D983DC44B}"/>
              </a:ext>
            </a:extLst>
          </p:cNvPr>
          <p:cNvCxnSpPr/>
          <p:nvPr/>
        </p:nvCxnSpPr>
        <p:spPr>
          <a:xfrm>
            <a:off x="6096000" y="2768367"/>
            <a:ext cx="0" cy="2608976"/>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4F180AAF-ACA6-4B53-ABFC-79B06F98943F}"/>
              </a:ext>
            </a:extLst>
          </p:cNvPr>
          <p:cNvSpPr txBox="1"/>
          <p:nvPr/>
        </p:nvSpPr>
        <p:spPr>
          <a:xfrm>
            <a:off x="1255552" y="2666734"/>
            <a:ext cx="4840448" cy="3662541"/>
          </a:xfrm>
          <a:prstGeom prst="rect">
            <a:avLst/>
          </a:prstGeom>
          <a:noFill/>
        </p:spPr>
        <p:txBody>
          <a:bodyPr wrap="square" rtlCol="0">
            <a:spAutoFit/>
          </a:bodyPr>
          <a:lstStyle/>
          <a:p>
            <a:r>
              <a:rPr lang="vi-VN" sz="3600" b="1" dirty="0">
                <a:latin typeface="Calibri" panose="020F0502020204030204" pitchFamily="34" charset="0"/>
                <a:cs typeface="Calibri" panose="020F0502020204030204" pitchFamily="34" charset="0"/>
              </a:rPr>
              <a:t>Ưu điểm</a:t>
            </a:r>
          </a:p>
          <a:p>
            <a:pPr marL="285750" indent="-285750">
              <a:buFont typeface="Arial" panose="020B0604020202020204" pitchFamily="34" charset="0"/>
              <a:buChar char="•"/>
            </a:pPr>
            <a:endParaRPr lang="en-US" sz="36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vi-VN" sz="3200" dirty="0">
                <a:latin typeface="Calibri" panose="020F0502020204030204" pitchFamily="34" charset="0"/>
                <a:cs typeface="Calibri" panose="020F0502020204030204" pitchFamily="34" charset="0"/>
              </a:rPr>
              <a:t>Tốc độ nhanh</a:t>
            </a:r>
            <a:endParaRPr lang="en-US" sz="32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endParaRPr lang="vi-VN" sz="32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vi-VN" sz="3200" dirty="0">
                <a:latin typeface="Calibri" panose="020F0502020204030204" pitchFamily="34" charset="0"/>
                <a:cs typeface="Calibri" panose="020F0502020204030204" pitchFamily="34" charset="0"/>
              </a:rPr>
              <a:t>Tài nguyên yêu cầu thấp</a:t>
            </a:r>
            <a:endParaRPr lang="en-US" sz="32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endParaRPr lang="vi-VN" sz="32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vi-VN" sz="3200" dirty="0">
                <a:latin typeface="Calibri" panose="020F0502020204030204" pitchFamily="34" charset="0"/>
                <a:cs typeface="Calibri" panose="020F0502020204030204" pitchFamily="34" charset="0"/>
              </a:rPr>
              <a:t>Hiệu quả cao</a:t>
            </a:r>
            <a:endParaRPr lang="en-US" sz="3200" dirty="0">
              <a:latin typeface="Calibri" panose="020F0502020204030204" pitchFamily="34" charset="0"/>
              <a:cs typeface="Calibri" panose="020F0502020204030204" pitchFamily="34" charset="0"/>
            </a:endParaRPr>
          </a:p>
        </p:txBody>
      </p:sp>
      <p:sp>
        <p:nvSpPr>
          <p:cNvPr id="16" name="TextBox 15">
            <a:extLst>
              <a:ext uri="{FF2B5EF4-FFF2-40B4-BE49-F238E27FC236}">
                <a16:creationId xmlns:a16="http://schemas.microsoft.com/office/drawing/2014/main" id="{879C5F26-C4F7-49A1-803A-350EC9F53B88}"/>
              </a:ext>
            </a:extLst>
          </p:cNvPr>
          <p:cNvSpPr txBox="1"/>
          <p:nvPr/>
        </p:nvSpPr>
        <p:spPr>
          <a:xfrm>
            <a:off x="6915807" y="2664696"/>
            <a:ext cx="4840448" cy="2677656"/>
          </a:xfrm>
          <a:prstGeom prst="rect">
            <a:avLst/>
          </a:prstGeom>
          <a:noFill/>
        </p:spPr>
        <p:txBody>
          <a:bodyPr wrap="square" rtlCol="0">
            <a:spAutoFit/>
          </a:bodyPr>
          <a:lstStyle/>
          <a:p>
            <a:r>
              <a:rPr lang="vi-VN" sz="3600" b="1" dirty="0">
                <a:latin typeface="Calibri" panose="020F0502020204030204" pitchFamily="34" charset="0"/>
                <a:cs typeface="Calibri" panose="020F0502020204030204" pitchFamily="34" charset="0"/>
              </a:rPr>
              <a:t>Nhược điểm</a:t>
            </a:r>
          </a:p>
          <a:p>
            <a:pPr marL="285750" indent="-285750">
              <a:buFont typeface="Arial" panose="020B0604020202020204" pitchFamily="34" charset="0"/>
              <a:buChar char="•"/>
            </a:pPr>
            <a:endParaRPr lang="en-US" sz="3600" dirty="0">
              <a:latin typeface="Calibri" panose="020F0502020204030204" pitchFamily="34" charset="0"/>
              <a:cs typeface="Calibri" panose="020F0502020204030204" pitchFamily="34" charset="0"/>
            </a:endParaRPr>
          </a:p>
          <a:p>
            <a:pPr lvl="1"/>
            <a:r>
              <a:rPr lang="vi-VN" sz="3200" dirty="0">
                <a:latin typeface="Calibri" panose="020F0502020204030204" pitchFamily="34" charset="0"/>
                <a:cs typeface="Calibri" panose="020F0502020204030204" pitchFamily="34" charset="0"/>
              </a:rPr>
              <a:t>Chỉ hiệu quả cho loại </a:t>
            </a:r>
            <a:r>
              <a:rPr lang="vi-VN" sz="3200" dirty="0">
                <a:solidFill>
                  <a:srgbClr val="FF0000"/>
                </a:solidFill>
                <a:latin typeface="Calibri" panose="020F0502020204030204" pitchFamily="34" charset="0"/>
                <a:cs typeface="Calibri" panose="020F0502020204030204" pitchFamily="34" charset="0"/>
              </a:rPr>
              <a:t>nhiễu có spectrum ít biến đổi</a:t>
            </a:r>
            <a:r>
              <a:rPr lang="vi-VN" sz="3200" dirty="0">
                <a:latin typeface="Calibri" panose="020F0502020204030204" pitchFamily="34" charset="0"/>
                <a:cs typeface="Calibri" panose="020F0502020204030204" pitchFamily="34" charset="0"/>
              </a:rPr>
              <a:t> theo thời gian</a:t>
            </a:r>
            <a:endParaRPr lang="vi-VN" sz="3200" b="0" dirty="0">
              <a:latin typeface="Calibri" panose="020F0502020204030204" pitchFamily="34" charset="0"/>
              <a:cs typeface="Calibri" panose="020F0502020204030204" pitchFamily="34" charset="0"/>
            </a:endParaRPr>
          </a:p>
        </p:txBody>
      </p:sp>
      <p:sp>
        <p:nvSpPr>
          <p:cNvPr id="2" name="Slide Number Placeholder 1">
            <a:extLst>
              <a:ext uri="{FF2B5EF4-FFF2-40B4-BE49-F238E27FC236}">
                <a16:creationId xmlns:a16="http://schemas.microsoft.com/office/drawing/2014/main" id="{A14272B4-E981-468D-8D27-F3A25B5F24CE}"/>
              </a:ext>
            </a:extLst>
          </p:cNvPr>
          <p:cNvSpPr>
            <a:spLocks noGrp="1"/>
          </p:cNvSpPr>
          <p:nvPr>
            <p:ph type="sldNum" sz="quarter" idx="12"/>
          </p:nvPr>
        </p:nvSpPr>
        <p:spPr/>
        <p:txBody>
          <a:bodyPr/>
          <a:lstStyle/>
          <a:p>
            <a:fld id="{1880F96C-824F-4C37-99B8-7E149B40C9DC}" type="slidenum">
              <a:rPr lang="en-US" smtClean="0"/>
              <a:pPr/>
              <a:t>39</a:t>
            </a:fld>
            <a:endParaRPr lang="en-US"/>
          </a:p>
        </p:txBody>
      </p:sp>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167F669E-FAEC-4D7B-9C00-28DAAD6DEBDD}"/>
                  </a:ext>
                </a:extLst>
              </p:cNvPr>
              <p:cNvSpPr txBox="1"/>
              <p:nvPr/>
            </p:nvSpPr>
            <p:spPr>
              <a:xfrm>
                <a:off x="5719760" y="2306677"/>
                <a:ext cx="819807"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𝑔</m:t>
                      </m:r>
                    </m:oMath>
                  </m:oMathPara>
                </a14:m>
                <a:endParaRPr lang="en-US" sz="2400" dirty="0"/>
              </a:p>
            </p:txBody>
          </p:sp>
        </mc:Choice>
        <mc:Fallback>
          <p:sp>
            <p:nvSpPr>
              <p:cNvPr id="3" name="TextBox 2">
                <a:extLst>
                  <a:ext uri="{FF2B5EF4-FFF2-40B4-BE49-F238E27FC236}">
                    <a16:creationId xmlns:a16="http://schemas.microsoft.com/office/drawing/2014/main" id="{167F669E-FAEC-4D7B-9C00-28DAAD6DEBDD}"/>
                  </a:ext>
                </a:extLst>
              </p:cNvPr>
              <p:cNvSpPr txBox="1">
                <a:spLocks noRot="1" noChangeAspect="1" noMove="1" noResize="1" noEditPoints="1" noAdjustHandles="1" noChangeArrowheads="1" noChangeShapeType="1" noTextEdit="1"/>
              </p:cNvSpPr>
              <p:nvPr/>
            </p:nvSpPr>
            <p:spPr>
              <a:xfrm>
                <a:off x="5719760" y="2306677"/>
                <a:ext cx="819807" cy="461665"/>
              </a:xfrm>
              <a:prstGeom prst="rect">
                <a:avLst/>
              </a:prstGeom>
              <a:blipFill>
                <a:blip r:embed="rId5"/>
                <a:stretch>
                  <a:fillRect b="-10526"/>
                </a:stretch>
              </a:blipFill>
            </p:spPr>
            <p:txBody>
              <a:bodyPr/>
              <a:lstStyle/>
              <a:p>
                <a:r>
                  <a:rPr lang="en-US">
                    <a:noFill/>
                  </a:rPr>
                  <a:t> </a:t>
                </a:r>
              </a:p>
            </p:txBody>
          </p:sp>
        </mc:Fallback>
      </mc:AlternateContent>
    </p:spTree>
    <p:extLst>
      <p:ext uri="{BB962C8B-B14F-4D97-AF65-F5344CB8AC3E}">
        <p14:creationId xmlns:p14="http://schemas.microsoft.com/office/powerpoint/2010/main" val="12685118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a:xfrm>
            <a:off x="838200" y="593177"/>
            <a:ext cx="10515600" cy="1325563"/>
          </a:xfrm>
        </p:spPr>
        <p:txBody>
          <a:bodyPr/>
          <a:lstStyle/>
          <a:p>
            <a:r>
              <a:rPr lang="en-US" b="0" dirty="0" err="1">
                <a:latin typeface="+mn-lt"/>
              </a:rPr>
              <a:t>Đặt</a:t>
            </a:r>
            <a:r>
              <a:rPr lang="en-US" b="0" dirty="0">
                <a:latin typeface="+mn-lt"/>
              </a:rPr>
              <a:t> </a:t>
            </a:r>
            <a:r>
              <a:rPr lang="en-US" b="0" dirty="0" err="1">
                <a:latin typeface="+mn-lt"/>
              </a:rPr>
              <a:t>vấn</a:t>
            </a:r>
            <a:r>
              <a:rPr lang="en-US" b="0" dirty="0">
                <a:latin typeface="+mn-lt"/>
              </a:rPr>
              <a:t> </a:t>
            </a:r>
            <a:r>
              <a:rPr lang="en-US" b="0" dirty="0" err="1">
                <a:latin typeface="+mn-lt"/>
              </a:rPr>
              <a:t>đề</a:t>
            </a:r>
            <a:endParaRPr lang="en-US" b="0" dirty="0">
              <a:latin typeface="+mn-lt"/>
            </a:endParaRPr>
          </a:p>
        </p:txBody>
      </p:sp>
      <p:pic>
        <p:nvPicPr>
          <p:cNvPr id="8" name="Picture 6" descr="26,855 Coffee Shop Illustrations &amp;amp; Clip Art - iStock">
            <a:extLst>
              <a:ext uri="{FF2B5EF4-FFF2-40B4-BE49-F238E27FC236}">
                <a16:creationId xmlns:a16="http://schemas.microsoft.com/office/drawing/2014/main" id="{EE76D131-90CE-4B57-9BF5-9A16BB531BA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6142" y="4840787"/>
            <a:ext cx="3049789" cy="132556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872D2113-9D9A-4A14-AAB2-B44FEDCAF77B}"/>
              </a:ext>
            </a:extLst>
          </p:cNvPr>
          <p:cNvSpPr txBox="1"/>
          <p:nvPr/>
        </p:nvSpPr>
        <p:spPr>
          <a:xfrm>
            <a:off x="1039966" y="6365789"/>
            <a:ext cx="2153154" cy="307777"/>
          </a:xfrm>
          <a:prstGeom prst="rect">
            <a:avLst/>
          </a:prstGeom>
          <a:noFill/>
        </p:spPr>
        <p:txBody>
          <a:bodyPr wrap="none" rtlCol="0">
            <a:spAutoFit/>
          </a:bodyPr>
          <a:lstStyle/>
          <a:p>
            <a:r>
              <a:rPr lang="vi-VN" sz="1400" i="1" dirty="0"/>
              <a:t>Nguồn hình ảnh</a:t>
            </a:r>
            <a:r>
              <a:rPr lang="vi-VN" sz="1400" i="1"/>
              <a:t>: Internet</a:t>
            </a:r>
            <a:endParaRPr lang="en-US" sz="1400" i="1" dirty="0"/>
          </a:p>
        </p:txBody>
      </p:sp>
      <p:pic>
        <p:nvPicPr>
          <p:cNvPr id="10" name="Picture 2" descr="Communication in Online Classes: 6 Tips to Help you Improve">
            <a:extLst>
              <a:ext uri="{FF2B5EF4-FFF2-40B4-BE49-F238E27FC236}">
                <a16:creationId xmlns:a16="http://schemas.microsoft.com/office/drawing/2014/main" id="{078B0CE3-7342-488C-97C1-7FBDDB86E23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81055" y="2017213"/>
            <a:ext cx="3429890" cy="392818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F4E7CA62-ABFA-4E39-9F09-5AD73701FDB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605157" y="276925"/>
            <a:ext cx="1964427" cy="2062648"/>
          </a:xfrm>
          <a:prstGeom prst="rect">
            <a:avLst/>
          </a:prstGeom>
        </p:spPr>
      </p:pic>
      <p:pic>
        <p:nvPicPr>
          <p:cNvPr id="12" name="Picture 12" descr="Free Baby Crying Clipart, Download Free Baby Crying Clipart png images,  Free ClipArts on Clipart Library">
            <a:extLst>
              <a:ext uri="{FF2B5EF4-FFF2-40B4-BE49-F238E27FC236}">
                <a16:creationId xmlns:a16="http://schemas.microsoft.com/office/drawing/2014/main" id="{FCEEB9C8-AC5A-48D1-8467-2F4E9300D41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877408" y="4472244"/>
            <a:ext cx="1692176" cy="1550060"/>
          </a:xfrm>
          <a:prstGeom prst="rect">
            <a:avLst/>
          </a:prstGeom>
          <a:noFill/>
          <a:extLst>
            <a:ext uri="{909E8E84-426E-40DD-AFC4-6F175D3DCCD1}">
              <a14:hiddenFill xmlns:a14="http://schemas.microsoft.com/office/drawing/2010/main">
                <a:solidFill>
                  <a:srgbClr val="FFFFFF"/>
                </a:solidFill>
              </a14:hiddenFill>
            </a:ext>
          </a:extLst>
        </p:spPr>
      </p:pic>
      <p:sp>
        <p:nvSpPr>
          <p:cNvPr id="13" name="Arrow: Right 12">
            <a:extLst>
              <a:ext uri="{FF2B5EF4-FFF2-40B4-BE49-F238E27FC236}">
                <a16:creationId xmlns:a16="http://schemas.microsoft.com/office/drawing/2014/main" id="{378D1152-1AB4-42C3-AB9D-7421E1866A09}"/>
              </a:ext>
            </a:extLst>
          </p:cNvPr>
          <p:cNvSpPr/>
          <p:nvPr/>
        </p:nvSpPr>
        <p:spPr>
          <a:xfrm rot="20111664">
            <a:off x="3803709" y="4753912"/>
            <a:ext cx="469783" cy="2936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Arrow: Right 13">
            <a:extLst>
              <a:ext uri="{FF2B5EF4-FFF2-40B4-BE49-F238E27FC236}">
                <a16:creationId xmlns:a16="http://schemas.microsoft.com/office/drawing/2014/main" id="{5F81E0CF-1FCD-476C-A9B9-82F9DD2EEC2C}"/>
              </a:ext>
            </a:extLst>
          </p:cNvPr>
          <p:cNvSpPr/>
          <p:nvPr/>
        </p:nvSpPr>
        <p:spPr>
          <a:xfrm rot="12471404">
            <a:off x="8109285" y="4564988"/>
            <a:ext cx="469783" cy="2936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rrow: Right 14">
            <a:extLst>
              <a:ext uri="{FF2B5EF4-FFF2-40B4-BE49-F238E27FC236}">
                <a16:creationId xmlns:a16="http://schemas.microsoft.com/office/drawing/2014/main" id="{A9DE56B6-F524-409D-B744-6D9883B304B9}"/>
              </a:ext>
            </a:extLst>
          </p:cNvPr>
          <p:cNvSpPr/>
          <p:nvPr/>
        </p:nvSpPr>
        <p:spPr>
          <a:xfrm rot="8554957">
            <a:off x="7918507" y="1889723"/>
            <a:ext cx="469783" cy="2936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B5B9D6C4-4915-46C3-AD44-DDEAFAC4DC93}"/>
              </a:ext>
            </a:extLst>
          </p:cNvPr>
          <p:cNvSpPr>
            <a:spLocks noGrp="1"/>
          </p:cNvSpPr>
          <p:nvPr>
            <p:ph type="sldNum" sz="quarter" idx="12"/>
          </p:nvPr>
        </p:nvSpPr>
        <p:spPr/>
        <p:txBody>
          <a:bodyPr/>
          <a:lstStyle/>
          <a:p>
            <a:fld id="{1880F96C-824F-4C37-99B8-7E149B40C9DC}" type="slidenum">
              <a:rPr lang="en-US" smtClean="0"/>
              <a:pPr/>
              <a:t>4</a:t>
            </a:fld>
            <a:endParaRPr lang="en-US"/>
          </a:p>
        </p:txBody>
      </p:sp>
    </p:spTree>
    <p:extLst>
      <p:ext uri="{BB962C8B-B14F-4D97-AF65-F5344CB8AC3E}">
        <p14:creationId xmlns:p14="http://schemas.microsoft.com/office/powerpoint/2010/main" val="212194813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a:xfrm>
            <a:off x="838200" y="593177"/>
            <a:ext cx="10515600" cy="1325563"/>
          </a:xfrm>
        </p:spPr>
        <p:txBody>
          <a:bodyPr/>
          <a:lstStyle/>
          <a:p>
            <a:r>
              <a:rPr lang="vi-VN" b="0" dirty="0">
                <a:latin typeface="Calibri" panose="020F0502020204030204" pitchFamily="34" charset="0"/>
                <a:cs typeface="Calibri" panose="020F0502020204030204" pitchFamily="34" charset="0"/>
              </a:rPr>
              <a:t>Cách tiếp cận dùng học sâu</a:t>
            </a:r>
            <a:endParaRPr lang="en-US" b="0" dirty="0">
              <a:latin typeface="Calibri" panose="020F0502020204030204" pitchFamily="34" charset="0"/>
              <a:cs typeface="Calibri" panose="020F0502020204030204" pitchFamily="34" charset="0"/>
            </a:endParaRPr>
          </a:p>
        </p:txBody>
      </p:sp>
      <p:sp>
        <p:nvSpPr>
          <p:cNvPr id="7" name="Content Placeholder 6"/>
          <p:cNvSpPr>
            <a:spLocks noGrp="1"/>
          </p:cNvSpPr>
          <p:nvPr>
            <p:ph idx="1"/>
          </p:nvPr>
        </p:nvSpPr>
        <p:spPr/>
        <p:txBody>
          <a:bodyPr/>
          <a:lstStyle/>
          <a:p>
            <a:r>
              <a:rPr lang="en-US" dirty="0">
                <a:latin typeface="Calibri" panose="020F0502020204030204" pitchFamily="34" charset="0"/>
                <a:cs typeface="Calibri" panose="020F0502020204030204" pitchFamily="34" charset="0"/>
              </a:rPr>
              <a:t>Mask</a:t>
            </a:r>
            <a:r>
              <a:rPr lang="vi-VN" dirty="0">
                <a:latin typeface="Calibri" panose="020F0502020204030204" pitchFamily="34" charset="0"/>
                <a:cs typeface="Calibri" panose="020F0502020204030204" pitchFamily="34" charset="0"/>
              </a:rPr>
              <a:t> số thực trên miền tần số thời gian</a:t>
            </a:r>
          </a:p>
          <a:p>
            <a:pPr lvl="1"/>
            <a:r>
              <a:rPr lang="vi-VN" dirty="0">
                <a:latin typeface="Calibri" panose="020F0502020204030204" pitchFamily="34" charset="0"/>
                <a:cs typeface="Calibri" panose="020F0502020204030204" pitchFamily="34" charset="0"/>
              </a:rPr>
              <a:t>Dual signal Transformation LSTM (DTLN) [6]</a:t>
            </a:r>
          </a:p>
          <a:p>
            <a:pPr lvl="1"/>
            <a:endParaRPr lang="vi-VN" dirty="0">
              <a:latin typeface="Calibri" panose="020F0502020204030204" pitchFamily="34" charset="0"/>
              <a:cs typeface="Calibri" panose="020F0502020204030204" pitchFamily="34" charset="0"/>
            </a:endParaRPr>
          </a:p>
          <a:p>
            <a:r>
              <a:rPr lang="vi-VN" dirty="0">
                <a:latin typeface="Calibri" panose="020F0502020204030204" pitchFamily="34" charset="0"/>
                <a:cs typeface="Calibri" panose="020F0502020204030204" pitchFamily="34" charset="0"/>
              </a:rPr>
              <a:t>Mask số phức trên miền tần số thời gian</a:t>
            </a:r>
          </a:p>
          <a:p>
            <a:pPr lvl="1"/>
            <a:r>
              <a:rPr lang="vi-VN" dirty="0">
                <a:latin typeface="Calibri" panose="020F0502020204030204" pitchFamily="34" charset="0"/>
                <a:cs typeface="Calibri" panose="020F0502020204030204" pitchFamily="34" charset="0"/>
              </a:rPr>
              <a:t>Full band Sub band Fusion Model (FullSubNet) [7]</a:t>
            </a:r>
            <a:endParaRPr lang="en-US" dirty="0">
              <a:latin typeface="Calibri" panose="020F0502020204030204" pitchFamily="34" charset="0"/>
              <a:cs typeface="Calibri" panose="020F0502020204030204" pitchFamily="34" charset="0"/>
            </a:endParaRPr>
          </a:p>
        </p:txBody>
      </p:sp>
      <p:sp>
        <p:nvSpPr>
          <p:cNvPr id="2" name="TextBox 1">
            <a:extLst>
              <a:ext uri="{FF2B5EF4-FFF2-40B4-BE49-F238E27FC236}">
                <a16:creationId xmlns:a16="http://schemas.microsoft.com/office/drawing/2014/main" id="{B0664928-C6B0-4A02-8CBF-01CDCC2F3A41}"/>
              </a:ext>
            </a:extLst>
          </p:cNvPr>
          <p:cNvSpPr txBox="1"/>
          <p:nvPr/>
        </p:nvSpPr>
        <p:spPr>
          <a:xfrm>
            <a:off x="838200" y="4695980"/>
            <a:ext cx="9748706" cy="1754326"/>
          </a:xfrm>
          <a:prstGeom prst="rect">
            <a:avLst/>
          </a:prstGeom>
          <a:noFill/>
        </p:spPr>
        <p:txBody>
          <a:bodyPr wrap="square" rtlCol="0">
            <a:spAutoFit/>
          </a:bodyPr>
          <a:lstStyle/>
          <a:p>
            <a:r>
              <a:rPr lang="vi-VN" dirty="0"/>
              <a:t>[6] </a:t>
            </a:r>
            <a:r>
              <a:rPr lang="en-US" i="1" dirty="0" err="1">
                <a:latin typeface="Calibri" panose="020F0502020204030204" pitchFamily="34" charset="0"/>
                <a:cs typeface="Calibri" panose="020F0502020204030204" pitchFamily="34" charset="0"/>
              </a:rPr>
              <a:t>Westhausen</a:t>
            </a:r>
            <a:r>
              <a:rPr lang="en-US" i="1" dirty="0">
                <a:latin typeface="Calibri" panose="020F0502020204030204" pitchFamily="34" charset="0"/>
                <a:cs typeface="Calibri" panose="020F0502020204030204" pitchFamily="34" charset="0"/>
              </a:rPr>
              <a:t>, N. L., &amp; Meyer, B. T. (2020). Dual-Signal Transformation LSTM Network for Real-Time Noise Suppression. In </a:t>
            </a:r>
            <a:r>
              <a:rPr lang="en-US" i="1" dirty="0"/>
              <a:t>INTERSPEECH 2020 ISCA (pp. 2477-2481). ISCA.</a:t>
            </a:r>
            <a:endParaRPr lang="vi-VN" i="1" dirty="0">
              <a:latin typeface="Calibri" panose="020F0502020204030204" pitchFamily="34" charset="0"/>
              <a:cs typeface="Calibri" panose="020F0502020204030204" pitchFamily="34" charset="0"/>
            </a:endParaRPr>
          </a:p>
          <a:p>
            <a:endParaRPr lang="vi-VN" i="1" dirty="0"/>
          </a:p>
          <a:p>
            <a:r>
              <a:rPr lang="vi-VN" dirty="0"/>
              <a:t>[7] </a:t>
            </a:r>
            <a:r>
              <a:rPr lang="en-US" i="1" dirty="0">
                <a:latin typeface="Calibri" panose="020F0502020204030204" pitchFamily="34" charset="0"/>
                <a:cs typeface="Calibri" panose="020F0502020204030204" pitchFamily="34" charset="0"/>
              </a:rPr>
              <a:t>Hao, X., </a:t>
            </a:r>
            <a:r>
              <a:rPr lang="en-US" i="1" dirty="0" err="1">
                <a:latin typeface="Calibri" panose="020F0502020204030204" pitchFamily="34" charset="0"/>
                <a:cs typeface="Calibri" panose="020F0502020204030204" pitchFamily="34" charset="0"/>
              </a:rPr>
              <a:t>Su</a:t>
            </a:r>
            <a:r>
              <a:rPr lang="en-US" i="1" dirty="0">
                <a:latin typeface="Calibri" panose="020F0502020204030204" pitchFamily="34" charset="0"/>
                <a:cs typeface="Calibri" panose="020F0502020204030204" pitchFamily="34" charset="0"/>
              </a:rPr>
              <a:t>, X., </a:t>
            </a:r>
            <a:r>
              <a:rPr lang="en-US" i="1" dirty="0" err="1">
                <a:latin typeface="Calibri" panose="020F0502020204030204" pitchFamily="34" charset="0"/>
                <a:cs typeface="Calibri" panose="020F0502020204030204" pitchFamily="34" charset="0"/>
              </a:rPr>
              <a:t>Horaud</a:t>
            </a:r>
            <a:r>
              <a:rPr lang="en-US" i="1" dirty="0">
                <a:latin typeface="Calibri" panose="020F0502020204030204" pitchFamily="34" charset="0"/>
                <a:cs typeface="Calibri" panose="020F0502020204030204" pitchFamily="34" charset="0"/>
              </a:rPr>
              <a:t>, R., &amp; Li, X. (2021, June). </a:t>
            </a:r>
            <a:r>
              <a:rPr lang="en-US" i="1" dirty="0" err="1">
                <a:latin typeface="Calibri" panose="020F0502020204030204" pitchFamily="34" charset="0"/>
                <a:cs typeface="Calibri" panose="020F0502020204030204" pitchFamily="34" charset="0"/>
              </a:rPr>
              <a:t>FullSubNet</a:t>
            </a:r>
            <a:r>
              <a:rPr lang="en-US" i="1" dirty="0">
                <a:latin typeface="Calibri" panose="020F0502020204030204" pitchFamily="34" charset="0"/>
                <a:cs typeface="Calibri" panose="020F0502020204030204" pitchFamily="34" charset="0"/>
              </a:rPr>
              <a:t>: A Full-Band and Sub-Band Fusion Model for Real-Time Single-Channel Speech Enhancement. In ICASSP 2021-2021 IEEE International Conference on Acoustics, Speech and Signal Processing (ICASSP) (pp. 6633-6637). IEEE.</a:t>
            </a:r>
            <a:endParaRPr lang="en-US" i="1" dirty="0"/>
          </a:p>
        </p:txBody>
      </p:sp>
      <p:cxnSp>
        <p:nvCxnSpPr>
          <p:cNvPr id="4" name="Straight Connector 3">
            <a:extLst>
              <a:ext uri="{FF2B5EF4-FFF2-40B4-BE49-F238E27FC236}">
                <a16:creationId xmlns:a16="http://schemas.microsoft.com/office/drawing/2014/main" id="{E2C92249-17B7-427F-B3B0-C1C2427C4AC4}"/>
              </a:ext>
            </a:extLst>
          </p:cNvPr>
          <p:cNvCxnSpPr/>
          <p:nvPr/>
        </p:nvCxnSpPr>
        <p:spPr>
          <a:xfrm>
            <a:off x="838200" y="4588778"/>
            <a:ext cx="6946783" cy="0"/>
          </a:xfrm>
          <a:prstGeom prst="line">
            <a:avLst/>
          </a:prstGeom>
        </p:spPr>
        <p:style>
          <a:lnRef idx="1">
            <a:schemeClr val="dk1"/>
          </a:lnRef>
          <a:fillRef idx="0">
            <a:schemeClr val="dk1"/>
          </a:fillRef>
          <a:effectRef idx="0">
            <a:schemeClr val="dk1"/>
          </a:effectRef>
          <a:fontRef idx="minor">
            <a:schemeClr val="tx1"/>
          </a:fontRef>
        </p:style>
      </p:cxnSp>
      <p:sp>
        <p:nvSpPr>
          <p:cNvPr id="3" name="Slide Number Placeholder 2">
            <a:extLst>
              <a:ext uri="{FF2B5EF4-FFF2-40B4-BE49-F238E27FC236}">
                <a16:creationId xmlns:a16="http://schemas.microsoft.com/office/drawing/2014/main" id="{9DB051D0-5AEA-4D45-998F-18631E8566CA}"/>
              </a:ext>
            </a:extLst>
          </p:cNvPr>
          <p:cNvSpPr>
            <a:spLocks noGrp="1"/>
          </p:cNvSpPr>
          <p:nvPr>
            <p:ph type="sldNum" sz="quarter" idx="12"/>
          </p:nvPr>
        </p:nvSpPr>
        <p:spPr/>
        <p:txBody>
          <a:bodyPr/>
          <a:lstStyle/>
          <a:p>
            <a:fld id="{1880F96C-824F-4C37-99B8-7E149B40C9DC}" type="slidenum">
              <a:rPr lang="en-US" smtClean="0"/>
              <a:pPr/>
              <a:t>40</a:t>
            </a:fld>
            <a:endParaRPr lang="en-US"/>
          </a:p>
        </p:txBody>
      </p:sp>
    </p:spTree>
    <p:extLst>
      <p:ext uri="{BB962C8B-B14F-4D97-AF65-F5344CB8AC3E}">
        <p14:creationId xmlns:p14="http://schemas.microsoft.com/office/powerpoint/2010/main" val="120348056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a:xfrm>
            <a:off x="838200" y="593177"/>
            <a:ext cx="10515600" cy="1325563"/>
          </a:xfrm>
        </p:spPr>
        <p:txBody>
          <a:bodyPr/>
          <a:lstStyle/>
          <a:p>
            <a:r>
              <a:rPr lang="vi-VN" b="0" dirty="0">
                <a:latin typeface="Calibri" panose="020F0502020204030204" pitchFamily="34" charset="0"/>
                <a:cs typeface="Calibri" panose="020F0502020204030204" pitchFamily="34" charset="0"/>
              </a:rPr>
              <a:t>Dual signal Transformation LSTM</a:t>
            </a:r>
            <a:endParaRPr lang="en-US" b="0" dirty="0">
              <a:latin typeface="Calibri" panose="020F0502020204030204" pitchFamily="34" charset="0"/>
              <a:cs typeface="Calibri" panose="020F0502020204030204" pitchFamily="34" charset="0"/>
            </a:endParaRPr>
          </a:p>
        </p:txBody>
      </p:sp>
      <p:pic>
        <p:nvPicPr>
          <p:cNvPr id="3" name="Picture 2" descr="Diagram&#10;&#10;Description automatically generated">
            <a:extLst>
              <a:ext uri="{FF2B5EF4-FFF2-40B4-BE49-F238E27FC236}">
                <a16:creationId xmlns:a16="http://schemas.microsoft.com/office/drawing/2014/main" id="{CA914DB9-DA24-4F5B-97DE-796D1A2094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58710" y="1782105"/>
            <a:ext cx="3474580" cy="4791399"/>
          </a:xfrm>
          <a:prstGeom prst="rect">
            <a:avLst/>
          </a:prstGeom>
        </p:spPr>
      </p:pic>
      <p:sp>
        <p:nvSpPr>
          <p:cNvPr id="2" name="Rectangle: Rounded Corners 1">
            <a:extLst>
              <a:ext uri="{FF2B5EF4-FFF2-40B4-BE49-F238E27FC236}">
                <a16:creationId xmlns:a16="http://schemas.microsoft.com/office/drawing/2014/main" id="{D2CEEC04-D48E-4BA1-81CE-5E8A60A703FD}"/>
              </a:ext>
            </a:extLst>
          </p:cNvPr>
          <p:cNvSpPr/>
          <p:nvPr/>
        </p:nvSpPr>
        <p:spPr>
          <a:xfrm>
            <a:off x="6096000" y="2133600"/>
            <a:ext cx="1460938" cy="3657600"/>
          </a:xfrm>
          <a:prstGeom prst="roundRect">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 name="TextBox 3">
            <a:extLst>
              <a:ext uri="{FF2B5EF4-FFF2-40B4-BE49-F238E27FC236}">
                <a16:creationId xmlns:a16="http://schemas.microsoft.com/office/drawing/2014/main" id="{A022F941-626E-42DF-812D-AAFC8DC70767}"/>
              </a:ext>
            </a:extLst>
          </p:cNvPr>
          <p:cNvSpPr txBox="1"/>
          <p:nvPr/>
        </p:nvSpPr>
        <p:spPr>
          <a:xfrm>
            <a:off x="7914290" y="2828835"/>
            <a:ext cx="3352800" cy="1200329"/>
          </a:xfrm>
          <a:prstGeom prst="rect">
            <a:avLst/>
          </a:prstGeom>
          <a:noFill/>
        </p:spPr>
        <p:txBody>
          <a:bodyPr wrap="square" rtlCol="0">
            <a:spAutoFit/>
          </a:bodyPr>
          <a:lstStyle/>
          <a:p>
            <a:r>
              <a:rPr lang="vi-VN" sz="2400" dirty="0">
                <a:latin typeface="Calibri" panose="020F0502020204030204" pitchFamily="34" charset="0"/>
                <a:cs typeface="Calibri" panose="020F0502020204030204" pitchFamily="34" charset="0"/>
              </a:rPr>
              <a:t>Phần lọc nhiễu trên miền thuộc tính do mô hình tự học</a:t>
            </a:r>
            <a:endParaRPr lang="en-US" sz="2400" dirty="0">
              <a:latin typeface="Calibri" panose="020F0502020204030204" pitchFamily="34" charset="0"/>
              <a:cs typeface="Calibri" panose="020F0502020204030204" pitchFamily="34" charset="0"/>
            </a:endParaRPr>
          </a:p>
        </p:txBody>
      </p:sp>
      <p:cxnSp>
        <p:nvCxnSpPr>
          <p:cNvPr id="7" name="Straight Arrow Connector 6">
            <a:extLst>
              <a:ext uri="{FF2B5EF4-FFF2-40B4-BE49-F238E27FC236}">
                <a16:creationId xmlns:a16="http://schemas.microsoft.com/office/drawing/2014/main" id="{5972864A-00D0-46C3-B7EB-1794CA3345CC}"/>
              </a:ext>
            </a:extLst>
          </p:cNvPr>
          <p:cNvCxnSpPr>
            <a:cxnSpLocks/>
            <a:stCxn id="4" idx="2"/>
          </p:cNvCxnSpPr>
          <p:nvPr/>
        </p:nvCxnSpPr>
        <p:spPr>
          <a:xfrm flipH="1">
            <a:off x="7556938" y="4029164"/>
            <a:ext cx="2033752" cy="79508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Rectangle: Rounded Corners 7">
            <a:extLst>
              <a:ext uri="{FF2B5EF4-FFF2-40B4-BE49-F238E27FC236}">
                <a16:creationId xmlns:a16="http://schemas.microsoft.com/office/drawing/2014/main" id="{758E92D2-A465-4487-B6AC-519F0ED63109}"/>
              </a:ext>
            </a:extLst>
          </p:cNvPr>
          <p:cNvSpPr/>
          <p:nvPr/>
        </p:nvSpPr>
        <p:spPr>
          <a:xfrm>
            <a:off x="4358710" y="3090041"/>
            <a:ext cx="1558614" cy="1954925"/>
          </a:xfrm>
          <a:prstGeom prst="roundRect">
            <a:avLst/>
          </a:prstGeom>
          <a:noFill/>
          <a:ln>
            <a:solidFill>
              <a:srgbClr val="0070C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TextBox 8">
            <a:extLst>
              <a:ext uri="{FF2B5EF4-FFF2-40B4-BE49-F238E27FC236}">
                <a16:creationId xmlns:a16="http://schemas.microsoft.com/office/drawing/2014/main" id="{85D4915F-966B-4DD6-A819-362771B64E3C}"/>
              </a:ext>
            </a:extLst>
          </p:cNvPr>
          <p:cNvSpPr txBox="1"/>
          <p:nvPr/>
        </p:nvSpPr>
        <p:spPr>
          <a:xfrm>
            <a:off x="1450428" y="3321269"/>
            <a:ext cx="2631930" cy="461665"/>
          </a:xfrm>
          <a:prstGeom prst="rect">
            <a:avLst/>
          </a:prstGeom>
          <a:noFill/>
        </p:spPr>
        <p:txBody>
          <a:bodyPr wrap="square" rtlCol="0">
            <a:spAutoFit/>
          </a:bodyPr>
          <a:lstStyle/>
          <a:p>
            <a:r>
              <a:rPr lang="vi-VN" sz="2400" dirty="0">
                <a:latin typeface="Calibri" panose="020F0502020204030204" pitchFamily="34" charset="0"/>
                <a:cs typeface="Calibri" panose="020F0502020204030204" pitchFamily="34" charset="0"/>
              </a:rPr>
              <a:t>Bộ phận lọc nhiễu</a:t>
            </a:r>
            <a:endParaRPr lang="en-US" sz="2400" dirty="0">
              <a:latin typeface="Calibri" panose="020F0502020204030204" pitchFamily="34" charset="0"/>
              <a:cs typeface="Calibri" panose="020F0502020204030204" pitchFamily="34" charset="0"/>
            </a:endParaRPr>
          </a:p>
        </p:txBody>
      </p:sp>
      <p:cxnSp>
        <p:nvCxnSpPr>
          <p:cNvPr id="12" name="Straight Arrow Connector 11">
            <a:extLst>
              <a:ext uri="{FF2B5EF4-FFF2-40B4-BE49-F238E27FC236}">
                <a16:creationId xmlns:a16="http://schemas.microsoft.com/office/drawing/2014/main" id="{8A696769-CF24-48F7-A8E7-6AA733DCCACB}"/>
              </a:ext>
            </a:extLst>
          </p:cNvPr>
          <p:cNvCxnSpPr>
            <a:stCxn id="9" idx="2"/>
          </p:cNvCxnSpPr>
          <p:nvPr/>
        </p:nvCxnSpPr>
        <p:spPr>
          <a:xfrm>
            <a:off x="2766393" y="3782934"/>
            <a:ext cx="1592317" cy="6437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3DB09F63-BDB1-48E6-978C-D218C5C3EF57}"/>
              </a:ext>
            </a:extLst>
          </p:cNvPr>
          <p:cNvSpPr>
            <a:spLocks noGrp="1"/>
          </p:cNvSpPr>
          <p:nvPr>
            <p:ph type="sldNum" sz="quarter" idx="12"/>
          </p:nvPr>
        </p:nvSpPr>
        <p:spPr/>
        <p:txBody>
          <a:bodyPr/>
          <a:lstStyle/>
          <a:p>
            <a:fld id="{1880F96C-824F-4C37-99B8-7E149B40C9DC}" type="slidenum">
              <a:rPr lang="en-US" smtClean="0"/>
              <a:pPr/>
              <a:t>41</a:t>
            </a:fld>
            <a:endParaRPr lang="en-US"/>
          </a:p>
        </p:txBody>
      </p:sp>
    </p:spTree>
    <p:extLst>
      <p:ext uri="{BB962C8B-B14F-4D97-AF65-F5344CB8AC3E}">
        <p14:creationId xmlns:p14="http://schemas.microsoft.com/office/powerpoint/2010/main" val="21371377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a:xfrm>
            <a:off x="838200" y="593177"/>
            <a:ext cx="10515600" cy="1325563"/>
          </a:xfrm>
        </p:spPr>
        <p:txBody>
          <a:bodyPr/>
          <a:lstStyle/>
          <a:p>
            <a:r>
              <a:rPr lang="vi-VN" b="0" dirty="0">
                <a:latin typeface="Calibri" panose="020F0502020204030204" pitchFamily="34" charset="0"/>
                <a:cs typeface="Calibri" panose="020F0502020204030204" pitchFamily="34" charset="0"/>
              </a:rPr>
              <a:t>Full band Sub band Fusion Model</a:t>
            </a:r>
            <a:endParaRPr lang="en-US" b="0" dirty="0">
              <a:latin typeface="Calibri" panose="020F0502020204030204" pitchFamily="34" charset="0"/>
              <a:cs typeface="Calibri" panose="020F0502020204030204" pitchFamily="34" charset="0"/>
            </a:endParaRPr>
          </a:p>
        </p:txBody>
      </p:sp>
      <p:pic>
        <p:nvPicPr>
          <p:cNvPr id="3" name="Picture 2" descr="A screenshot of a computer&#10;&#10;Description automatically generated with low confidence">
            <a:extLst>
              <a:ext uri="{FF2B5EF4-FFF2-40B4-BE49-F238E27FC236}">
                <a16:creationId xmlns:a16="http://schemas.microsoft.com/office/drawing/2014/main" id="{D15FF873-62E7-4ACA-A499-9E35366DDC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51317" y="1685801"/>
            <a:ext cx="5089365" cy="5207876"/>
          </a:xfrm>
          <a:prstGeom prst="rect">
            <a:avLst/>
          </a:prstGeom>
        </p:spPr>
      </p:pic>
      <p:sp>
        <p:nvSpPr>
          <p:cNvPr id="4" name="Rectangle: Rounded Corners 3">
            <a:extLst>
              <a:ext uri="{FF2B5EF4-FFF2-40B4-BE49-F238E27FC236}">
                <a16:creationId xmlns:a16="http://schemas.microsoft.com/office/drawing/2014/main" id="{48050E53-835D-45B6-9ABE-F28151097C95}"/>
              </a:ext>
            </a:extLst>
          </p:cNvPr>
          <p:cNvSpPr/>
          <p:nvPr/>
        </p:nvSpPr>
        <p:spPr>
          <a:xfrm>
            <a:off x="6800192" y="2070538"/>
            <a:ext cx="1840489" cy="1187669"/>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6">
            <a:extLst>
              <a:ext uri="{FF2B5EF4-FFF2-40B4-BE49-F238E27FC236}">
                <a16:creationId xmlns:a16="http://schemas.microsoft.com/office/drawing/2014/main" id="{888F8332-EF89-4990-9E12-042EC7B968F0}"/>
              </a:ext>
            </a:extLst>
          </p:cNvPr>
          <p:cNvSpPr/>
          <p:nvPr/>
        </p:nvSpPr>
        <p:spPr>
          <a:xfrm>
            <a:off x="6978869" y="3804746"/>
            <a:ext cx="1661812" cy="2460078"/>
          </a:xfrm>
          <a:prstGeom prst="round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Rounded Corners 7">
            <a:extLst>
              <a:ext uri="{FF2B5EF4-FFF2-40B4-BE49-F238E27FC236}">
                <a16:creationId xmlns:a16="http://schemas.microsoft.com/office/drawing/2014/main" id="{8949ADDA-B933-4359-8EE2-A3C5D1F83114}"/>
              </a:ext>
            </a:extLst>
          </p:cNvPr>
          <p:cNvSpPr/>
          <p:nvPr/>
        </p:nvSpPr>
        <p:spPr>
          <a:xfrm>
            <a:off x="3678621" y="4177862"/>
            <a:ext cx="614264" cy="1325563"/>
          </a:xfrm>
          <a:prstGeom prst="roundRect">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FD305D99-7336-4CAB-8B95-BB15FF7940E2}"/>
              </a:ext>
            </a:extLst>
          </p:cNvPr>
          <p:cNvSpPr txBox="1"/>
          <p:nvPr/>
        </p:nvSpPr>
        <p:spPr>
          <a:xfrm>
            <a:off x="770338" y="2995933"/>
            <a:ext cx="2631930" cy="1200329"/>
          </a:xfrm>
          <a:prstGeom prst="rect">
            <a:avLst/>
          </a:prstGeom>
          <a:noFill/>
        </p:spPr>
        <p:txBody>
          <a:bodyPr wrap="square" rtlCol="0">
            <a:spAutoFit/>
          </a:bodyPr>
          <a:lstStyle/>
          <a:p>
            <a:r>
              <a:rPr lang="vi-VN" sz="2400" dirty="0">
                <a:latin typeface="Calibri" panose="020F0502020204030204" pitchFamily="34" charset="0"/>
                <a:cs typeface="Calibri" panose="020F0502020204030204" pitchFamily="34" charset="0"/>
              </a:rPr>
              <a:t>Bộ phận gom các cụm tần số lại với nhau</a:t>
            </a:r>
            <a:endParaRPr lang="en-US" sz="2400" dirty="0">
              <a:latin typeface="Calibri" panose="020F0502020204030204" pitchFamily="34" charset="0"/>
              <a:cs typeface="Calibri" panose="020F0502020204030204" pitchFamily="34" charset="0"/>
            </a:endParaRPr>
          </a:p>
        </p:txBody>
      </p:sp>
      <p:cxnSp>
        <p:nvCxnSpPr>
          <p:cNvPr id="10" name="Straight Arrow Connector 9">
            <a:extLst>
              <a:ext uri="{FF2B5EF4-FFF2-40B4-BE49-F238E27FC236}">
                <a16:creationId xmlns:a16="http://schemas.microsoft.com/office/drawing/2014/main" id="{23A5AB38-C95D-45B8-B862-C27A492AFEF7}"/>
              </a:ext>
            </a:extLst>
          </p:cNvPr>
          <p:cNvCxnSpPr>
            <a:cxnSpLocks/>
            <a:stCxn id="9" idx="2"/>
          </p:cNvCxnSpPr>
          <p:nvPr/>
        </p:nvCxnSpPr>
        <p:spPr>
          <a:xfrm>
            <a:off x="2086303" y="4196262"/>
            <a:ext cx="1592317" cy="438800"/>
          </a:xfrm>
          <a:prstGeom prst="straightConnector1">
            <a:avLst/>
          </a:prstGeom>
          <a:ln>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985F8BC4-36ED-4F6D-92D2-E3CA4743532F}"/>
              </a:ext>
            </a:extLst>
          </p:cNvPr>
          <p:cNvSpPr txBox="1"/>
          <p:nvPr/>
        </p:nvSpPr>
        <p:spPr>
          <a:xfrm>
            <a:off x="8870918" y="828316"/>
            <a:ext cx="2631930" cy="1569660"/>
          </a:xfrm>
          <a:prstGeom prst="rect">
            <a:avLst/>
          </a:prstGeom>
          <a:noFill/>
        </p:spPr>
        <p:txBody>
          <a:bodyPr wrap="square" rtlCol="0">
            <a:spAutoFit/>
          </a:bodyPr>
          <a:lstStyle/>
          <a:p>
            <a:r>
              <a:rPr lang="vi-VN" sz="2400">
                <a:latin typeface="Calibri" panose="020F0502020204030204" pitchFamily="34" charset="0"/>
                <a:cs typeface="Calibri" panose="020F0502020204030204" pitchFamily="34" charset="0"/>
              </a:rPr>
              <a:t>Lọc dữ liệu lần 2, sử dụng các cụm tần số và output từ lần lọc đầu</a:t>
            </a:r>
            <a:endParaRPr lang="en-US" sz="2400" dirty="0">
              <a:latin typeface="Calibri" panose="020F0502020204030204" pitchFamily="34" charset="0"/>
              <a:cs typeface="Calibri" panose="020F0502020204030204" pitchFamily="34" charset="0"/>
            </a:endParaRPr>
          </a:p>
        </p:txBody>
      </p:sp>
      <p:cxnSp>
        <p:nvCxnSpPr>
          <p:cNvPr id="12" name="Straight Arrow Connector 11">
            <a:extLst>
              <a:ext uri="{FF2B5EF4-FFF2-40B4-BE49-F238E27FC236}">
                <a16:creationId xmlns:a16="http://schemas.microsoft.com/office/drawing/2014/main" id="{22E915AC-2D54-41BF-8402-26043FD32A8D}"/>
              </a:ext>
            </a:extLst>
          </p:cNvPr>
          <p:cNvCxnSpPr>
            <a:cxnSpLocks/>
            <a:stCxn id="11" idx="2"/>
          </p:cNvCxnSpPr>
          <p:nvPr/>
        </p:nvCxnSpPr>
        <p:spPr>
          <a:xfrm flipH="1">
            <a:off x="8640681" y="2397976"/>
            <a:ext cx="1546202" cy="49807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D9B16286-CD95-45FE-8443-E0073D732A0D}"/>
              </a:ext>
            </a:extLst>
          </p:cNvPr>
          <p:cNvSpPr txBox="1"/>
          <p:nvPr/>
        </p:nvSpPr>
        <p:spPr>
          <a:xfrm>
            <a:off x="8870919" y="3863999"/>
            <a:ext cx="2631930" cy="830997"/>
          </a:xfrm>
          <a:prstGeom prst="rect">
            <a:avLst/>
          </a:prstGeom>
          <a:noFill/>
        </p:spPr>
        <p:txBody>
          <a:bodyPr wrap="square" rtlCol="0">
            <a:spAutoFit/>
          </a:bodyPr>
          <a:lstStyle/>
          <a:p>
            <a:r>
              <a:rPr lang="vi-VN" sz="2400" dirty="0">
                <a:latin typeface="Calibri" panose="020F0502020204030204" pitchFamily="34" charset="0"/>
                <a:cs typeface="Calibri" panose="020F0502020204030204" pitchFamily="34" charset="0"/>
              </a:rPr>
              <a:t>Lọc dữ liệu lần 1 trên toàn bộ tần số</a:t>
            </a:r>
            <a:endParaRPr lang="en-US" sz="2400" dirty="0">
              <a:latin typeface="Calibri" panose="020F0502020204030204" pitchFamily="34" charset="0"/>
              <a:cs typeface="Calibri" panose="020F0502020204030204" pitchFamily="34" charset="0"/>
            </a:endParaRPr>
          </a:p>
        </p:txBody>
      </p:sp>
      <p:cxnSp>
        <p:nvCxnSpPr>
          <p:cNvPr id="14" name="Straight Arrow Connector 13">
            <a:extLst>
              <a:ext uri="{FF2B5EF4-FFF2-40B4-BE49-F238E27FC236}">
                <a16:creationId xmlns:a16="http://schemas.microsoft.com/office/drawing/2014/main" id="{08D55C9A-4328-4EC4-844C-A4251151FCA7}"/>
              </a:ext>
            </a:extLst>
          </p:cNvPr>
          <p:cNvCxnSpPr>
            <a:cxnSpLocks/>
            <a:stCxn id="13" idx="2"/>
          </p:cNvCxnSpPr>
          <p:nvPr/>
        </p:nvCxnSpPr>
        <p:spPr>
          <a:xfrm flipH="1">
            <a:off x="8640681" y="4694996"/>
            <a:ext cx="1546203" cy="6611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CAFC0788-4C2D-4A92-86B1-911B2E6406AB}"/>
              </a:ext>
            </a:extLst>
          </p:cNvPr>
          <p:cNvSpPr>
            <a:spLocks noGrp="1"/>
          </p:cNvSpPr>
          <p:nvPr>
            <p:ph type="sldNum" sz="quarter" idx="12"/>
          </p:nvPr>
        </p:nvSpPr>
        <p:spPr/>
        <p:txBody>
          <a:bodyPr/>
          <a:lstStyle/>
          <a:p>
            <a:fld id="{1880F96C-824F-4C37-99B8-7E149B40C9DC}" type="slidenum">
              <a:rPr lang="en-US" smtClean="0"/>
              <a:pPr/>
              <a:t>42</a:t>
            </a:fld>
            <a:endParaRPr lang="en-US"/>
          </a:p>
        </p:txBody>
      </p:sp>
    </p:spTree>
    <p:extLst>
      <p:ext uri="{BB962C8B-B14F-4D97-AF65-F5344CB8AC3E}">
        <p14:creationId xmlns:p14="http://schemas.microsoft.com/office/powerpoint/2010/main" val="318904845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a:xfrm>
            <a:off x="838200" y="593177"/>
            <a:ext cx="10515600" cy="1325563"/>
          </a:xfrm>
        </p:spPr>
        <p:txBody>
          <a:bodyPr/>
          <a:lstStyle/>
          <a:p>
            <a:r>
              <a:rPr lang="vi-VN" b="0" dirty="0">
                <a:latin typeface="Calibri" panose="020F0502020204030204" pitchFamily="34" charset="0"/>
                <a:cs typeface="Calibri" panose="020F0502020204030204" pitchFamily="34" charset="0"/>
              </a:rPr>
              <a:t>Cách tiếp cận cổ điển</a:t>
            </a:r>
            <a:endParaRPr lang="en-US" b="0" dirty="0">
              <a:latin typeface="Calibri" panose="020F0502020204030204" pitchFamily="34" charset="0"/>
              <a:cs typeface="Calibri" panose="020F0502020204030204" pitchFamily="34" charset="0"/>
            </a:endParaRPr>
          </a:p>
        </p:txBody>
      </p:sp>
      <mc:AlternateContent xmlns:mc="http://schemas.openxmlformats.org/markup-compatibility/2006">
        <mc:Choice xmlns:a14="http://schemas.microsoft.com/office/drawing/2010/main" Requires="a14">
          <p:sp>
            <p:nvSpPr>
              <p:cNvPr id="17" name="TextBox 16">
                <a:extLst>
                  <a:ext uri="{FF2B5EF4-FFF2-40B4-BE49-F238E27FC236}">
                    <a16:creationId xmlns:a16="http://schemas.microsoft.com/office/drawing/2014/main" id="{F2CAF731-D7CC-4F4B-A0F3-F6B45BD0450C}"/>
                  </a:ext>
                </a:extLst>
              </p:cNvPr>
              <p:cNvSpPr txBox="1"/>
              <p:nvPr/>
            </p:nvSpPr>
            <p:spPr>
              <a:xfrm>
                <a:off x="3709865" y="1918740"/>
                <a:ext cx="477227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𝑔</m:t>
                      </m:r>
                      <m:d>
                        <m:dPr>
                          <m:ctrlPr>
                            <a:rPr lang="en-US" sz="3200" b="0" i="1" smtClean="0">
                              <a:latin typeface="Cambria Math" panose="02040503050406030204" pitchFamily="18" charset="0"/>
                            </a:rPr>
                          </m:ctrlPr>
                        </m:dPr>
                        <m:e>
                          <m:r>
                            <a:rPr lang="en-US" sz="3200" b="0" i="1" smtClean="0">
                              <a:latin typeface="Cambria Math" panose="02040503050406030204" pitchFamily="18" charset="0"/>
                            </a:rPr>
                            <m:t>𝑡</m:t>
                          </m:r>
                        </m:e>
                      </m:d>
                      <m:r>
                        <a:rPr lang="en-US" sz="3200" b="0" i="1" smtClean="0">
                          <a:latin typeface="Cambria Math" panose="02040503050406030204" pitchFamily="18" charset="0"/>
                        </a:rPr>
                        <m:t>≔</m:t>
                      </m:r>
                      <m:r>
                        <m:rPr>
                          <m:sty m:val="p"/>
                        </m:rPr>
                        <a:rPr lang="vi-VN" sz="3200" i="1">
                          <a:latin typeface="Cambria Math" panose="02040503050406030204" pitchFamily="18" charset="0"/>
                        </a:rPr>
                        <m:t>argmin</m:t>
                      </m:r>
                      <m:r>
                        <a:rPr lang="en-US" sz="3200" b="0" i="1" smtClean="0">
                          <a:latin typeface="Cambria Math" panose="02040503050406030204" pitchFamily="18" charset="0"/>
                        </a:rPr>
                        <m:t> </m:t>
                      </m:r>
                      <m:r>
                        <a:rPr lang="en-US" sz="3200" b="0" i="1" smtClean="0">
                          <a:latin typeface="Cambria Math" panose="02040503050406030204" pitchFamily="18" charset="0"/>
                        </a:rPr>
                        <m:t>𝐿</m:t>
                      </m:r>
                      <m:r>
                        <a:rPr lang="en-US" sz="3200" b="0" i="1" smtClean="0">
                          <a:latin typeface="Cambria Math" panose="02040503050406030204" pitchFamily="18" charset="0"/>
                        </a:rPr>
                        <m:t>(</m:t>
                      </m:r>
                      <m:r>
                        <a:rPr lang="en-US" sz="3200" b="0" i="1" smtClean="0">
                          <a:latin typeface="Cambria Math" panose="02040503050406030204" pitchFamily="18" charset="0"/>
                        </a:rPr>
                        <m:t>𝑦</m:t>
                      </m:r>
                      <m:r>
                        <a:rPr lang="en-US" sz="3200" b="0" i="1" smtClean="0">
                          <a:latin typeface="Cambria Math" panose="02040503050406030204" pitchFamily="18" charset="0"/>
                        </a:rPr>
                        <m:t>∗</m:t>
                      </m:r>
                      <m:r>
                        <a:rPr lang="en-US" sz="3200" b="0" i="1" smtClean="0">
                          <a:latin typeface="Cambria Math" panose="02040503050406030204" pitchFamily="18" charset="0"/>
                        </a:rPr>
                        <m:t>𝑔</m:t>
                      </m:r>
                      <m:r>
                        <a:rPr lang="en-US" sz="3200" b="0" i="1" smtClean="0">
                          <a:latin typeface="Cambria Math" panose="02040503050406030204" pitchFamily="18" charset="0"/>
                        </a:rPr>
                        <m:t>, </m:t>
                      </m:r>
                      <m:r>
                        <a:rPr lang="en-US" sz="3200" b="0" i="1" smtClean="0">
                          <a:latin typeface="Cambria Math" panose="02040503050406030204" pitchFamily="18" charset="0"/>
                        </a:rPr>
                        <m:t>𝑥</m:t>
                      </m:r>
                      <m:r>
                        <a:rPr lang="en-US" sz="3200" b="0" i="1" smtClean="0">
                          <a:latin typeface="Cambria Math" panose="02040503050406030204" pitchFamily="18" charset="0"/>
                        </a:rPr>
                        <m:t>)</m:t>
                      </m:r>
                    </m:oMath>
                  </m:oMathPara>
                </a14:m>
                <a:endParaRPr lang="en-US" sz="3200" dirty="0"/>
              </a:p>
            </p:txBody>
          </p:sp>
        </mc:Choice>
        <mc:Fallback>
          <p:sp>
            <p:nvSpPr>
              <p:cNvPr id="17" name="TextBox 16">
                <a:extLst>
                  <a:ext uri="{FF2B5EF4-FFF2-40B4-BE49-F238E27FC236}">
                    <a16:creationId xmlns:a16="http://schemas.microsoft.com/office/drawing/2014/main" id="{F2CAF731-D7CC-4F4B-A0F3-F6B45BD0450C}"/>
                  </a:ext>
                </a:extLst>
              </p:cNvPr>
              <p:cNvSpPr txBox="1">
                <a:spLocks noRot="1" noChangeAspect="1" noMove="1" noResize="1" noEditPoints="1" noAdjustHandles="1" noChangeArrowheads="1" noChangeShapeType="1" noTextEdit="1"/>
              </p:cNvSpPr>
              <p:nvPr/>
            </p:nvSpPr>
            <p:spPr>
              <a:xfrm>
                <a:off x="3709865" y="1918740"/>
                <a:ext cx="4772270" cy="584775"/>
              </a:xfrm>
              <a:prstGeom prst="rect">
                <a:avLst/>
              </a:prstGeom>
              <a:blipFill>
                <a:blip r:embed="rId4"/>
                <a:stretch>
                  <a:fillRect/>
                </a:stretch>
              </a:blipFill>
            </p:spPr>
            <p:txBody>
              <a:bodyPr/>
              <a:lstStyle/>
              <a:p>
                <a:r>
                  <a:rPr lang="en-US">
                    <a:noFill/>
                  </a:rPr>
                  <a:t> </a:t>
                </a:r>
              </a:p>
            </p:txBody>
          </p:sp>
        </mc:Fallback>
      </mc:AlternateContent>
      <p:cxnSp>
        <p:nvCxnSpPr>
          <p:cNvPr id="4" name="Straight Connector 3">
            <a:extLst>
              <a:ext uri="{FF2B5EF4-FFF2-40B4-BE49-F238E27FC236}">
                <a16:creationId xmlns:a16="http://schemas.microsoft.com/office/drawing/2014/main" id="{76687982-4523-4980-A545-114D983DC44B}"/>
              </a:ext>
            </a:extLst>
          </p:cNvPr>
          <p:cNvCxnSpPr/>
          <p:nvPr/>
        </p:nvCxnSpPr>
        <p:spPr>
          <a:xfrm>
            <a:off x="6096000" y="2768367"/>
            <a:ext cx="0" cy="2608976"/>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4F180AAF-ACA6-4B53-ABFC-79B06F98943F}"/>
              </a:ext>
            </a:extLst>
          </p:cNvPr>
          <p:cNvSpPr txBox="1"/>
          <p:nvPr/>
        </p:nvSpPr>
        <p:spPr>
          <a:xfrm>
            <a:off x="1255552" y="2666734"/>
            <a:ext cx="4840448" cy="3662541"/>
          </a:xfrm>
          <a:prstGeom prst="rect">
            <a:avLst/>
          </a:prstGeom>
          <a:noFill/>
        </p:spPr>
        <p:txBody>
          <a:bodyPr wrap="square" rtlCol="0">
            <a:spAutoFit/>
          </a:bodyPr>
          <a:lstStyle/>
          <a:p>
            <a:r>
              <a:rPr lang="vi-VN" sz="3600" b="1" dirty="0">
                <a:latin typeface="Calibri" panose="020F0502020204030204" pitchFamily="34" charset="0"/>
                <a:cs typeface="Calibri" panose="020F0502020204030204" pitchFamily="34" charset="0"/>
              </a:rPr>
              <a:t>Ưu điểm</a:t>
            </a:r>
          </a:p>
          <a:p>
            <a:pPr marL="285750" indent="-285750">
              <a:buFont typeface="Arial" panose="020B0604020202020204" pitchFamily="34" charset="0"/>
              <a:buChar char="•"/>
            </a:pPr>
            <a:endParaRPr lang="en-US" sz="36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vi-VN" sz="3200" dirty="0">
                <a:latin typeface="Calibri" panose="020F0502020204030204" pitchFamily="34" charset="0"/>
                <a:cs typeface="Calibri" panose="020F0502020204030204" pitchFamily="34" charset="0"/>
              </a:rPr>
              <a:t>Tốc độ nhanh</a:t>
            </a:r>
            <a:endParaRPr lang="en-US" sz="32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endParaRPr lang="vi-VN" sz="32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vi-VN" sz="3200" dirty="0">
                <a:latin typeface="Calibri" panose="020F0502020204030204" pitchFamily="34" charset="0"/>
                <a:cs typeface="Calibri" panose="020F0502020204030204" pitchFamily="34" charset="0"/>
              </a:rPr>
              <a:t>Tài nguyên yêu cầu thấp</a:t>
            </a:r>
            <a:endParaRPr lang="en-US" sz="32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endParaRPr lang="vi-VN" sz="32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vi-VN" sz="3200" dirty="0">
                <a:latin typeface="Calibri" panose="020F0502020204030204" pitchFamily="34" charset="0"/>
                <a:cs typeface="Calibri" panose="020F0502020204030204" pitchFamily="34" charset="0"/>
              </a:rPr>
              <a:t>Hiệu quả cao</a:t>
            </a:r>
            <a:endParaRPr lang="en-US" sz="3200" dirty="0">
              <a:latin typeface="Calibri" panose="020F0502020204030204" pitchFamily="34" charset="0"/>
              <a:cs typeface="Calibri" panose="020F0502020204030204" pitchFamily="34" charset="0"/>
            </a:endParaRPr>
          </a:p>
        </p:txBody>
      </p:sp>
      <p:sp>
        <p:nvSpPr>
          <p:cNvPr id="16" name="TextBox 15">
            <a:extLst>
              <a:ext uri="{FF2B5EF4-FFF2-40B4-BE49-F238E27FC236}">
                <a16:creationId xmlns:a16="http://schemas.microsoft.com/office/drawing/2014/main" id="{879C5F26-C4F7-49A1-803A-350EC9F53B88}"/>
              </a:ext>
            </a:extLst>
          </p:cNvPr>
          <p:cNvSpPr txBox="1"/>
          <p:nvPr/>
        </p:nvSpPr>
        <p:spPr>
          <a:xfrm>
            <a:off x="6915807" y="2664696"/>
            <a:ext cx="4840448" cy="2677656"/>
          </a:xfrm>
          <a:prstGeom prst="rect">
            <a:avLst/>
          </a:prstGeom>
          <a:noFill/>
        </p:spPr>
        <p:txBody>
          <a:bodyPr wrap="square" rtlCol="0">
            <a:spAutoFit/>
          </a:bodyPr>
          <a:lstStyle/>
          <a:p>
            <a:r>
              <a:rPr lang="vi-VN" sz="3600" b="1" dirty="0">
                <a:latin typeface="Calibri" panose="020F0502020204030204" pitchFamily="34" charset="0"/>
                <a:cs typeface="Calibri" panose="020F0502020204030204" pitchFamily="34" charset="0"/>
              </a:rPr>
              <a:t>Nhược điểm</a:t>
            </a:r>
          </a:p>
          <a:p>
            <a:pPr marL="285750" indent="-285750">
              <a:buFont typeface="Arial" panose="020B0604020202020204" pitchFamily="34" charset="0"/>
              <a:buChar char="•"/>
            </a:pPr>
            <a:endParaRPr lang="en-US" sz="3600" dirty="0">
              <a:latin typeface="Calibri" panose="020F0502020204030204" pitchFamily="34" charset="0"/>
              <a:cs typeface="Calibri" panose="020F0502020204030204" pitchFamily="34" charset="0"/>
            </a:endParaRPr>
          </a:p>
          <a:p>
            <a:pPr lvl="1"/>
            <a:r>
              <a:rPr lang="vi-VN" sz="3200" dirty="0">
                <a:latin typeface="Calibri" panose="020F0502020204030204" pitchFamily="34" charset="0"/>
                <a:cs typeface="Calibri" panose="020F0502020204030204" pitchFamily="34" charset="0"/>
              </a:rPr>
              <a:t>Chỉ hiệu quả cho loại </a:t>
            </a:r>
            <a:r>
              <a:rPr lang="vi-VN" sz="3200" dirty="0">
                <a:solidFill>
                  <a:srgbClr val="FF0000"/>
                </a:solidFill>
                <a:latin typeface="Calibri" panose="020F0502020204030204" pitchFamily="34" charset="0"/>
                <a:cs typeface="Calibri" panose="020F0502020204030204" pitchFamily="34" charset="0"/>
              </a:rPr>
              <a:t>nhiễu có spectrum ít biến đổi</a:t>
            </a:r>
            <a:r>
              <a:rPr lang="vi-VN" sz="3200" dirty="0">
                <a:latin typeface="Calibri" panose="020F0502020204030204" pitchFamily="34" charset="0"/>
                <a:cs typeface="Calibri" panose="020F0502020204030204" pitchFamily="34" charset="0"/>
              </a:rPr>
              <a:t> theo thời gian</a:t>
            </a:r>
            <a:endParaRPr lang="vi-VN" sz="3200" b="0" dirty="0">
              <a:latin typeface="Calibri" panose="020F0502020204030204" pitchFamily="34" charset="0"/>
              <a:cs typeface="Calibri" panose="020F0502020204030204" pitchFamily="34" charset="0"/>
            </a:endParaRPr>
          </a:p>
        </p:txBody>
      </p:sp>
      <p:sp>
        <p:nvSpPr>
          <p:cNvPr id="2" name="Slide Number Placeholder 1">
            <a:extLst>
              <a:ext uri="{FF2B5EF4-FFF2-40B4-BE49-F238E27FC236}">
                <a16:creationId xmlns:a16="http://schemas.microsoft.com/office/drawing/2014/main" id="{A14272B4-E981-468D-8D27-F3A25B5F24CE}"/>
              </a:ext>
            </a:extLst>
          </p:cNvPr>
          <p:cNvSpPr>
            <a:spLocks noGrp="1"/>
          </p:cNvSpPr>
          <p:nvPr>
            <p:ph type="sldNum" sz="quarter" idx="12"/>
          </p:nvPr>
        </p:nvSpPr>
        <p:spPr/>
        <p:txBody>
          <a:bodyPr/>
          <a:lstStyle/>
          <a:p>
            <a:fld id="{1880F96C-824F-4C37-99B8-7E149B40C9DC}" type="slidenum">
              <a:rPr lang="en-US" smtClean="0"/>
              <a:pPr/>
              <a:t>43</a:t>
            </a:fld>
            <a:endParaRPr lang="en-US"/>
          </a:p>
        </p:txBody>
      </p:sp>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167F669E-FAEC-4D7B-9C00-28DAAD6DEBDD}"/>
                  </a:ext>
                </a:extLst>
              </p:cNvPr>
              <p:cNvSpPr txBox="1"/>
              <p:nvPr/>
            </p:nvSpPr>
            <p:spPr>
              <a:xfrm>
                <a:off x="5719760" y="2306677"/>
                <a:ext cx="819807"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𝑔</m:t>
                      </m:r>
                    </m:oMath>
                  </m:oMathPara>
                </a14:m>
                <a:endParaRPr lang="en-US" sz="2400" dirty="0"/>
              </a:p>
            </p:txBody>
          </p:sp>
        </mc:Choice>
        <mc:Fallback>
          <p:sp>
            <p:nvSpPr>
              <p:cNvPr id="3" name="TextBox 2">
                <a:extLst>
                  <a:ext uri="{FF2B5EF4-FFF2-40B4-BE49-F238E27FC236}">
                    <a16:creationId xmlns:a16="http://schemas.microsoft.com/office/drawing/2014/main" id="{167F669E-FAEC-4D7B-9C00-28DAAD6DEBDD}"/>
                  </a:ext>
                </a:extLst>
              </p:cNvPr>
              <p:cNvSpPr txBox="1">
                <a:spLocks noRot="1" noChangeAspect="1" noMove="1" noResize="1" noEditPoints="1" noAdjustHandles="1" noChangeArrowheads="1" noChangeShapeType="1" noTextEdit="1"/>
              </p:cNvSpPr>
              <p:nvPr/>
            </p:nvSpPr>
            <p:spPr>
              <a:xfrm>
                <a:off x="5719760" y="2306677"/>
                <a:ext cx="819807" cy="461665"/>
              </a:xfrm>
              <a:prstGeom prst="rect">
                <a:avLst/>
              </a:prstGeom>
              <a:blipFill>
                <a:blip r:embed="rId5"/>
                <a:stretch>
                  <a:fillRect b="-10526"/>
                </a:stretch>
              </a:blipFill>
            </p:spPr>
            <p:txBody>
              <a:bodyPr/>
              <a:lstStyle/>
              <a:p>
                <a:r>
                  <a:rPr lang="en-US">
                    <a:noFill/>
                  </a:rPr>
                  <a:t> </a:t>
                </a:r>
              </a:p>
            </p:txBody>
          </p:sp>
        </mc:Fallback>
      </mc:AlternateContent>
    </p:spTree>
    <p:extLst>
      <p:ext uri="{BB962C8B-B14F-4D97-AF65-F5344CB8AC3E}">
        <p14:creationId xmlns:p14="http://schemas.microsoft.com/office/powerpoint/2010/main" val="246791117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a:xfrm>
            <a:off x="838200" y="593177"/>
            <a:ext cx="10515600" cy="1325563"/>
          </a:xfrm>
        </p:spPr>
        <p:txBody>
          <a:bodyPr/>
          <a:lstStyle/>
          <a:p>
            <a:r>
              <a:rPr lang="en-US" b="0" dirty="0" err="1">
                <a:latin typeface="+mn-lt"/>
              </a:rPr>
              <a:t>Chuẩn</a:t>
            </a:r>
            <a:r>
              <a:rPr lang="en-US" b="0" dirty="0">
                <a:latin typeface="+mn-lt"/>
              </a:rPr>
              <a:t> </a:t>
            </a:r>
            <a:r>
              <a:rPr lang="en-US" b="0" dirty="0" err="1">
                <a:latin typeface="+mn-lt"/>
              </a:rPr>
              <a:t>bị</a:t>
            </a:r>
            <a:r>
              <a:rPr lang="en-US" b="0" dirty="0">
                <a:latin typeface="+mn-lt"/>
              </a:rPr>
              <a:t> </a:t>
            </a:r>
            <a:r>
              <a:rPr lang="en-US" b="0" dirty="0" err="1">
                <a:latin typeface="+mn-lt"/>
              </a:rPr>
              <a:t>dữ</a:t>
            </a:r>
            <a:r>
              <a:rPr lang="en-US" b="0" dirty="0">
                <a:latin typeface="+mn-lt"/>
              </a:rPr>
              <a:t> </a:t>
            </a:r>
            <a:r>
              <a:rPr lang="en-US" b="0" dirty="0" err="1">
                <a:latin typeface="+mn-lt"/>
              </a:rPr>
              <a:t>liệu</a:t>
            </a:r>
            <a:endParaRPr lang="en-US" b="0" dirty="0">
              <a:latin typeface="+mn-lt"/>
            </a:endParaRPr>
          </a:p>
        </p:txBody>
      </p:sp>
      <p:graphicFrame>
        <p:nvGraphicFramePr>
          <p:cNvPr id="4" name="Table 7">
            <a:extLst>
              <a:ext uri="{FF2B5EF4-FFF2-40B4-BE49-F238E27FC236}">
                <a16:creationId xmlns:a16="http://schemas.microsoft.com/office/drawing/2014/main" id="{9ADAF338-86AC-40E8-B05B-9D5E6CDAFC90}"/>
              </a:ext>
            </a:extLst>
          </p:cNvPr>
          <p:cNvGraphicFramePr>
            <a:graphicFrameLocks noGrp="1"/>
          </p:cNvGraphicFramePr>
          <p:nvPr/>
        </p:nvGraphicFramePr>
        <p:xfrm>
          <a:off x="1604161" y="2017214"/>
          <a:ext cx="3513123" cy="1854200"/>
        </p:xfrm>
        <a:graphic>
          <a:graphicData uri="http://schemas.openxmlformats.org/drawingml/2006/table">
            <a:tbl>
              <a:tblPr firstRow="1" bandRow="1">
                <a:tableStyleId>{5C22544A-7EE6-4342-B048-85BDC9FD1C3A}</a:tableStyleId>
              </a:tblPr>
              <a:tblGrid>
                <a:gridCol w="2128940">
                  <a:extLst>
                    <a:ext uri="{9D8B030D-6E8A-4147-A177-3AD203B41FA5}">
                      <a16:colId xmlns:a16="http://schemas.microsoft.com/office/drawing/2014/main" val="3046922800"/>
                    </a:ext>
                  </a:extLst>
                </a:gridCol>
                <a:gridCol w="1384183">
                  <a:extLst>
                    <a:ext uri="{9D8B030D-6E8A-4147-A177-3AD203B41FA5}">
                      <a16:colId xmlns:a16="http://schemas.microsoft.com/office/drawing/2014/main" val="2455481853"/>
                    </a:ext>
                  </a:extLst>
                </a:gridCol>
              </a:tblGrid>
              <a:tr h="370840">
                <a:tc>
                  <a:txBody>
                    <a:bodyPr/>
                    <a:lstStyle/>
                    <a:p>
                      <a:pPr algn="ctr"/>
                      <a:r>
                        <a:rPr lang="vi-VN" b="1" dirty="0">
                          <a:solidFill>
                            <a:sysClr val="windowText" lastClr="000000"/>
                          </a:solidFill>
                        </a:rPr>
                        <a:t>Tiếng Việt</a:t>
                      </a:r>
                      <a:endParaRPr lang="en-US" b="1"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vi-VN" b="1" dirty="0">
                          <a:solidFill>
                            <a:sysClr val="windowText" lastClr="000000"/>
                          </a:solidFill>
                        </a:rPr>
                        <a:t>Tiếng Anh</a:t>
                      </a:r>
                      <a:endParaRPr lang="en-US" b="1"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4156618"/>
                  </a:ext>
                </a:extLst>
              </a:tr>
              <a:tr h="370840">
                <a:tc>
                  <a:txBody>
                    <a:bodyPr/>
                    <a:lstStyle/>
                    <a:p>
                      <a:pPr algn="ctr"/>
                      <a:r>
                        <a:rPr lang="vi-VN" b="0" dirty="0">
                          <a:solidFill>
                            <a:sysClr val="windowText" lastClr="000000"/>
                          </a:solidFill>
                        </a:rPr>
                        <a:t>FPT Open Dataset</a:t>
                      </a:r>
                      <a:endParaRPr lang="en-US"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vi-VN" b="0" dirty="0">
                          <a:solidFill>
                            <a:sysClr val="windowText" lastClr="000000"/>
                          </a:solidFill>
                        </a:rPr>
                        <a:t>CHIME</a:t>
                      </a:r>
                      <a:endParaRPr lang="en-US"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84851850"/>
                  </a:ext>
                </a:extLst>
              </a:tr>
              <a:tr h="370840">
                <a:tc>
                  <a:txBody>
                    <a:bodyPr/>
                    <a:lstStyle/>
                    <a:p>
                      <a:pPr algn="ctr"/>
                      <a:r>
                        <a:rPr lang="vi-VN" b="0" dirty="0">
                          <a:solidFill>
                            <a:sysClr val="windowText" lastClr="000000"/>
                          </a:solidFill>
                        </a:rPr>
                        <a:t>VIVOS</a:t>
                      </a:r>
                      <a:endParaRPr lang="en-US"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vi-VN" b="0" dirty="0">
                          <a:solidFill>
                            <a:sysClr val="windowText" lastClr="000000"/>
                          </a:solidFill>
                        </a:rPr>
                        <a:t>DNS</a:t>
                      </a:r>
                      <a:endParaRPr lang="en-US"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95492090"/>
                  </a:ext>
                </a:extLst>
              </a:tr>
              <a:tr h="370840">
                <a:tc>
                  <a:txBody>
                    <a:bodyPr/>
                    <a:lstStyle/>
                    <a:p>
                      <a:pPr algn="ctr"/>
                      <a:r>
                        <a:rPr lang="vi-VN" b="0" dirty="0">
                          <a:solidFill>
                            <a:sysClr val="windowText" lastClr="000000"/>
                          </a:solidFill>
                        </a:rPr>
                        <a:t>VLSP 2019</a:t>
                      </a:r>
                      <a:endParaRPr lang="en-US"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vi-VN" b="0" dirty="0">
                          <a:solidFill>
                            <a:sysClr val="windowText" lastClr="000000"/>
                          </a:solidFill>
                        </a:rPr>
                        <a:t>DEMAND</a:t>
                      </a:r>
                      <a:endParaRPr lang="en-US"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8794160"/>
                  </a:ext>
                </a:extLst>
              </a:tr>
              <a:tr h="370840">
                <a:tc>
                  <a:txBody>
                    <a:bodyPr/>
                    <a:lstStyle/>
                    <a:p>
                      <a:pPr algn="ctr"/>
                      <a:r>
                        <a:rPr lang="vi-VN" b="0" dirty="0">
                          <a:solidFill>
                            <a:sysClr val="windowText" lastClr="000000"/>
                          </a:solidFill>
                        </a:rPr>
                        <a:t>VIET-TTS</a:t>
                      </a:r>
                      <a:endParaRPr lang="en-US"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85378657"/>
                  </a:ext>
                </a:extLst>
              </a:tr>
            </a:tbl>
          </a:graphicData>
        </a:graphic>
      </p:graphicFrame>
      <p:graphicFrame>
        <p:nvGraphicFramePr>
          <p:cNvPr id="5" name="Table 11">
            <a:extLst>
              <a:ext uri="{FF2B5EF4-FFF2-40B4-BE49-F238E27FC236}">
                <a16:creationId xmlns:a16="http://schemas.microsoft.com/office/drawing/2014/main" id="{94A7910E-D87C-48AA-8D0E-F17E06795428}"/>
              </a:ext>
            </a:extLst>
          </p:cNvPr>
          <p:cNvGraphicFramePr>
            <a:graphicFrameLocks noGrp="1"/>
          </p:cNvGraphicFramePr>
          <p:nvPr/>
        </p:nvGraphicFramePr>
        <p:xfrm>
          <a:off x="3273570" y="5138254"/>
          <a:ext cx="1843714" cy="1112520"/>
        </p:xfrm>
        <a:graphic>
          <a:graphicData uri="http://schemas.openxmlformats.org/drawingml/2006/table">
            <a:tbl>
              <a:tblPr firstRow="1" bandRow="1">
                <a:tableStyleId>{5C22544A-7EE6-4342-B048-85BDC9FD1C3A}</a:tableStyleId>
              </a:tblPr>
              <a:tblGrid>
                <a:gridCol w="1843714">
                  <a:extLst>
                    <a:ext uri="{9D8B030D-6E8A-4147-A177-3AD203B41FA5}">
                      <a16:colId xmlns:a16="http://schemas.microsoft.com/office/drawing/2014/main" val="1776483570"/>
                    </a:ext>
                  </a:extLst>
                </a:gridCol>
              </a:tblGrid>
              <a:tr h="370840">
                <a:tc>
                  <a:txBody>
                    <a:bodyPr/>
                    <a:lstStyle/>
                    <a:p>
                      <a:pPr algn="ctr"/>
                      <a:r>
                        <a:rPr lang="vi-VN" b="1" dirty="0">
                          <a:solidFill>
                            <a:sysClr val="windowText" lastClr="000000"/>
                          </a:solidFill>
                        </a:rPr>
                        <a:t>Nhiễu</a:t>
                      </a:r>
                      <a:endParaRPr lang="en-US" b="1"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4362396"/>
                  </a:ext>
                </a:extLst>
              </a:tr>
              <a:tr h="370840">
                <a:tc>
                  <a:txBody>
                    <a:bodyPr/>
                    <a:lstStyle/>
                    <a:p>
                      <a:pPr algn="ctr"/>
                      <a:r>
                        <a:rPr lang="vi-VN" b="0" dirty="0">
                          <a:solidFill>
                            <a:sysClr val="windowText" lastClr="000000"/>
                          </a:solidFill>
                        </a:rPr>
                        <a:t>FreeSound</a:t>
                      </a:r>
                      <a:endParaRPr lang="en-US" b="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806538"/>
                  </a:ext>
                </a:extLst>
              </a:tr>
              <a:tr h="370840">
                <a:tc>
                  <a:txBody>
                    <a:bodyPr/>
                    <a:lstStyle/>
                    <a:p>
                      <a:pPr algn="ctr"/>
                      <a:r>
                        <a:rPr lang="vi-VN" b="0" dirty="0">
                          <a:solidFill>
                            <a:sysClr val="windowText" lastClr="000000"/>
                          </a:solidFill>
                        </a:rPr>
                        <a:t>DEMAND</a:t>
                      </a:r>
                      <a:endParaRPr lang="en-US" b="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28404768"/>
                  </a:ext>
                </a:extLst>
              </a:tr>
            </a:tbl>
          </a:graphicData>
        </a:graphic>
      </p:graphicFrame>
      <p:sp>
        <p:nvSpPr>
          <p:cNvPr id="8" name="Rectangle: Rounded Corners 7">
            <a:extLst>
              <a:ext uri="{FF2B5EF4-FFF2-40B4-BE49-F238E27FC236}">
                <a16:creationId xmlns:a16="http://schemas.microsoft.com/office/drawing/2014/main" id="{8A49AB19-3A73-487D-BDF3-6FF8DEC916B9}"/>
              </a:ext>
            </a:extLst>
          </p:cNvPr>
          <p:cNvSpPr/>
          <p:nvPr/>
        </p:nvSpPr>
        <p:spPr>
          <a:xfrm>
            <a:off x="6373186" y="2122415"/>
            <a:ext cx="1669409" cy="149324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dirty="0">
                <a:solidFill>
                  <a:schemeClr val="tx1"/>
                </a:solidFill>
              </a:rPr>
              <a:t>Âm thanh sạch</a:t>
            </a:r>
            <a:endParaRPr lang="en-US" dirty="0">
              <a:solidFill>
                <a:schemeClr val="tx1"/>
              </a:solidFill>
            </a:endParaRPr>
          </a:p>
        </p:txBody>
      </p:sp>
      <p:sp>
        <p:nvSpPr>
          <p:cNvPr id="9" name="Arrow: Right 8">
            <a:extLst>
              <a:ext uri="{FF2B5EF4-FFF2-40B4-BE49-F238E27FC236}">
                <a16:creationId xmlns:a16="http://schemas.microsoft.com/office/drawing/2014/main" id="{36136BA0-E777-4659-BE67-160400B14EA3}"/>
              </a:ext>
            </a:extLst>
          </p:cNvPr>
          <p:cNvSpPr/>
          <p:nvPr/>
        </p:nvSpPr>
        <p:spPr>
          <a:xfrm>
            <a:off x="5300618" y="2761751"/>
            <a:ext cx="889234" cy="3651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775AA0AC-639F-4E4F-9FD2-81D77ED92D07}"/>
              </a:ext>
            </a:extLst>
          </p:cNvPr>
          <p:cNvSpPr txBox="1"/>
          <p:nvPr/>
        </p:nvSpPr>
        <p:spPr>
          <a:xfrm>
            <a:off x="5446675" y="2390316"/>
            <a:ext cx="556563" cy="369332"/>
          </a:xfrm>
          <a:prstGeom prst="rect">
            <a:avLst/>
          </a:prstGeom>
          <a:noFill/>
        </p:spPr>
        <p:txBody>
          <a:bodyPr wrap="none" rtlCol="0">
            <a:spAutoFit/>
          </a:bodyPr>
          <a:lstStyle/>
          <a:p>
            <a:r>
              <a:rPr lang="vi-VN" dirty="0"/>
              <a:t>Lọc</a:t>
            </a:r>
            <a:endParaRPr lang="en-US" dirty="0"/>
          </a:p>
        </p:txBody>
      </p:sp>
      <p:sp>
        <p:nvSpPr>
          <p:cNvPr id="11" name="Rectangle: Rounded Corners 10">
            <a:extLst>
              <a:ext uri="{FF2B5EF4-FFF2-40B4-BE49-F238E27FC236}">
                <a16:creationId xmlns:a16="http://schemas.microsoft.com/office/drawing/2014/main" id="{F5E0B7D3-1E55-4861-AD88-AF0995FA3419}"/>
              </a:ext>
            </a:extLst>
          </p:cNvPr>
          <p:cNvSpPr/>
          <p:nvPr/>
        </p:nvSpPr>
        <p:spPr>
          <a:xfrm>
            <a:off x="9161824" y="3499586"/>
            <a:ext cx="1669409" cy="149324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dirty="0">
                <a:solidFill>
                  <a:schemeClr val="tx1"/>
                </a:solidFill>
              </a:rPr>
              <a:t>Dữ liệu huấn luyện</a:t>
            </a:r>
            <a:endParaRPr lang="en-US" dirty="0">
              <a:solidFill>
                <a:schemeClr val="tx1"/>
              </a:solidFill>
            </a:endParaRPr>
          </a:p>
        </p:txBody>
      </p:sp>
      <p:sp>
        <p:nvSpPr>
          <p:cNvPr id="12" name="Arrow: Right 11">
            <a:extLst>
              <a:ext uri="{FF2B5EF4-FFF2-40B4-BE49-F238E27FC236}">
                <a16:creationId xmlns:a16="http://schemas.microsoft.com/office/drawing/2014/main" id="{06784DAC-0D23-4EAE-B82E-0E2DA6BDDF43}"/>
              </a:ext>
            </a:extLst>
          </p:cNvPr>
          <p:cNvSpPr/>
          <p:nvPr/>
        </p:nvSpPr>
        <p:spPr>
          <a:xfrm rot="1322405">
            <a:off x="8193551" y="3534393"/>
            <a:ext cx="817313" cy="3651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Right 12">
            <a:extLst>
              <a:ext uri="{FF2B5EF4-FFF2-40B4-BE49-F238E27FC236}">
                <a16:creationId xmlns:a16="http://schemas.microsoft.com/office/drawing/2014/main" id="{E64F8E0C-FE28-4D98-B489-7A7F7F7F37F7}"/>
              </a:ext>
            </a:extLst>
          </p:cNvPr>
          <p:cNvSpPr/>
          <p:nvPr/>
        </p:nvSpPr>
        <p:spPr>
          <a:xfrm rot="20607551">
            <a:off x="5204451" y="4883228"/>
            <a:ext cx="3727393" cy="3651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95287D28-BFC0-4BF0-9111-4A3275AE7B8D}"/>
              </a:ext>
            </a:extLst>
          </p:cNvPr>
          <p:cNvSpPr>
            <a:spLocks noGrp="1"/>
          </p:cNvSpPr>
          <p:nvPr>
            <p:ph type="sldNum" sz="quarter" idx="12"/>
          </p:nvPr>
        </p:nvSpPr>
        <p:spPr/>
        <p:txBody>
          <a:bodyPr/>
          <a:lstStyle/>
          <a:p>
            <a:fld id="{1880F96C-824F-4C37-99B8-7E149B40C9DC}" type="slidenum">
              <a:rPr lang="en-US" smtClean="0"/>
              <a:pPr/>
              <a:t>44</a:t>
            </a:fld>
            <a:endParaRPr lang="en-US"/>
          </a:p>
        </p:txBody>
      </p:sp>
    </p:spTree>
    <p:extLst>
      <p:ext uri="{BB962C8B-B14F-4D97-AF65-F5344CB8AC3E}">
        <p14:creationId xmlns:p14="http://schemas.microsoft.com/office/powerpoint/2010/main" val="320995009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a:xfrm>
            <a:off x="838200" y="593177"/>
            <a:ext cx="10515600" cy="1325563"/>
          </a:xfrm>
        </p:spPr>
        <p:txBody>
          <a:bodyPr/>
          <a:lstStyle/>
          <a:p>
            <a:r>
              <a:rPr lang="en-US" b="0" dirty="0" err="1">
                <a:latin typeface="+mn-lt"/>
              </a:rPr>
              <a:t>Nguồn</a:t>
            </a:r>
            <a:r>
              <a:rPr lang="en-US" b="0" dirty="0">
                <a:latin typeface="+mn-lt"/>
              </a:rPr>
              <a:t> </a:t>
            </a:r>
            <a:r>
              <a:rPr lang="en-US" b="0" dirty="0" err="1">
                <a:latin typeface="+mn-lt"/>
              </a:rPr>
              <a:t>dữ</a:t>
            </a:r>
            <a:r>
              <a:rPr lang="en-US" b="0" dirty="0">
                <a:latin typeface="+mn-lt"/>
              </a:rPr>
              <a:t> </a:t>
            </a:r>
            <a:r>
              <a:rPr lang="en-US" b="0" dirty="0" err="1">
                <a:latin typeface="+mn-lt"/>
              </a:rPr>
              <a:t>liệu</a:t>
            </a:r>
            <a:r>
              <a:rPr lang="en-US" b="0" dirty="0">
                <a:latin typeface="+mn-lt"/>
              </a:rPr>
              <a:t> </a:t>
            </a:r>
            <a:r>
              <a:rPr lang="en-US" b="0" dirty="0" err="1">
                <a:latin typeface="+mn-lt"/>
              </a:rPr>
              <a:t>sạch</a:t>
            </a:r>
            <a:endParaRPr lang="en-US" b="0" dirty="0">
              <a:latin typeface="+mn-lt"/>
            </a:endParaRPr>
          </a:p>
        </p:txBody>
      </p:sp>
      <p:sp>
        <p:nvSpPr>
          <p:cNvPr id="2" name="Slide Number Placeholder 1">
            <a:extLst>
              <a:ext uri="{FF2B5EF4-FFF2-40B4-BE49-F238E27FC236}">
                <a16:creationId xmlns:a16="http://schemas.microsoft.com/office/drawing/2014/main" id="{B57132F9-4E72-4E94-A2B6-D6FF2E84DF35}"/>
              </a:ext>
            </a:extLst>
          </p:cNvPr>
          <p:cNvSpPr>
            <a:spLocks noGrp="1"/>
          </p:cNvSpPr>
          <p:nvPr>
            <p:ph type="sldNum" sz="quarter" idx="12"/>
          </p:nvPr>
        </p:nvSpPr>
        <p:spPr/>
        <p:txBody>
          <a:bodyPr/>
          <a:lstStyle/>
          <a:p>
            <a:fld id="{1880F96C-824F-4C37-99B8-7E149B40C9DC}" type="slidenum">
              <a:rPr lang="en-US" smtClean="0"/>
              <a:pPr/>
              <a:t>45</a:t>
            </a:fld>
            <a:endParaRPr lang="en-US"/>
          </a:p>
        </p:txBody>
      </p:sp>
      <p:graphicFrame>
        <p:nvGraphicFramePr>
          <p:cNvPr id="7" name="Table 4">
            <a:extLst>
              <a:ext uri="{FF2B5EF4-FFF2-40B4-BE49-F238E27FC236}">
                <a16:creationId xmlns:a16="http://schemas.microsoft.com/office/drawing/2014/main" id="{4AD8CFA5-145A-4F6D-909E-AD0C19030188}"/>
              </a:ext>
            </a:extLst>
          </p:cNvPr>
          <p:cNvGraphicFramePr>
            <a:graphicFrameLocks noGrp="1"/>
          </p:cNvGraphicFramePr>
          <p:nvPr/>
        </p:nvGraphicFramePr>
        <p:xfrm>
          <a:off x="210207" y="1918740"/>
          <a:ext cx="11771585" cy="2011680"/>
        </p:xfrm>
        <a:graphic>
          <a:graphicData uri="http://schemas.openxmlformats.org/drawingml/2006/table">
            <a:tbl>
              <a:tblPr firstRow="1" bandRow="1">
                <a:tableStyleId>{5C22544A-7EE6-4342-B048-85BDC9FD1C3A}</a:tableStyleId>
              </a:tblPr>
              <a:tblGrid>
                <a:gridCol w="1621359">
                  <a:extLst>
                    <a:ext uri="{9D8B030D-6E8A-4147-A177-3AD203B41FA5}">
                      <a16:colId xmlns:a16="http://schemas.microsoft.com/office/drawing/2014/main" val="1596628520"/>
                    </a:ext>
                  </a:extLst>
                </a:gridCol>
                <a:gridCol w="1657756">
                  <a:extLst>
                    <a:ext uri="{9D8B030D-6E8A-4147-A177-3AD203B41FA5}">
                      <a16:colId xmlns:a16="http://schemas.microsoft.com/office/drawing/2014/main" val="3852371747"/>
                    </a:ext>
                  </a:extLst>
                </a:gridCol>
                <a:gridCol w="3783836">
                  <a:extLst>
                    <a:ext uri="{9D8B030D-6E8A-4147-A177-3AD203B41FA5}">
                      <a16:colId xmlns:a16="http://schemas.microsoft.com/office/drawing/2014/main" val="1993960275"/>
                    </a:ext>
                  </a:extLst>
                </a:gridCol>
                <a:gridCol w="2354317">
                  <a:extLst>
                    <a:ext uri="{9D8B030D-6E8A-4147-A177-3AD203B41FA5}">
                      <a16:colId xmlns:a16="http://schemas.microsoft.com/office/drawing/2014/main" val="1242957779"/>
                    </a:ext>
                  </a:extLst>
                </a:gridCol>
                <a:gridCol w="2354317">
                  <a:extLst>
                    <a:ext uri="{9D8B030D-6E8A-4147-A177-3AD203B41FA5}">
                      <a16:colId xmlns:a16="http://schemas.microsoft.com/office/drawing/2014/main" val="1575444797"/>
                    </a:ext>
                  </a:extLst>
                </a:gridCol>
              </a:tblGrid>
              <a:tr h="315035">
                <a:tc>
                  <a:txBody>
                    <a:bodyPr/>
                    <a:lstStyle/>
                    <a:p>
                      <a:pPr algn="ctr"/>
                      <a:r>
                        <a:rPr lang="vi-VN" sz="1600" b="1" dirty="0">
                          <a:solidFill>
                            <a:schemeClr val="tx1"/>
                          </a:solidFill>
                        </a:rPr>
                        <a:t>Dataset</a:t>
                      </a:r>
                      <a:endParaRPr lang="en-US" sz="1600" b="1"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vi-VN" sz="1600" b="1" dirty="0">
                          <a:solidFill>
                            <a:schemeClr val="tx1"/>
                          </a:solidFill>
                        </a:rPr>
                        <a:t>Kích thước</a:t>
                      </a:r>
                      <a:endParaRPr lang="en-US" sz="1600" b="1"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vi-VN" sz="1600" b="1" dirty="0">
                          <a:solidFill>
                            <a:schemeClr val="tx1"/>
                          </a:solidFill>
                        </a:rPr>
                        <a:t>Mục tiêu</a:t>
                      </a:r>
                      <a:endParaRPr lang="en-US" sz="1600" b="1"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vi-VN" sz="1600" b="1" dirty="0">
                          <a:solidFill>
                            <a:schemeClr val="tx1"/>
                          </a:solidFill>
                        </a:rPr>
                        <a:t>Số loại nhiễu</a:t>
                      </a:r>
                      <a:endParaRPr lang="en-US" sz="1600" b="1"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vi-VN" sz="1600" b="1" dirty="0">
                          <a:solidFill>
                            <a:schemeClr val="tx1"/>
                          </a:solidFill>
                        </a:rPr>
                        <a:t>Giọng nói sạch</a:t>
                      </a:r>
                      <a:endParaRPr lang="en-US" sz="1600" b="1"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54897216"/>
                  </a:ext>
                </a:extLst>
              </a:tr>
              <a:tr h="315035">
                <a:tc>
                  <a:txBody>
                    <a:bodyPr/>
                    <a:lstStyle/>
                    <a:p>
                      <a:pPr algn="ctr"/>
                      <a:r>
                        <a:rPr lang="vi-VN" sz="1600" dirty="0">
                          <a:solidFill>
                            <a:schemeClr val="tx1"/>
                          </a:solidFill>
                        </a:rPr>
                        <a:t>DNS</a:t>
                      </a:r>
                      <a:endParaRPr lang="en-US" sz="16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vi-VN" sz="1600" dirty="0">
                          <a:solidFill>
                            <a:schemeClr val="tx1"/>
                          </a:solidFill>
                        </a:rPr>
                        <a:t>1 TB</a:t>
                      </a:r>
                      <a:endParaRPr lang="en-US" sz="16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vi-VN" sz="1600" dirty="0">
                          <a:solidFill>
                            <a:schemeClr val="tx1"/>
                          </a:solidFill>
                        </a:rPr>
                        <a:t>Giảm nhiễu</a:t>
                      </a:r>
                      <a:endParaRPr lang="en-US" sz="16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vi-VN" sz="1600" dirty="0">
                          <a:solidFill>
                            <a:schemeClr val="tx1"/>
                          </a:solidFill>
                        </a:rPr>
                        <a:t>150</a:t>
                      </a:r>
                      <a:endParaRPr lang="en-US" sz="16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vi-VN" sz="1600" dirty="0">
                          <a:solidFill>
                            <a:schemeClr val="tx1"/>
                          </a:solidFill>
                        </a:rPr>
                        <a:t>11350</a:t>
                      </a:r>
                      <a:endParaRPr lang="en-US" sz="16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4009695"/>
                  </a:ext>
                </a:extLst>
              </a:tr>
              <a:tr h="315035">
                <a:tc>
                  <a:txBody>
                    <a:bodyPr/>
                    <a:lstStyle/>
                    <a:p>
                      <a:pPr algn="ctr"/>
                      <a:r>
                        <a:rPr lang="vi-VN" sz="1600" dirty="0">
                          <a:solidFill>
                            <a:schemeClr val="tx1"/>
                          </a:solidFill>
                        </a:rPr>
                        <a:t>Edinburgh Data</a:t>
                      </a:r>
                      <a:endParaRPr lang="en-US" sz="16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vi-VN" sz="1600" dirty="0">
                          <a:solidFill>
                            <a:schemeClr val="tx1"/>
                          </a:solidFill>
                        </a:rPr>
                        <a:t>5 GB</a:t>
                      </a:r>
                      <a:endParaRPr lang="en-US" sz="16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vi-VN" sz="1600" dirty="0">
                          <a:solidFill>
                            <a:schemeClr val="tx1"/>
                          </a:solidFill>
                        </a:rPr>
                        <a:t>Giảm nhiễu, Text to Speech</a:t>
                      </a:r>
                      <a:endParaRPr lang="en-US" sz="16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vi-VN" sz="1600" dirty="0">
                          <a:solidFill>
                            <a:schemeClr val="tx1"/>
                          </a:solidFill>
                        </a:rPr>
                        <a:t>2</a:t>
                      </a:r>
                      <a:endParaRPr lang="en-US" sz="16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vi-VN" sz="1600" dirty="0">
                          <a:solidFill>
                            <a:schemeClr val="tx1"/>
                          </a:solidFill>
                        </a:rPr>
                        <a:t>28</a:t>
                      </a:r>
                      <a:endParaRPr lang="en-US" sz="16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74063266"/>
                  </a:ext>
                </a:extLst>
              </a:tr>
              <a:tr h="315035">
                <a:tc>
                  <a:txBody>
                    <a:bodyPr/>
                    <a:lstStyle/>
                    <a:p>
                      <a:pPr algn="ctr"/>
                      <a:r>
                        <a:rPr lang="vi-VN" sz="1600" dirty="0">
                          <a:solidFill>
                            <a:schemeClr val="tx1"/>
                          </a:solidFill>
                        </a:rPr>
                        <a:t>Edinburgh Data</a:t>
                      </a:r>
                      <a:endParaRPr lang="en-US" sz="16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vi-VN" sz="1600" dirty="0">
                          <a:solidFill>
                            <a:schemeClr val="tx1"/>
                          </a:solidFill>
                        </a:rPr>
                        <a:t>10 GB</a:t>
                      </a:r>
                      <a:endParaRPr lang="en-US" sz="16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vi-VN" sz="1600" dirty="0">
                          <a:solidFill>
                            <a:schemeClr val="tx1"/>
                          </a:solidFill>
                        </a:rPr>
                        <a:t>Giảm nhiễu, Text to Speech</a:t>
                      </a:r>
                      <a:endParaRPr lang="en-US" sz="16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vi-VN" sz="1600" dirty="0">
                          <a:solidFill>
                            <a:schemeClr val="tx1"/>
                          </a:solidFill>
                        </a:rPr>
                        <a:t>2</a:t>
                      </a:r>
                      <a:endParaRPr lang="en-US" sz="16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vi-VN" sz="1600" dirty="0">
                          <a:solidFill>
                            <a:schemeClr val="tx1"/>
                          </a:solidFill>
                        </a:rPr>
                        <a:t>56</a:t>
                      </a:r>
                      <a:endParaRPr lang="en-US" sz="16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68389406"/>
                  </a:ext>
                </a:extLst>
              </a:tr>
              <a:tr h="315035">
                <a:tc>
                  <a:txBody>
                    <a:bodyPr/>
                    <a:lstStyle/>
                    <a:p>
                      <a:pPr algn="ctr"/>
                      <a:r>
                        <a:rPr lang="vi-VN" sz="1600" dirty="0">
                          <a:solidFill>
                            <a:schemeClr val="tx1"/>
                          </a:solidFill>
                        </a:rPr>
                        <a:t>CHIME</a:t>
                      </a:r>
                      <a:endParaRPr lang="en-US" sz="16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vi-VN" sz="1600" dirty="0">
                          <a:solidFill>
                            <a:schemeClr val="tx1"/>
                          </a:solidFill>
                        </a:rPr>
                        <a:t>115 GB</a:t>
                      </a:r>
                      <a:endParaRPr lang="en-US" sz="16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vi-VN" sz="1600" dirty="0">
                          <a:solidFill>
                            <a:schemeClr val="tx1"/>
                          </a:solidFill>
                        </a:rPr>
                        <a:t>Speech to Text, tách giọng nói</a:t>
                      </a:r>
                      <a:endParaRPr lang="en-US" sz="16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vi-VN" sz="1600" dirty="0">
                          <a:solidFill>
                            <a:schemeClr val="tx1"/>
                          </a:solidFill>
                        </a:rPr>
                        <a:t>0</a:t>
                      </a:r>
                      <a:endParaRPr lang="en-US" sz="16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vi-VN" sz="1600" dirty="0">
                          <a:solidFill>
                            <a:schemeClr val="tx1"/>
                          </a:solidFill>
                        </a:rPr>
                        <a:t>32</a:t>
                      </a:r>
                      <a:endParaRPr lang="en-US" sz="16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20534579"/>
                  </a:ext>
                </a:extLst>
              </a:tr>
              <a:tr h="315035">
                <a:tc>
                  <a:txBody>
                    <a:bodyPr/>
                    <a:lstStyle/>
                    <a:p>
                      <a:pPr algn="ctr"/>
                      <a:r>
                        <a:rPr lang="vi-VN" sz="1600" dirty="0">
                          <a:solidFill>
                            <a:schemeClr val="tx1"/>
                          </a:solidFill>
                        </a:rPr>
                        <a:t>DEMAND</a:t>
                      </a:r>
                      <a:endParaRPr lang="en-US" sz="16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vi-VN" sz="1600" dirty="0">
                          <a:solidFill>
                            <a:schemeClr val="tx1"/>
                          </a:solidFill>
                        </a:rPr>
                        <a:t>7.4 GB</a:t>
                      </a:r>
                      <a:endParaRPr lang="en-US" sz="16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vi-VN" sz="1600" dirty="0">
                          <a:solidFill>
                            <a:schemeClr val="tx1"/>
                          </a:solidFill>
                        </a:rPr>
                        <a:t>Noise Dataset</a:t>
                      </a:r>
                      <a:endParaRPr lang="en-US" sz="16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vi-VN" sz="1600" dirty="0">
                          <a:solidFill>
                            <a:schemeClr val="tx1"/>
                          </a:solidFill>
                        </a:rPr>
                        <a:t>18</a:t>
                      </a:r>
                      <a:endParaRPr lang="en-US" sz="16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vi-VN" sz="1600" dirty="0">
                          <a:solidFill>
                            <a:schemeClr val="tx1"/>
                          </a:solidFill>
                        </a:rPr>
                        <a:t>0</a:t>
                      </a:r>
                      <a:endParaRPr lang="en-US" sz="16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59201572"/>
                  </a:ext>
                </a:extLst>
              </a:tr>
            </a:tbl>
          </a:graphicData>
        </a:graphic>
      </p:graphicFrame>
      <p:graphicFrame>
        <p:nvGraphicFramePr>
          <p:cNvPr id="8" name="Table 4">
            <a:extLst>
              <a:ext uri="{FF2B5EF4-FFF2-40B4-BE49-F238E27FC236}">
                <a16:creationId xmlns:a16="http://schemas.microsoft.com/office/drawing/2014/main" id="{FD26B027-8E51-43BF-8110-2EEFA2E62F24}"/>
              </a:ext>
            </a:extLst>
          </p:cNvPr>
          <p:cNvGraphicFramePr>
            <a:graphicFrameLocks noGrp="1"/>
          </p:cNvGraphicFramePr>
          <p:nvPr/>
        </p:nvGraphicFramePr>
        <p:xfrm>
          <a:off x="210207" y="4588423"/>
          <a:ext cx="11771585" cy="1676400"/>
        </p:xfrm>
        <a:graphic>
          <a:graphicData uri="http://schemas.openxmlformats.org/drawingml/2006/table">
            <a:tbl>
              <a:tblPr firstRow="1" bandRow="1">
                <a:tableStyleId>{5C22544A-7EE6-4342-B048-85BDC9FD1C3A}</a:tableStyleId>
              </a:tblPr>
              <a:tblGrid>
                <a:gridCol w="2026699">
                  <a:extLst>
                    <a:ext uri="{9D8B030D-6E8A-4147-A177-3AD203B41FA5}">
                      <a16:colId xmlns:a16="http://schemas.microsoft.com/office/drawing/2014/main" val="1596628520"/>
                    </a:ext>
                  </a:extLst>
                </a:gridCol>
                <a:gridCol w="2072195">
                  <a:extLst>
                    <a:ext uri="{9D8B030D-6E8A-4147-A177-3AD203B41FA5}">
                      <a16:colId xmlns:a16="http://schemas.microsoft.com/office/drawing/2014/main" val="3852371747"/>
                    </a:ext>
                  </a:extLst>
                </a:gridCol>
                <a:gridCol w="4729794">
                  <a:extLst>
                    <a:ext uri="{9D8B030D-6E8A-4147-A177-3AD203B41FA5}">
                      <a16:colId xmlns:a16="http://schemas.microsoft.com/office/drawing/2014/main" val="1993960275"/>
                    </a:ext>
                  </a:extLst>
                </a:gridCol>
                <a:gridCol w="2942897">
                  <a:extLst>
                    <a:ext uri="{9D8B030D-6E8A-4147-A177-3AD203B41FA5}">
                      <a16:colId xmlns:a16="http://schemas.microsoft.com/office/drawing/2014/main" val="1575444797"/>
                    </a:ext>
                  </a:extLst>
                </a:gridCol>
              </a:tblGrid>
              <a:tr h="315035">
                <a:tc>
                  <a:txBody>
                    <a:bodyPr/>
                    <a:lstStyle/>
                    <a:p>
                      <a:pPr algn="ctr"/>
                      <a:r>
                        <a:rPr lang="vi-VN" sz="1600" b="1" dirty="0">
                          <a:solidFill>
                            <a:schemeClr val="tx1"/>
                          </a:solidFill>
                        </a:rPr>
                        <a:t>Dataset</a:t>
                      </a:r>
                      <a:endParaRPr lang="en-US" sz="1600" b="1"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vi-VN" sz="1600" b="1" dirty="0">
                          <a:solidFill>
                            <a:schemeClr val="tx1"/>
                          </a:solidFill>
                        </a:rPr>
                        <a:t>Kích thước</a:t>
                      </a:r>
                      <a:endParaRPr lang="en-US" sz="1600" b="1"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vi-VN" sz="1600" b="1" dirty="0">
                          <a:solidFill>
                            <a:schemeClr val="tx1"/>
                          </a:solidFill>
                        </a:rPr>
                        <a:t>Mục tiêu</a:t>
                      </a:r>
                      <a:endParaRPr lang="en-US" sz="1600" b="1"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vi-VN" sz="1600" b="1" dirty="0">
                          <a:solidFill>
                            <a:schemeClr val="tx1"/>
                          </a:solidFill>
                        </a:rPr>
                        <a:t>Số file âm thanh</a:t>
                      </a:r>
                      <a:endParaRPr lang="en-US" sz="1600" b="1"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54897216"/>
                  </a:ext>
                </a:extLst>
              </a:tr>
              <a:tr h="315035">
                <a:tc>
                  <a:txBody>
                    <a:bodyPr/>
                    <a:lstStyle/>
                    <a:p>
                      <a:pPr algn="ctr"/>
                      <a:r>
                        <a:rPr lang="vi-VN" sz="1600" dirty="0">
                          <a:solidFill>
                            <a:schemeClr val="tx1"/>
                          </a:solidFill>
                        </a:rPr>
                        <a:t>FPT Open Dataset</a:t>
                      </a:r>
                      <a:endParaRPr lang="en-US" sz="16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vi-VN" sz="1600" dirty="0">
                          <a:solidFill>
                            <a:schemeClr val="tx1"/>
                          </a:solidFill>
                        </a:rPr>
                        <a:t>1.6 GB</a:t>
                      </a:r>
                      <a:endParaRPr lang="en-US" sz="16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vi-VN" sz="1600" dirty="0">
                          <a:solidFill>
                            <a:schemeClr val="tx1"/>
                          </a:solidFill>
                        </a:rPr>
                        <a:t>Speech to Text</a:t>
                      </a:r>
                      <a:endParaRPr lang="en-US" sz="16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vi-VN" sz="1600" dirty="0">
                          <a:solidFill>
                            <a:schemeClr val="tx1"/>
                          </a:solidFill>
                        </a:rPr>
                        <a:t>15049</a:t>
                      </a:r>
                      <a:endParaRPr lang="en-US" sz="16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4009695"/>
                  </a:ext>
                </a:extLst>
              </a:tr>
              <a:tr h="315035">
                <a:tc>
                  <a:txBody>
                    <a:bodyPr/>
                    <a:lstStyle/>
                    <a:p>
                      <a:pPr algn="ctr"/>
                      <a:r>
                        <a:rPr lang="vi-VN" sz="1600" dirty="0">
                          <a:solidFill>
                            <a:schemeClr val="tx1"/>
                          </a:solidFill>
                        </a:rPr>
                        <a:t>VIVOS</a:t>
                      </a:r>
                      <a:endParaRPr lang="en-US" sz="16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vi-VN" sz="1600" dirty="0">
                          <a:solidFill>
                            <a:schemeClr val="tx1"/>
                          </a:solidFill>
                        </a:rPr>
                        <a:t>1.4 GB</a:t>
                      </a:r>
                      <a:endParaRPr lang="en-US" sz="16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vi-VN" sz="1600" dirty="0">
                          <a:solidFill>
                            <a:schemeClr val="tx1"/>
                          </a:solidFill>
                        </a:rPr>
                        <a:t>Speech to Text</a:t>
                      </a:r>
                      <a:endParaRPr lang="en-US" sz="16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vi-VN" sz="1600" dirty="0">
                          <a:solidFill>
                            <a:schemeClr val="tx1"/>
                          </a:solidFill>
                        </a:rPr>
                        <a:t>12426</a:t>
                      </a:r>
                      <a:endParaRPr lang="en-US" sz="16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74063266"/>
                  </a:ext>
                </a:extLst>
              </a:tr>
              <a:tr h="315035">
                <a:tc>
                  <a:txBody>
                    <a:bodyPr/>
                    <a:lstStyle/>
                    <a:p>
                      <a:pPr algn="ctr"/>
                      <a:r>
                        <a:rPr lang="vi-VN" sz="1600" dirty="0">
                          <a:solidFill>
                            <a:schemeClr val="tx1"/>
                          </a:solidFill>
                        </a:rPr>
                        <a:t>VLSP 2019</a:t>
                      </a:r>
                      <a:endParaRPr lang="en-US" sz="16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vi-VN" sz="1600" dirty="0">
                          <a:solidFill>
                            <a:schemeClr val="tx1"/>
                          </a:solidFill>
                        </a:rPr>
                        <a:t>23 GB</a:t>
                      </a:r>
                      <a:endParaRPr lang="en-US" sz="16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vi-VN" sz="1600" dirty="0">
                          <a:solidFill>
                            <a:schemeClr val="tx1"/>
                          </a:solidFill>
                        </a:rPr>
                        <a:t>Speech to Text</a:t>
                      </a:r>
                      <a:endParaRPr lang="en-US" sz="16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vi-VN" sz="1600" dirty="0">
                          <a:solidFill>
                            <a:schemeClr val="tx1"/>
                          </a:solidFill>
                        </a:rPr>
                        <a:t>160000</a:t>
                      </a:r>
                      <a:endParaRPr lang="en-US" sz="16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68389406"/>
                  </a:ext>
                </a:extLst>
              </a:tr>
              <a:tr h="315035">
                <a:tc>
                  <a:txBody>
                    <a:bodyPr/>
                    <a:lstStyle/>
                    <a:p>
                      <a:pPr algn="ctr"/>
                      <a:r>
                        <a:rPr lang="vi-VN" sz="1600" dirty="0">
                          <a:solidFill>
                            <a:schemeClr val="tx1"/>
                          </a:solidFill>
                        </a:rPr>
                        <a:t>VIET-TTS</a:t>
                      </a:r>
                      <a:endParaRPr lang="en-US" sz="16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vi-VN" sz="1600" dirty="0">
                          <a:solidFill>
                            <a:schemeClr val="tx1"/>
                          </a:solidFill>
                        </a:rPr>
                        <a:t>5 GB</a:t>
                      </a:r>
                      <a:endParaRPr lang="en-US" sz="16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vi-VN" sz="1600" dirty="0">
                          <a:solidFill>
                            <a:schemeClr val="tx1"/>
                          </a:solidFill>
                        </a:rPr>
                        <a:t>Speech to Text, Text to Speech</a:t>
                      </a:r>
                      <a:endParaRPr lang="en-US" sz="16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vi-VN" sz="1600" dirty="0">
                          <a:solidFill>
                            <a:schemeClr val="tx1"/>
                          </a:solidFill>
                        </a:rPr>
                        <a:t>22884</a:t>
                      </a:r>
                      <a:endParaRPr lang="en-US" sz="16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59201572"/>
                  </a:ext>
                </a:extLst>
              </a:tr>
            </a:tbl>
          </a:graphicData>
        </a:graphic>
      </p:graphicFrame>
      <p:sp>
        <p:nvSpPr>
          <p:cNvPr id="4" name="TextBox 3">
            <a:extLst>
              <a:ext uri="{FF2B5EF4-FFF2-40B4-BE49-F238E27FC236}">
                <a16:creationId xmlns:a16="http://schemas.microsoft.com/office/drawing/2014/main" id="{09A1A5CD-FAD6-42CB-BA06-73E0030A8441}"/>
              </a:ext>
            </a:extLst>
          </p:cNvPr>
          <p:cNvSpPr txBox="1"/>
          <p:nvPr/>
        </p:nvSpPr>
        <p:spPr>
          <a:xfrm>
            <a:off x="4477406" y="4046483"/>
            <a:ext cx="3237186" cy="369332"/>
          </a:xfrm>
          <a:prstGeom prst="rect">
            <a:avLst/>
          </a:prstGeom>
          <a:noFill/>
        </p:spPr>
        <p:txBody>
          <a:bodyPr wrap="square" rtlCol="0">
            <a:spAutoFit/>
          </a:bodyPr>
          <a:lstStyle/>
          <a:p>
            <a:pPr algn="ctr"/>
            <a:r>
              <a:rPr lang="vi-VN" b="1" i="1" dirty="0"/>
              <a:t>Bảng 3.1: </a:t>
            </a:r>
            <a:r>
              <a:rPr lang="vi-VN" i="1" dirty="0"/>
              <a:t>Dữ liệu tiếng Anh</a:t>
            </a:r>
            <a:endParaRPr lang="en-US" i="1" dirty="0"/>
          </a:p>
        </p:txBody>
      </p:sp>
      <p:sp>
        <p:nvSpPr>
          <p:cNvPr id="9" name="TextBox 8">
            <a:extLst>
              <a:ext uri="{FF2B5EF4-FFF2-40B4-BE49-F238E27FC236}">
                <a16:creationId xmlns:a16="http://schemas.microsoft.com/office/drawing/2014/main" id="{A9ABA148-91C8-4656-9669-F1CEE030FE48}"/>
              </a:ext>
            </a:extLst>
          </p:cNvPr>
          <p:cNvSpPr txBox="1"/>
          <p:nvPr/>
        </p:nvSpPr>
        <p:spPr>
          <a:xfrm>
            <a:off x="4477406" y="6323365"/>
            <a:ext cx="3237186" cy="369332"/>
          </a:xfrm>
          <a:prstGeom prst="rect">
            <a:avLst/>
          </a:prstGeom>
          <a:noFill/>
        </p:spPr>
        <p:txBody>
          <a:bodyPr wrap="square" rtlCol="0">
            <a:spAutoFit/>
          </a:bodyPr>
          <a:lstStyle/>
          <a:p>
            <a:pPr algn="ctr"/>
            <a:r>
              <a:rPr lang="vi-VN" b="1" i="1" dirty="0"/>
              <a:t>Bảng</a:t>
            </a:r>
            <a:r>
              <a:rPr lang="en-US" b="1" i="1" dirty="0"/>
              <a:t> </a:t>
            </a:r>
            <a:r>
              <a:rPr lang="vi-VN" b="1" i="1" dirty="0"/>
              <a:t>3.2: </a:t>
            </a:r>
            <a:r>
              <a:rPr lang="vi-VN" i="1" dirty="0"/>
              <a:t>Dữ liệu tiếng Việt</a:t>
            </a:r>
            <a:endParaRPr lang="en-US" i="1" dirty="0"/>
          </a:p>
        </p:txBody>
      </p:sp>
    </p:spTree>
    <p:extLst>
      <p:ext uri="{BB962C8B-B14F-4D97-AF65-F5344CB8AC3E}">
        <p14:creationId xmlns:p14="http://schemas.microsoft.com/office/powerpoint/2010/main" val="362568960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a:xfrm>
            <a:off x="838200" y="593177"/>
            <a:ext cx="10515600" cy="1325563"/>
          </a:xfrm>
        </p:spPr>
        <p:txBody>
          <a:bodyPr/>
          <a:lstStyle/>
          <a:p>
            <a:r>
              <a:rPr lang="en-US" b="0" dirty="0" err="1">
                <a:latin typeface="+mn-lt"/>
              </a:rPr>
              <a:t>Quá</a:t>
            </a:r>
            <a:r>
              <a:rPr lang="en-US" b="0" dirty="0">
                <a:latin typeface="+mn-lt"/>
              </a:rPr>
              <a:t> </a:t>
            </a:r>
            <a:r>
              <a:rPr lang="en-US" b="0" dirty="0" err="1">
                <a:latin typeface="+mn-lt"/>
              </a:rPr>
              <a:t>trình</a:t>
            </a:r>
            <a:r>
              <a:rPr lang="en-US" b="0" dirty="0">
                <a:latin typeface="+mn-lt"/>
              </a:rPr>
              <a:t> </a:t>
            </a:r>
            <a:r>
              <a:rPr lang="en-US" b="0" dirty="0" err="1">
                <a:latin typeface="+mn-lt"/>
              </a:rPr>
              <a:t>trộn</a:t>
            </a:r>
            <a:r>
              <a:rPr lang="en-US" b="0" dirty="0">
                <a:latin typeface="+mn-lt"/>
              </a:rPr>
              <a:t> </a:t>
            </a:r>
            <a:r>
              <a:rPr lang="en-US" b="0" dirty="0" err="1">
                <a:latin typeface="+mn-lt"/>
              </a:rPr>
              <a:t>nhiễu</a:t>
            </a:r>
            <a:endParaRPr lang="en-US" b="0" dirty="0">
              <a:latin typeface="+mn-lt"/>
            </a:endParaRPr>
          </a:p>
        </p:txBody>
      </p:sp>
      <p:sp>
        <p:nvSpPr>
          <p:cNvPr id="4" name="TextBox 3">
            <a:extLst>
              <a:ext uri="{FF2B5EF4-FFF2-40B4-BE49-F238E27FC236}">
                <a16:creationId xmlns:a16="http://schemas.microsoft.com/office/drawing/2014/main" id="{B7065872-212C-404E-874D-A1DA38430596}"/>
              </a:ext>
            </a:extLst>
          </p:cNvPr>
          <p:cNvSpPr txBox="1"/>
          <p:nvPr/>
        </p:nvSpPr>
        <p:spPr>
          <a:xfrm>
            <a:off x="1893203" y="2851546"/>
            <a:ext cx="2863284" cy="461665"/>
          </a:xfrm>
          <a:prstGeom prst="rect">
            <a:avLst/>
          </a:prstGeom>
          <a:noFill/>
        </p:spPr>
        <p:txBody>
          <a:bodyPr wrap="none" rtlCol="0">
            <a:spAutoFit/>
          </a:bodyPr>
          <a:lstStyle/>
          <a:p>
            <a:r>
              <a:rPr lang="vi-VN" sz="2400" b="1" dirty="0"/>
              <a:t>Nhiễu tương quan</a:t>
            </a:r>
            <a:endParaRPr lang="en-US" sz="2400" b="1" dirty="0"/>
          </a:p>
        </p:txBody>
      </p:sp>
      <p:sp>
        <p:nvSpPr>
          <p:cNvPr id="5" name="TextBox 4">
            <a:extLst>
              <a:ext uri="{FF2B5EF4-FFF2-40B4-BE49-F238E27FC236}">
                <a16:creationId xmlns:a16="http://schemas.microsoft.com/office/drawing/2014/main" id="{60E51214-04F1-4574-BCE9-9F47B677F5C1}"/>
              </a:ext>
            </a:extLst>
          </p:cNvPr>
          <p:cNvSpPr txBox="1"/>
          <p:nvPr/>
        </p:nvSpPr>
        <p:spPr>
          <a:xfrm>
            <a:off x="6675615" y="2851545"/>
            <a:ext cx="3869970" cy="461665"/>
          </a:xfrm>
          <a:prstGeom prst="rect">
            <a:avLst/>
          </a:prstGeom>
          <a:noFill/>
        </p:spPr>
        <p:txBody>
          <a:bodyPr wrap="none" rtlCol="0">
            <a:spAutoFit/>
          </a:bodyPr>
          <a:lstStyle/>
          <a:p>
            <a:r>
              <a:rPr lang="vi-VN" sz="2400" b="1" dirty="0"/>
              <a:t>Nhiễu không tương quan</a:t>
            </a:r>
            <a:endParaRPr lang="en-US" sz="2400" b="1" dirty="0"/>
          </a:p>
        </p:txBody>
      </p:sp>
      <p:cxnSp>
        <p:nvCxnSpPr>
          <p:cNvPr id="8" name="Straight Connector 7">
            <a:extLst>
              <a:ext uri="{FF2B5EF4-FFF2-40B4-BE49-F238E27FC236}">
                <a16:creationId xmlns:a16="http://schemas.microsoft.com/office/drawing/2014/main" id="{649B3708-EF41-49DD-B201-029AB5EDB454}"/>
              </a:ext>
            </a:extLst>
          </p:cNvPr>
          <p:cNvCxnSpPr/>
          <p:nvPr/>
        </p:nvCxnSpPr>
        <p:spPr>
          <a:xfrm>
            <a:off x="5908733" y="2851545"/>
            <a:ext cx="0" cy="2927758"/>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A85984BE-25A0-43EB-A289-1B46405CBAD8}"/>
                  </a:ext>
                </a:extLst>
              </p:cNvPr>
              <p:cNvSpPr txBox="1"/>
              <p:nvPr/>
            </p:nvSpPr>
            <p:spPr>
              <a:xfrm>
                <a:off x="1247250" y="3509743"/>
                <a:ext cx="4496494" cy="2291525"/>
              </a:xfrm>
              <a:prstGeom prst="rect">
                <a:avLst/>
              </a:prstGeom>
              <a:noFill/>
            </p:spPr>
            <p:txBody>
              <a:bodyPr wrap="square" rtlCol="0">
                <a:spAutoFit/>
              </a:bodyPr>
              <a:lstStyle/>
              <a:p>
                <a:r>
                  <a:rPr lang="vi-VN" sz="2400" dirty="0"/>
                  <a:t>Tương quan về biên độ với giọng nói</a:t>
                </a:r>
              </a:p>
              <a:p>
                <a:endParaRPr lang="en-US" sz="2400" dirty="0"/>
              </a:p>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𝑛</m:t>
                      </m:r>
                      <m:r>
                        <a:rPr lang="en-US" sz="2400" b="0" i="1" smtClean="0">
                          <a:latin typeface="Cambria Math" panose="02040503050406030204" pitchFamily="18" charset="0"/>
                        </a:rPr>
                        <m:t>′</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𝑡</m:t>
                          </m:r>
                        </m:e>
                      </m:d>
                      <m:r>
                        <a:rPr lang="en-US" sz="2400" b="0" i="1" smtClean="0">
                          <a:latin typeface="Cambria Math" panose="02040503050406030204" pitchFamily="18" charset="0"/>
                        </a:rPr>
                        <m:t>=</m:t>
                      </m:r>
                      <m:r>
                        <a:rPr lang="en-US" sz="2400" b="0" i="1" smtClean="0">
                          <a:latin typeface="Cambria Math" panose="02040503050406030204" pitchFamily="18" charset="0"/>
                        </a:rPr>
                        <m:t>𝑛</m:t>
                      </m:r>
                      <m:r>
                        <a:rPr lang="en-US" sz="2400" b="0" i="1" smtClean="0">
                          <a:latin typeface="Cambria Math" panose="02040503050406030204" pitchFamily="18" charset="0"/>
                        </a:rPr>
                        <m:t>(</m:t>
                      </m:r>
                      <m:r>
                        <a:rPr lang="en-US" sz="2400" b="0" i="1" smtClean="0">
                          <a:latin typeface="Cambria Math" panose="02040503050406030204" pitchFamily="18" charset="0"/>
                        </a:rPr>
                        <m:t>𝑡</m:t>
                      </m:r>
                      <m:r>
                        <a:rPr lang="en-US" sz="2400" b="0" i="1" smtClean="0">
                          <a:latin typeface="Cambria Math" panose="02040503050406030204" pitchFamily="18" charset="0"/>
                        </a:rPr>
                        <m:t>)</m:t>
                      </m:r>
                      <m:rad>
                        <m:radPr>
                          <m:degHide m:val="on"/>
                          <m:ctrlPr>
                            <a:rPr lang="en-US" sz="2400" b="0" i="1" smtClean="0">
                              <a:latin typeface="Cambria Math" panose="02040503050406030204" pitchFamily="18" charset="0"/>
                            </a:rPr>
                          </m:ctrlPr>
                        </m:radPr>
                        <m:deg/>
                        <m:e>
                          <m:f>
                            <m:fPr>
                              <m:ctrlPr>
                                <a:rPr lang="en-US" sz="2400" b="0" i="1" smtClean="0">
                                  <a:latin typeface="Cambria Math" panose="02040503050406030204" pitchFamily="18" charset="0"/>
                                </a:rPr>
                              </m:ctrlPr>
                            </m:fPr>
                            <m:num>
                              <m:r>
                                <a:rPr lang="en-US" sz="2400" b="0" i="1" smtClean="0">
                                  <a:solidFill>
                                    <a:srgbClr val="FF0000"/>
                                  </a:solidFill>
                                  <a:latin typeface="Cambria Math" panose="02040503050406030204" pitchFamily="18" charset="0"/>
                                </a:rPr>
                                <m:t>𝑥</m:t>
                              </m:r>
                              <m:sSup>
                                <m:sSupPr>
                                  <m:ctrlPr>
                                    <a:rPr lang="en-US" sz="2400" b="0" i="1" smtClean="0">
                                      <a:solidFill>
                                        <a:srgbClr val="FF0000"/>
                                      </a:solidFill>
                                      <a:latin typeface="Cambria Math" panose="02040503050406030204" pitchFamily="18" charset="0"/>
                                    </a:rPr>
                                  </m:ctrlPr>
                                </m:sSupPr>
                                <m:e>
                                  <m:d>
                                    <m:dPr>
                                      <m:ctrlPr>
                                        <a:rPr lang="en-US" sz="2400" b="0" i="1" smtClean="0">
                                          <a:solidFill>
                                            <a:srgbClr val="FF0000"/>
                                          </a:solidFill>
                                          <a:latin typeface="Cambria Math" panose="02040503050406030204" pitchFamily="18" charset="0"/>
                                        </a:rPr>
                                      </m:ctrlPr>
                                    </m:dPr>
                                    <m:e>
                                      <m:r>
                                        <a:rPr lang="en-US" sz="2400" b="0" i="1" smtClean="0">
                                          <a:solidFill>
                                            <a:srgbClr val="FF0000"/>
                                          </a:solidFill>
                                          <a:latin typeface="Cambria Math" panose="02040503050406030204" pitchFamily="18" charset="0"/>
                                        </a:rPr>
                                        <m:t>𝑡</m:t>
                                      </m:r>
                                    </m:e>
                                  </m:d>
                                </m:e>
                                <m:sup>
                                  <m:r>
                                    <a:rPr lang="en-US" sz="2400" b="0" i="1" smtClean="0">
                                      <a:solidFill>
                                        <a:srgbClr val="FF0000"/>
                                      </a:solidFill>
                                      <a:latin typeface="Cambria Math" panose="02040503050406030204" pitchFamily="18" charset="0"/>
                                    </a:rPr>
                                    <m:t>2</m:t>
                                  </m:r>
                                </m:sup>
                              </m:sSup>
                            </m:num>
                            <m:den>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10</m:t>
                                  </m:r>
                                </m:e>
                                <m:sup>
                                  <m:r>
                                    <a:rPr lang="en-US" sz="2400" b="0" i="1" smtClean="0">
                                      <a:latin typeface="Cambria Math" panose="02040503050406030204" pitchFamily="18" charset="0"/>
                                    </a:rPr>
                                    <m:t>𝑆𝑁𝑅</m:t>
                                  </m:r>
                                  <m:r>
                                    <a:rPr lang="en-US" sz="2400" b="0" i="1" smtClean="0">
                                      <a:latin typeface="Cambria Math" panose="02040503050406030204" pitchFamily="18" charset="0"/>
                                    </a:rPr>
                                    <m:t>/10</m:t>
                                  </m:r>
                                </m:sup>
                              </m:sSup>
                            </m:den>
                          </m:f>
                        </m:e>
                      </m:rad>
                    </m:oMath>
                  </m:oMathPara>
                </a14:m>
                <a:endParaRPr lang="en-US" sz="2400" dirty="0"/>
              </a:p>
            </p:txBody>
          </p:sp>
        </mc:Choice>
        <mc:Fallback>
          <p:sp>
            <p:nvSpPr>
              <p:cNvPr id="9" name="TextBox 8">
                <a:extLst>
                  <a:ext uri="{FF2B5EF4-FFF2-40B4-BE49-F238E27FC236}">
                    <a16:creationId xmlns:a16="http://schemas.microsoft.com/office/drawing/2014/main" id="{A85984BE-25A0-43EB-A289-1B46405CBAD8}"/>
                  </a:ext>
                </a:extLst>
              </p:cNvPr>
              <p:cNvSpPr txBox="1">
                <a:spLocks noRot="1" noChangeAspect="1" noMove="1" noResize="1" noEditPoints="1" noAdjustHandles="1" noChangeArrowheads="1" noChangeShapeType="1" noTextEdit="1"/>
              </p:cNvSpPr>
              <p:nvPr/>
            </p:nvSpPr>
            <p:spPr>
              <a:xfrm>
                <a:off x="1247250" y="3509743"/>
                <a:ext cx="4496494" cy="2291525"/>
              </a:xfrm>
              <a:prstGeom prst="rect">
                <a:avLst/>
              </a:prstGeom>
              <a:blipFill>
                <a:blip r:embed="rId4"/>
                <a:stretch>
                  <a:fillRect l="-2171" t="-186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C7528C9A-CD17-44E1-9C70-5BB48CDF8688}"/>
                  </a:ext>
                </a:extLst>
              </p:cNvPr>
              <p:cNvSpPr txBox="1"/>
              <p:nvPr/>
            </p:nvSpPr>
            <p:spPr>
              <a:xfrm>
                <a:off x="6231708" y="3514997"/>
                <a:ext cx="4496494" cy="2291525"/>
              </a:xfrm>
              <a:prstGeom prst="rect">
                <a:avLst/>
              </a:prstGeom>
              <a:noFill/>
            </p:spPr>
            <p:txBody>
              <a:bodyPr wrap="square" rtlCol="0">
                <a:spAutoFit/>
              </a:bodyPr>
              <a:lstStyle/>
              <a:p>
                <a:r>
                  <a:rPr lang="vi-VN" sz="2400" dirty="0"/>
                  <a:t>Không có tương quan về biên độ với giọng nói</a:t>
                </a:r>
              </a:p>
              <a:p>
                <a:endParaRPr lang="en-US" sz="2400" dirty="0"/>
              </a:p>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𝑛</m:t>
                      </m:r>
                      <m:r>
                        <a:rPr lang="en-US" sz="2400" b="0" i="1" smtClean="0">
                          <a:latin typeface="Cambria Math" panose="02040503050406030204" pitchFamily="18" charset="0"/>
                        </a:rPr>
                        <m:t>′</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𝑡</m:t>
                          </m:r>
                        </m:e>
                      </m:d>
                      <m:r>
                        <a:rPr lang="en-US" sz="2400" b="0" i="1" smtClean="0">
                          <a:latin typeface="Cambria Math" panose="02040503050406030204" pitchFamily="18" charset="0"/>
                        </a:rPr>
                        <m:t>=</m:t>
                      </m:r>
                      <m:r>
                        <a:rPr lang="en-US" sz="2400" b="0" i="1" smtClean="0">
                          <a:latin typeface="Cambria Math" panose="02040503050406030204" pitchFamily="18" charset="0"/>
                        </a:rPr>
                        <m:t>𝑛</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𝑡</m:t>
                          </m:r>
                        </m:e>
                      </m:d>
                      <m:rad>
                        <m:radPr>
                          <m:degHide m:val="on"/>
                          <m:ctrlPr>
                            <a:rPr lang="en-US" sz="2400" b="0" i="1" smtClean="0">
                              <a:latin typeface="Cambria Math" panose="02040503050406030204" pitchFamily="18" charset="0"/>
                            </a:rPr>
                          </m:ctrlPr>
                        </m:radPr>
                        <m:deg/>
                        <m:e>
                          <m:f>
                            <m:fPr>
                              <m:ctrlPr>
                                <a:rPr lang="en-US" sz="2400" b="0" i="1" smtClean="0">
                                  <a:latin typeface="Cambria Math" panose="02040503050406030204" pitchFamily="18" charset="0"/>
                                </a:rPr>
                              </m:ctrlPr>
                            </m:fPr>
                            <m:num>
                              <m:sSubSup>
                                <m:sSubSupPr>
                                  <m:ctrlPr>
                                    <a:rPr lang="en-US" sz="2400" b="0" i="1" smtClean="0">
                                      <a:solidFill>
                                        <a:srgbClr val="FF0000"/>
                                      </a:solidFill>
                                      <a:latin typeface="Cambria Math" panose="02040503050406030204" pitchFamily="18" charset="0"/>
                                    </a:rPr>
                                  </m:ctrlPr>
                                </m:sSubSupPr>
                                <m:e>
                                  <m:d>
                                    <m:dPr>
                                      <m:begChr m:val="‖"/>
                                      <m:endChr m:val="‖"/>
                                      <m:ctrlPr>
                                        <a:rPr lang="en-US" sz="2400" b="0" i="1" smtClean="0">
                                          <a:solidFill>
                                            <a:srgbClr val="FF0000"/>
                                          </a:solidFill>
                                          <a:latin typeface="Cambria Math" panose="02040503050406030204" pitchFamily="18" charset="0"/>
                                        </a:rPr>
                                      </m:ctrlPr>
                                    </m:dPr>
                                    <m:e>
                                      <m:r>
                                        <a:rPr lang="en-US" sz="2400" b="0" i="1" smtClean="0">
                                          <a:solidFill>
                                            <a:srgbClr val="FF0000"/>
                                          </a:solidFill>
                                          <a:latin typeface="Cambria Math" panose="02040503050406030204" pitchFamily="18" charset="0"/>
                                        </a:rPr>
                                        <m:t>𝑥</m:t>
                                      </m:r>
                                    </m:e>
                                  </m:d>
                                </m:e>
                                <m:sub>
                                  <m:r>
                                    <a:rPr lang="en-US" sz="2400" b="0" i="1" smtClean="0">
                                      <a:solidFill>
                                        <a:srgbClr val="FF0000"/>
                                      </a:solidFill>
                                      <a:latin typeface="Cambria Math" panose="02040503050406030204" pitchFamily="18" charset="0"/>
                                    </a:rPr>
                                    <m:t>2</m:t>
                                  </m:r>
                                </m:sub>
                                <m:sup>
                                  <m:r>
                                    <a:rPr lang="en-US" sz="2400" b="0" i="1" smtClean="0">
                                      <a:solidFill>
                                        <a:srgbClr val="FF0000"/>
                                      </a:solidFill>
                                      <a:latin typeface="Cambria Math" panose="02040503050406030204" pitchFamily="18" charset="0"/>
                                    </a:rPr>
                                    <m:t>2</m:t>
                                  </m:r>
                                </m:sup>
                              </m:sSubSup>
                            </m:num>
                            <m:den>
                              <m:sSup>
                                <m:sSupPr>
                                  <m:ctrlPr>
                                    <a:rPr lang="en-US" sz="2400" b="0" i="1" smtClean="0">
                                      <a:latin typeface="Cambria Math" panose="02040503050406030204" pitchFamily="18" charset="0"/>
                                    </a:rPr>
                                  </m:ctrlPr>
                                </m:sSupPr>
                                <m:e>
                                  <m:sSubSup>
                                    <m:sSubSupPr>
                                      <m:ctrlPr>
                                        <a:rPr lang="en-US" sz="2400" b="0" i="1" dirty="0" smtClean="0">
                                          <a:solidFill>
                                            <a:srgbClr val="FF0000"/>
                                          </a:solidFill>
                                          <a:latin typeface="Cambria Math" panose="02040503050406030204" pitchFamily="18" charset="0"/>
                                        </a:rPr>
                                      </m:ctrlPr>
                                    </m:sSubSupPr>
                                    <m:e>
                                      <m:d>
                                        <m:dPr>
                                          <m:begChr m:val="‖"/>
                                          <m:endChr m:val="‖"/>
                                          <m:ctrlPr>
                                            <a:rPr lang="en-US" sz="2400" b="0" i="1" dirty="0" smtClean="0">
                                              <a:solidFill>
                                                <a:srgbClr val="FF0000"/>
                                              </a:solidFill>
                                              <a:latin typeface="Cambria Math" panose="02040503050406030204" pitchFamily="18" charset="0"/>
                                            </a:rPr>
                                          </m:ctrlPr>
                                        </m:dPr>
                                        <m:e>
                                          <m:r>
                                            <a:rPr lang="en-US" sz="2400" b="0" i="1" dirty="0" smtClean="0">
                                              <a:solidFill>
                                                <a:srgbClr val="FF0000"/>
                                              </a:solidFill>
                                              <a:latin typeface="Cambria Math" panose="02040503050406030204" pitchFamily="18" charset="0"/>
                                            </a:rPr>
                                            <m:t>𝑛</m:t>
                                          </m:r>
                                        </m:e>
                                      </m:d>
                                    </m:e>
                                    <m:sub>
                                      <m:r>
                                        <a:rPr lang="en-US" sz="2400" b="0" i="1" dirty="0" smtClean="0">
                                          <a:solidFill>
                                            <a:srgbClr val="FF0000"/>
                                          </a:solidFill>
                                          <a:latin typeface="Cambria Math" panose="02040503050406030204" pitchFamily="18" charset="0"/>
                                        </a:rPr>
                                        <m:t>2</m:t>
                                      </m:r>
                                    </m:sub>
                                    <m:sup>
                                      <m:r>
                                        <a:rPr lang="en-US" sz="2400" b="0" i="1" dirty="0" smtClean="0">
                                          <a:solidFill>
                                            <a:srgbClr val="FF0000"/>
                                          </a:solidFill>
                                          <a:latin typeface="Cambria Math" panose="02040503050406030204" pitchFamily="18" charset="0"/>
                                        </a:rPr>
                                        <m:t>2</m:t>
                                      </m:r>
                                    </m:sup>
                                  </m:sSubSup>
                                  <m:r>
                                    <a:rPr lang="en-US" sz="2400" b="0" i="1" smtClean="0">
                                      <a:latin typeface="Cambria Math" panose="02040503050406030204" pitchFamily="18" charset="0"/>
                                    </a:rPr>
                                    <m:t>10</m:t>
                                  </m:r>
                                </m:e>
                                <m:sup>
                                  <m:r>
                                    <a:rPr lang="en-US" sz="2400" b="0" i="1" smtClean="0">
                                      <a:latin typeface="Cambria Math" panose="02040503050406030204" pitchFamily="18" charset="0"/>
                                    </a:rPr>
                                    <m:t>𝑆𝑁𝑅</m:t>
                                  </m:r>
                                  <m:r>
                                    <a:rPr lang="en-US" sz="2400" b="0" i="1" smtClean="0">
                                      <a:latin typeface="Cambria Math" panose="02040503050406030204" pitchFamily="18" charset="0"/>
                                    </a:rPr>
                                    <m:t>/10</m:t>
                                  </m:r>
                                </m:sup>
                              </m:sSup>
                            </m:den>
                          </m:f>
                        </m:e>
                      </m:rad>
                    </m:oMath>
                  </m:oMathPara>
                </a14:m>
                <a:endParaRPr lang="en-US" sz="2400" dirty="0"/>
              </a:p>
            </p:txBody>
          </p:sp>
        </mc:Choice>
        <mc:Fallback>
          <p:sp>
            <p:nvSpPr>
              <p:cNvPr id="10" name="TextBox 9">
                <a:extLst>
                  <a:ext uri="{FF2B5EF4-FFF2-40B4-BE49-F238E27FC236}">
                    <a16:creationId xmlns:a16="http://schemas.microsoft.com/office/drawing/2014/main" id="{C7528C9A-CD17-44E1-9C70-5BB48CDF8688}"/>
                  </a:ext>
                </a:extLst>
              </p:cNvPr>
              <p:cNvSpPr txBox="1">
                <a:spLocks noRot="1" noChangeAspect="1" noMove="1" noResize="1" noEditPoints="1" noAdjustHandles="1" noChangeArrowheads="1" noChangeShapeType="1" noTextEdit="1"/>
              </p:cNvSpPr>
              <p:nvPr/>
            </p:nvSpPr>
            <p:spPr>
              <a:xfrm>
                <a:off x="6231708" y="3514997"/>
                <a:ext cx="4496494" cy="2291525"/>
              </a:xfrm>
              <a:prstGeom prst="rect">
                <a:avLst/>
              </a:prstGeom>
              <a:blipFill>
                <a:blip r:embed="rId5"/>
                <a:stretch>
                  <a:fillRect l="-2033" t="-1862"/>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28D23C5A-A28B-44E1-90BB-21A01996E3AA}"/>
              </a:ext>
            </a:extLst>
          </p:cNvPr>
          <p:cNvSpPr>
            <a:spLocks noGrp="1"/>
          </p:cNvSpPr>
          <p:nvPr>
            <p:ph type="sldNum" sz="quarter" idx="12"/>
          </p:nvPr>
        </p:nvSpPr>
        <p:spPr/>
        <p:txBody>
          <a:bodyPr/>
          <a:lstStyle/>
          <a:p>
            <a:fld id="{1880F96C-824F-4C37-99B8-7E149B40C9DC}" type="slidenum">
              <a:rPr lang="en-US" smtClean="0"/>
              <a:pPr/>
              <a:t>46</a:t>
            </a:fld>
            <a:endParaRPr lang="en-US"/>
          </a:p>
        </p:txBody>
      </p:sp>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DA8AEC53-F732-4C19-B816-F1649998C6C6}"/>
                  </a:ext>
                </a:extLst>
              </p:cNvPr>
              <p:cNvSpPr txBox="1"/>
              <p:nvPr/>
            </p:nvSpPr>
            <p:spPr>
              <a:xfrm>
                <a:off x="3027079" y="1595662"/>
                <a:ext cx="6978393" cy="120879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𝑆𝑁𝑅</m:t>
                      </m:r>
                      <m:d>
                        <m:dPr>
                          <m:ctrlPr>
                            <a:rPr lang="en-US" sz="3200" b="0" i="1" smtClean="0">
                              <a:latin typeface="Cambria Math" panose="02040503050406030204" pitchFamily="18" charset="0"/>
                            </a:rPr>
                          </m:ctrlPr>
                        </m:dPr>
                        <m:e>
                          <m:r>
                            <a:rPr lang="en-US" sz="3200" b="0" i="1" smtClean="0">
                              <a:latin typeface="Cambria Math" panose="02040503050406030204" pitchFamily="18" charset="0"/>
                            </a:rPr>
                            <m:t>𝑥</m:t>
                          </m:r>
                          <m:r>
                            <a:rPr lang="en-US" sz="3200" b="0" i="1" smtClean="0">
                              <a:latin typeface="Cambria Math" panose="02040503050406030204" pitchFamily="18" charset="0"/>
                            </a:rPr>
                            <m:t>,</m:t>
                          </m:r>
                          <m:r>
                            <a:rPr lang="en-US" sz="3200" b="0" i="1" smtClean="0">
                              <a:latin typeface="Cambria Math" panose="02040503050406030204" pitchFamily="18" charset="0"/>
                            </a:rPr>
                            <m:t>𝑛</m:t>
                          </m:r>
                        </m:e>
                      </m:d>
                      <m:r>
                        <a:rPr lang="en-US" sz="3200" b="0" i="1" smtClean="0">
                          <a:latin typeface="Cambria Math" panose="02040503050406030204" pitchFamily="18" charset="0"/>
                        </a:rPr>
                        <m:t>=10</m:t>
                      </m:r>
                      <m:func>
                        <m:funcPr>
                          <m:ctrlPr>
                            <a:rPr lang="en-US" sz="3200" b="0" i="1" smtClean="0">
                              <a:latin typeface="Cambria Math" panose="02040503050406030204" pitchFamily="18" charset="0"/>
                            </a:rPr>
                          </m:ctrlPr>
                        </m:funcPr>
                        <m:fName>
                          <m:sSub>
                            <m:sSubPr>
                              <m:ctrlPr>
                                <a:rPr lang="en-US" sz="3200" b="0" i="1" smtClean="0">
                                  <a:latin typeface="Cambria Math" panose="02040503050406030204" pitchFamily="18" charset="0"/>
                                </a:rPr>
                              </m:ctrlPr>
                            </m:sSubPr>
                            <m:e>
                              <m:r>
                                <m:rPr>
                                  <m:sty m:val="p"/>
                                </m:rPr>
                                <a:rPr lang="en-US" sz="3200" b="0" i="0" smtClean="0">
                                  <a:latin typeface="Cambria Math" panose="02040503050406030204" pitchFamily="18" charset="0"/>
                                </a:rPr>
                                <m:t>log</m:t>
                              </m:r>
                            </m:e>
                            <m:sub>
                              <m:r>
                                <a:rPr lang="en-US" sz="3200" b="0" i="1" smtClean="0">
                                  <a:latin typeface="Cambria Math" panose="02040503050406030204" pitchFamily="18" charset="0"/>
                                </a:rPr>
                                <m:t>10</m:t>
                              </m:r>
                            </m:sub>
                          </m:sSub>
                        </m:fName>
                        <m:e>
                          <m:d>
                            <m:dPr>
                              <m:ctrlPr>
                                <a:rPr lang="en-US" sz="3200" b="0" i="1" smtClean="0">
                                  <a:latin typeface="Cambria Math" panose="02040503050406030204" pitchFamily="18" charset="0"/>
                                </a:rPr>
                              </m:ctrlPr>
                            </m:dPr>
                            <m:e>
                              <m:f>
                                <m:fPr>
                                  <m:ctrlPr>
                                    <a:rPr lang="en-US" sz="3200" b="0" i="1" smtClean="0">
                                      <a:latin typeface="Cambria Math" panose="02040503050406030204" pitchFamily="18" charset="0"/>
                                    </a:rPr>
                                  </m:ctrlPr>
                                </m:fPr>
                                <m:num>
                                  <m:sSubSup>
                                    <m:sSubSupPr>
                                      <m:ctrlPr>
                                        <a:rPr lang="en-US" sz="3200" b="0" i="1" smtClean="0">
                                          <a:latin typeface="Cambria Math" panose="02040503050406030204" pitchFamily="18" charset="0"/>
                                        </a:rPr>
                                      </m:ctrlPr>
                                    </m:sSubSupPr>
                                    <m:e>
                                      <m:d>
                                        <m:dPr>
                                          <m:begChr m:val="‖"/>
                                          <m:endChr m:val="‖"/>
                                          <m:ctrlPr>
                                            <a:rPr lang="en-US" sz="3200" b="0" i="1" smtClean="0">
                                              <a:latin typeface="Cambria Math" panose="02040503050406030204" pitchFamily="18" charset="0"/>
                                            </a:rPr>
                                          </m:ctrlPr>
                                        </m:dPr>
                                        <m:e>
                                          <m:r>
                                            <a:rPr lang="en-US" sz="3200" b="0" i="1" smtClean="0">
                                              <a:latin typeface="Cambria Math" panose="02040503050406030204" pitchFamily="18" charset="0"/>
                                            </a:rPr>
                                            <m:t>𝑥</m:t>
                                          </m:r>
                                        </m:e>
                                      </m:d>
                                    </m:e>
                                    <m:sub>
                                      <m:r>
                                        <a:rPr lang="en-US" sz="3200" b="0" i="1" smtClean="0">
                                          <a:latin typeface="Cambria Math" panose="02040503050406030204" pitchFamily="18" charset="0"/>
                                        </a:rPr>
                                        <m:t>2</m:t>
                                      </m:r>
                                    </m:sub>
                                    <m:sup>
                                      <m:r>
                                        <a:rPr lang="en-US" sz="3200" b="0" i="1" smtClean="0">
                                          <a:latin typeface="Cambria Math" panose="02040503050406030204" pitchFamily="18" charset="0"/>
                                        </a:rPr>
                                        <m:t>2</m:t>
                                      </m:r>
                                    </m:sup>
                                  </m:sSubSup>
                                </m:num>
                                <m:den>
                                  <m:sSubSup>
                                    <m:sSubSupPr>
                                      <m:ctrlPr>
                                        <a:rPr lang="en-US" sz="3200" b="0" i="1" smtClean="0">
                                          <a:latin typeface="Cambria Math" panose="02040503050406030204" pitchFamily="18" charset="0"/>
                                        </a:rPr>
                                      </m:ctrlPr>
                                    </m:sSubSupPr>
                                    <m:e>
                                      <m:d>
                                        <m:dPr>
                                          <m:begChr m:val="‖"/>
                                          <m:endChr m:val="‖"/>
                                          <m:ctrlPr>
                                            <a:rPr lang="en-US" sz="3200" b="0" i="1" smtClean="0">
                                              <a:latin typeface="Cambria Math" panose="02040503050406030204" pitchFamily="18" charset="0"/>
                                            </a:rPr>
                                          </m:ctrlPr>
                                        </m:dPr>
                                        <m:e>
                                          <m:r>
                                            <a:rPr lang="en-US" sz="3200" b="0" i="1" smtClean="0">
                                              <a:latin typeface="Cambria Math" panose="02040503050406030204" pitchFamily="18" charset="0"/>
                                            </a:rPr>
                                            <m:t>𝑛</m:t>
                                          </m:r>
                                        </m:e>
                                      </m:d>
                                    </m:e>
                                    <m:sub>
                                      <m:r>
                                        <a:rPr lang="en-US" sz="3200" b="0" i="1" smtClean="0">
                                          <a:latin typeface="Cambria Math" panose="02040503050406030204" pitchFamily="18" charset="0"/>
                                        </a:rPr>
                                        <m:t>2</m:t>
                                      </m:r>
                                    </m:sub>
                                    <m:sup>
                                      <m:r>
                                        <a:rPr lang="en-US" sz="3200" b="0" i="1" smtClean="0">
                                          <a:latin typeface="Cambria Math" panose="02040503050406030204" pitchFamily="18" charset="0"/>
                                        </a:rPr>
                                        <m:t>2</m:t>
                                      </m:r>
                                    </m:sup>
                                  </m:sSubSup>
                                </m:den>
                              </m:f>
                            </m:e>
                          </m:d>
                        </m:e>
                      </m:func>
                    </m:oMath>
                  </m:oMathPara>
                </a14:m>
                <a:endParaRPr lang="en-US" sz="3200" dirty="0"/>
              </a:p>
            </p:txBody>
          </p:sp>
        </mc:Choice>
        <mc:Fallback>
          <p:sp>
            <p:nvSpPr>
              <p:cNvPr id="15" name="TextBox 14">
                <a:extLst>
                  <a:ext uri="{FF2B5EF4-FFF2-40B4-BE49-F238E27FC236}">
                    <a16:creationId xmlns:a16="http://schemas.microsoft.com/office/drawing/2014/main" id="{DA8AEC53-F732-4C19-B816-F1649998C6C6}"/>
                  </a:ext>
                </a:extLst>
              </p:cNvPr>
              <p:cNvSpPr txBox="1">
                <a:spLocks noRot="1" noChangeAspect="1" noMove="1" noResize="1" noEditPoints="1" noAdjustHandles="1" noChangeArrowheads="1" noChangeShapeType="1" noTextEdit="1"/>
              </p:cNvSpPr>
              <p:nvPr/>
            </p:nvSpPr>
            <p:spPr>
              <a:xfrm>
                <a:off x="3027079" y="1595662"/>
                <a:ext cx="6978393" cy="1208792"/>
              </a:xfrm>
              <a:prstGeom prst="rect">
                <a:avLst/>
              </a:prstGeom>
              <a:blipFill>
                <a:blip r:embed="rId6"/>
                <a:stretch>
                  <a:fillRect/>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E7A91790-3963-4929-AC5C-9ABE35407ACB}"/>
              </a:ext>
            </a:extLst>
          </p:cNvPr>
          <p:cNvSpPr txBox="1"/>
          <p:nvPr/>
        </p:nvSpPr>
        <p:spPr>
          <a:xfrm>
            <a:off x="669851" y="6358788"/>
            <a:ext cx="6251941" cy="369332"/>
          </a:xfrm>
          <a:prstGeom prst="rect">
            <a:avLst/>
          </a:prstGeom>
          <a:noFill/>
        </p:spPr>
        <p:txBody>
          <a:bodyPr wrap="square" rtlCol="0">
            <a:spAutoFit/>
          </a:bodyPr>
          <a:lstStyle/>
          <a:p>
            <a:r>
              <a:rPr lang="vi-VN" i="1"/>
              <a:t>*Mức độ nhiễu đối với tín hiệu (Signal to Noise Rate, </a:t>
            </a:r>
            <a:r>
              <a:rPr lang="vi-VN" i="1" dirty="0"/>
              <a:t>SNR)</a:t>
            </a:r>
            <a:endParaRPr lang="en-US" i="1" dirty="0"/>
          </a:p>
        </p:txBody>
      </p:sp>
    </p:spTree>
    <p:extLst>
      <p:ext uri="{BB962C8B-B14F-4D97-AF65-F5344CB8AC3E}">
        <p14:creationId xmlns:p14="http://schemas.microsoft.com/office/powerpoint/2010/main" val="75021801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a:xfrm>
            <a:off x="838200" y="593177"/>
            <a:ext cx="10515600" cy="1325563"/>
          </a:xfrm>
        </p:spPr>
        <p:txBody>
          <a:bodyPr/>
          <a:lstStyle/>
          <a:p>
            <a:r>
              <a:rPr lang="en-US" b="0" dirty="0" err="1">
                <a:latin typeface="+mn-lt"/>
              </a:rPr>
              <a:t>Quá</a:t>
            </a:r>
            <a:r>
              <a:rPr lang="en-US" b="0" dirty="0">
                <a:latin typeface="+mn-lt"/>
              </a:rPr>
              <a:t> </a:t>
            </a:r>
            <a:r>
              <a:rPr lang="en-US" b="0" dirty="0" err="1">
                <a:latin typeface="+mn-lt"/>
              </a:rPr>
              <a:t>trình</a:t>
            </a:r>
            <a:r>
              <a:rPr lang="en-US" b="0" dirty="0">
                <a:latin typeface="+mn-lt"/>
              </a:rPr>
              <a:t> </a:t>
            </a:r>
            <a:r>
              <a:rPr lang="en-US" b="0" dirty="0" err="1">
                <a:latin typeface="+mn-lt"/>
              </a:rPr>
              <a:t>trộn</a:t>
            </a:r>
            <a:r>
              <a:rPr lang="en-US" b="0" dirty="0">
                <a:latin typeface="+mn-lt"/>
              </a:rPr>
              <a:t> </a:t>
            </a:r>
            <a:r>
              <a:rPr lang="en-US" b="0" dirty="0" err="1">
                <a:latin typeface="+mn-lt"/>
              </a:rPr>
              <a:t>nhiễu</a:t>
            </a:r>
            <a:endParaRPr lang="en-US" b="0" dirty="0">
              <a:latin typeface="+mn-lt"/>
            </a:endParaRPr>
          </a:p>
        </p:txBody>
      </p:sp>
      <p:sp>
        <p:nvSpPr>
          <p:cNvPr id="2" name="Slide Number Placeholder 1">
            <a:extLst>
              <a:ext uri="{FF2B5EF4-FFF2-40B4-BE49-F238E27FC236}">
                <a16:creationId xmlns:a16="http://schemas.microsoft.com/office/drawing/2014/main" id="{28D23C5A-A28B-44E1-90BB-21A01996E3AA}"/>
              </a:ext>
            </a:extLst>
          </p:cNvPr>
          <p:cNvSpPr>
            <a:spLocks noGrp="1"/>
          </p:cNvSpPr>
          <p:nvPr>
            <p:ph type="sldNum" sz="quarter" idx="12"/>
          </p:nvPr>
        </p:nvSpPr>
        <p:spPr/>
        <p:txBody>
          <a:bodyPr/>
          <a:lstStyle/>
          <a:p>
            <a:fld id="{1880F96C-824F-4C37-99B8-7E149B40C9DC}" type="slidenum">
              <a:rPr lang="en-US" smtClean="0"/>
              <a:pPr/>
              <a:t>47</a:t>
            </a:fld>
            <a:endParaRPr lang="en-US"/>
          </a:p>
        </p:txBody>
      </p:sp>
      <p:pic>
        <p:nvPicPr>
          <p:cNvPr id="11" name="Picture 2">
            <a:extLst>
              <a:ext uri="{FF2B5EF4-FFF2-40B4-BE49-F238E27FC236}">
                <a16:creationId xmlns:a16="http://schemas.microsoft.com/office/drawing/2014/main" id="{D35EE1B5-648B-4E0F-A3B7-A0A0D144F0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33483" y="2482105"/>
            <a:ext cx="3075890" cy="205350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a:extLst>
              <a:ext uri="{FF2B5EF4-FFF2-40B4-BE49-F238E27FC236}">
                <a16:creationId xmlns:a16="http://schemas.microsoft.com/office/drawing/2014/main" id="{45CC4A34-EB10-45EE-A928-9706A502435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33483" y="4645559"/>
            <a:ext cx="3075890" cy="205350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A picture containing text, furniture, curtain&#10;&#10;Description automatically generated">
            <a:extLst>
              <a:ext uri="{FF2B5EF4-FFF2-40B4-BE49-F238E27FC236}">
                <a16:creationId xmlns:a16="http://schemas.microsoft.com/office/drawing/2014/main" id="{C787A354-864B-4A13-AB29-22EB989C3B2C}"/>
              </a:ext>
            </a:extLst>
          </p:cNvPr>
          <p:cNvPicPr>
            <a:picLocks noChangeAspect="1"/>
          </p:cNvPicPr>
          <p:nvPr/>
        </p:nvPicPr>
        <p:blipFill rotWithShape="1">
          <a:blip r:embed="rId5">
            <a:extLst>
              <a:ext uri="{28A0092B-C50C-407E-A947-70E740481C1C}">
                <a14:useLocalDpi xmlns:a14="http://schemas.microsoft.com/office/drawing/2010/main" val="0"/>
              </a:ext>
            </a:extLst>
          </a:blip>
          <a:srcRect l="11774" t="11821" r="9599" b="10388"/>
          <a:stretch/>
        </p:blipFill>
        <p:spPr>
          <a:xfrm>
            <a:off x="2255203" y="4645559"/>
            <a:ext cx="2759401" cy="2047521"/>
          </a:xfrm>
          <a:prstGeom prst="rect">
            <a:avLst/>
          </a:prstGeom>
        </p:spPr>
      </p:pic>
      <p:pic>
        <p:nvPicPr>
          <p:cNvPr id="14" name="Picture 13" descr="A picture containing text, curtain&#10;&#10;Description automatically generated">
            <a:extLst>
              <a:ext uri="{FF2B5EF4-FFF2-40B4-BE49-F238E27FC236}">
                <a16:creationId xmlns:a16="http://schemas.microsoft.com/office/drawing/2014/main" id="{F05C0E38-5698-4EA3-BA04-821678FE8925}"/>
              </a:ext>
            </a:extLst>
          </p:cNvPr>
          <p:cNvPicPr>
            <a:picLocks noChangeAspect="1"/>
          </p:cNvPicPr>
          <p:nvPr/>
        </p:nvPicPr>
        <p:blipFill rotWithShape="1">
          <a:blip r:embed="rId6">
            <a:extLst>
              <a:ext uri="{28A0092B-C50C-407E-A947-70E740481C1C}">
                <a14:useLocalDpi xmlns:a14="http://schemas.microsoft.com/office/drawing/2010/main" val="0"/>
              </a:ext>
            </a:extLst>
          </a:blip>
          <a:srcRect l="11384" t="11390" r="9994" b="9674"/>
          <a:stretch/>
        </p:blipFill>
        <p:spPr>
          <a:xfrm>
            <a:off x="2287526" y="2482104"/>
            <a:ext cx="2727078" cy="2053506"/>
          </a:xfrm>
          <a:prstGeom prst="rect">
            <a:avLst/>
          </a:prstGeom>
        </p:spPr>
      </p:pic>
      <p:sp>
        <p:nvSpPr>
          <p:cNvPr id="16" name="TextBox 15">
            <a:extLst>
              <a:ext uri="{FF2B5EF4-FFF2-40B4-BE49-F238E27FC236}">
                <a16:creationId xmlns:a16="http://schemas.microsoft.com/office/drawing/2014/main" id="{23EF310E-2B90-46A1-9FE5-E6B5C1A1430D}"/>
              </a:ext>
            </a:extLst>
          </p:cNvPr>
          <p:cNvSpPr txBox="1"/>
          <p:nvPr/>
        </p:nvSpPr>
        <p:spPr>
          <a:xfrm>
            <a:off x="2208513" y="1910490"/>
            <a:ext cx="2863284" cy="461665"/>
          </a:xfrm>
          <a:prstGeom prst="rect">
            <a:avLst/>
          </a:prstGeom>
          <a:noFill/>
        </p:spPr>
        <p:txBody>
          <a:bodyPr wrap="none" rtlCol="0">
            <a:spAutoFit/>
          </a:bodyPr>
          <a:lstStyle/>
          <a:p>
            <a:r>
              <a:rPr lang="vi-VN" sz="2400" b="1" dirty="0"/>
              <a:t>Nhiễu tương quan</a:t>
            </a:r>
            <a:endParaRPr lang="en-US" sz="2400" b="1" dirty="0"/>
          </a:p>
        </p:txBody>
      </p:sp>
      <p:sp>
        <p:nvSpPr>
          <p:cNvPr id="17" name="TextBox 16">
            <a:extLst>
              <a:ext uri="{FF2B5EF4-FFF2-40B4-BE49-F238E27FC236}">
                <a16:creationId xmlns:a16="http://schemas.microsoft.com/office/drawing/2014/main" id="{AA3EF8C8-7377-41AC-91E4-279C5132FFA1}"/>
              </a:ext>
            </a:extLst>
          </p:cNvPr>
          <p:cNvSpPr txBox="1"/>
          <p:nvPr/>
        </p:nvSpPr>
        <p:spPr>
          <a:xfrm>
            <a:off x="6990925" y="1910489"/>
            <a:ext cx="3869970" cy="461665"/>
          </a:xfrm>
          <a:prstGeom prst="rect">
            <a:avLst/>
          </a:prstGeom>
          <a:noFill/>
        </p:spPr>
        <p:txBody>
          <a:bodyPr wrap="none" rtlCol="0">
            <a:spAutoFit/>
          </a:bodyPr>
          <a:lstStyle/>
          <a:p>
            <a:r>
              <a:rPr lang="vi-VN" sz="2400" b="1" dirty="0"/>
              <a:t>Nhiễu không tương quan</a:t>
            </a:r>
            <a:endParaRPr lang="en-US" sz="2400" b="1" dirty="0"/>
          </a:p>
        </p:txBody>
      </p:sp>
      <p:cxnSp>
        <p:nvCxnSpPr>
          <p:cNvPr id="18" name="Straight Connector 17">
            <a:extLst>
              <a:ext uri="{FF2B5EF4-FFF2-40B4-BE49-F238E27FC236}">
                <a16:creationId xmlns:a16="http://schemas.microsoft.com/office/drawing/2014/main" id="{EB8E44A0-7F3D-4AF9-84D8-F5F739EC61A7}"/>
              </a:ext>
            </a:extLst>
          </p:cNvPr>
          <p:cNvCxnSpPr>
            <a:cxnSpLocks/>
          </p:cNvCxnSpPr>
          <p:nvPr/>
        </p:nvCxnSpPr>
        <p:spPr>
          <a:xfrm>
            <a:off x="6224043" y="1910489"/>
            <a:ext cx="0" cy="4782591"/>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584693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vi-VN" b="0" dirty="0">
                <a:latin typeface="Calibri" panose="020F0502020204030204" pitchFamily="34" charset="0"/>
                <a:cs typeface="Calibri" panose="020F0502020204030204" pitchFamily="34" charset="0"/>
              </a:rPr>
              <a:t>5.</a:t>
            </a:r>
            <a:r>
              <a:rPr lang="en-US" b="0" dirty="0">
                <a:latin typeface="Calibri" panose="020F0502020204030204" pitchFamily="34" charset="0"/>
                <a:cs typeface="Calibri" panose="020F0502020204030204" pitchFamily="34" charset="0"/>
              </a:rPr>
              <a:t> H</a:t>
            </a:r>
            <a:r>
              <a:rPr lang="vi-VN" b="0" dirty="0">
                <a:latin typeface="Calibri" panose="020F0502020204030204" pitchFamily="34" charset="0"/>
                <a:cs typeface="Calibri" panose="020F0502020204030204" pitchFamily="34" charset="0"/>
              </a:rPr>
              <a:t>ư</a:t>
            </a:r>
            <a:r>
              <a:rPr lang="en-US" b="0" dirty="0" err="1">
                <a:latin typeface="Calibri" panose="020F0502020204030204" pitchFamily="34" charset="0"/>
                <a:cs typeface="Calibri" panose="020F0502020204030204" pitchFamily="34" charset="0"/>
              </a:rPr>
              <a:t>ớng</a:t>
            </a:r>
            <a:r>
              <a:rPr lang="en-US" b="0" dirty="0">
                <a:latin typeface="Calibri" panose="020F0502020204030204" pitchFamily="34" charset="0"/>
                <a:cs typeface="Calibri" panose="020F0502020204030204" pitchFamily="34" charset="0"/>
              </a:rPr>
              <a:t> </a:t>
            </a:r>
            <a:r>
              <a:rPr lang="en-US" b="0" dirty="0" err="1">
                <a:latin typeface="Calibri" panose="020F0502020204030204" pitchFamily="34" charset="0"/>
                <a:cs typeface="Calibri" panose="020F0502020204030204" pitchFamily="34" charset="0"/>
              </a:rPr>
              <a:t>tiếp</a:t>
            </a:r>
            <a:r>
              <a:rPr lang="en-US" b="0" dirty="0">
                <a:latin typeface="Calibri" panose="020F0502020204030204" pitchFamily="34" charset="0"/>
                <a:cs typeface="Calibri" panose="020F0502020204030204" pitchFamily="34" charset="0"/>
              </a:rPr>
              <a:t> </a:t>
            </a:r>
            <a:r>
              <a:rPr lang="en-US" b="0" dirty="0" err="1">
                <a:latin typeface="Calibri" panose="020F0502020204030204" pitchFamily="34" charset="0"/>
                <a:cs typeface="Calibri" panose="020F0502020204030204" pitchFamily="34" charset="0"/>
              </a:rPr>
              <a:t>cận</a:t>
            </a:r>
            <a:r>
              <a:rPr lang="en-US" b="0" dirty="0">
                <a:latin typeface="Calibri" panose="020F0502020204030204" pitchFamily="34" charset="0"/>
                <a:cs typeface="Calibri" panose="020F0502020204030204" pitchFamily="34" charset="0"/>
              </a:rPr>
              <a:t> </a:t>
            </a:r>
            <a:r>
              <a:rPr lang="en-US" b="0" dirty="0" err="1">
                <a:latin typeface="Calibri" panose="020F0502020204030204" pitchFamily="34" charset="0"/>
                <a:cs typeface="Calibri" panose="020F0502020204030204" pitchFamily="34" charset="0"/>
              </a:rPr>
              <a:t>đề</a:t>
            </a:r>
            <a:r>
              <a:rPr lang="en-US" b="0" dirty="0">
                <a:latin typeface="Calibri" panose="020F0502020204030204" pitchFamily="34" charset="0"/>
                <a:cs typeface="Calibri" panose="020F0502020204030204" pitchFamily="34" charset="0"/>
              </a:rPr>
              <a:t> </a:t>
            </a:r>
            <a:r>
              <a:rPr lang="en-US" b="0" dirty="0" err="1">
                <a:latin typeface="Calibri" panose="020F0502020204030204" pitchFamily="34" charset="0"/>
                <a:cs typeface="Calibri" panose="020F0502020204030204" pitchFamily="34" charset="0"/>
              </a:rPr>
              <a:t>xuất</a:t>
            </a:r>
            <a:endParaRPr lang="en-US" b="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8920625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itle 5">
            <a:extLst>
              <a:ext uri="{FF2B5EF4-FFF2-40B4-BE49-F238E27FC236}">
                <a16:creationId xmlns:a16="http://schemas.microsoft.com/office/drawing/2014/main" id="{3F6F7C24-3140-4020-A241-0A9BD10406DD}"/>
              </a:ext>
            </a:extLst>
          </p:cNvPr>
          <p:cNvSpPr>
            <a:spLocks noGrp="1"/>
          </p:cNvSpPr>
          <p:nvPr>
            <p:ph type="title"/>
          </p:nvPr>
        </p:nvSpPr>
        <p:spPr>
          <a:xfrm>
            <a:off x="838200" y="691651"/>
            <a:ext cx="10515600" cy="1325563"/>
          </a:xfrm>
        </p:spPr>
        <p:txBody>
          <a:bodyPr/>
          <a:lstStyle/>
          <a:p>
            <a:r>
              <a:rPr lang="vi-VN" b="0" dirty="0">
                <a:latin typeface="Calibri" panose="020F0502020204030204" pitchFamily="34" charset="0"/>
                <a:cs typeface="Calibri" panose="020F0502020204030204" pitchFamily="34" charset="0"/>
              </a:rPr>
              <a:t>Cơ sở đề xuất mô hình</a:t>
            </a:r>
            <a:endParaRPr lang="en-US" b="0"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9" name="Content Placeholder 6">
                <a:extLst>
                  <a:ext uri="{FF2B5EF4-FFF2-40B4-BE49-F238E27FC236}">
                    <a16:creationId xmlns:a16="http://schemas.microsoft.com/office/drawing/2014/main" id="{2F6A8CCE-7E8D-4D10-91EF-9AEAD9A3A696}"/>
                  </a:ext>
                </a:extLst>
              </p:cNvPr>
              <p:cNvSpPr>
                <a:spLocks noGrp="1"/>
              </p:cNvSpPr>
              <p:nvPr>
                <p:ph idx="1"/>
              </p:nvPr>
            </p:nvSpPr>
            <p:spPr>
              <a:xfrm>
                <a:off x="838200" y="1786029"/>
                <a:ext cx="6862894" cy="4351338"/>
              </a:xfrm>
            </p:spPr>
            <p:txBody>
              <a:bodyPr/>
              <a:lstStyle/>
              <a:p>
                <a:endParaRPr lang="vi-VN" dirty="0">
                  <a:latin typeface="Calibri" panose="020F0502020204030204" pitchFamily="34" charset="0"/>
                  <a:cs typeface="Calibri" panose="020F0502020204030204" pitchFamily="34" charset="0"/>
                </a:endParaRPr>
              </a:p>
              <a:p>
                <a:r>
                  <a:rPr lang="vi-VN" dirty="0">
                    <a:latin typeface="Calibri" panose="020F0502020204030204" pitchFamily="34" charset="0"/>
                    <a:cs typeface="Calibri" panose="020F0502020204030204" pitchFamily="34" charset="0"/>
                  </a:rPr>
                  <a:t>Mô hình cần thỏa mãn các điều dưới đây</a:t>
                </a:r>
              </a:p>
              <a:p>
                <a:pPr lvl="1"/>
                <a:endParaRPr lang="vi-VN" dirty="0">
                  <a:latin typeface="Calibri" panose="020F0502020204030204" pitchFamily="34" charset="0"/>
                  <a:cs typeface="Calibri" panose="020F0502020204030204" pitchFamily="34" charset="0"/>
                </a:endParaRPr>
              </a:p>
              <a:p>
                <a:pPr lvl="1"/>
                <a:r>
                  <a:rPr lang="vi-VN" dirty="0">
                    <a:latin typeface="Calibri" panose="020F0502020204030204" pitchFamily="34" charset="0"/>
                    <a:cs typeface="Calibri" panose="020F0502020204030204" pitchFamily="34" charset="0"/>
                  </a:rPr>
                  <a:t>Kích thước nhỏ (parameters &lt; 700000)</a:t>
                </a:r>
              </a:p>
              <a:p>
                <a:pPr lvl="1"/>
                <a:r>
                  <a:rPr lang="vi-VN" dirty="0">
                    <a:latin typeface="Calibri" panose="020F0502020204030204" pitchFamily="34" charset="0"/>
                    <a:cs typeface="Calibri" panose="020F0502020204030204" pitchFamily="34" charset="0"/>
                  </a:rPr>
                  <a:t>Thời gian chạy nhanh (&lt; 8ms)</a:t>
                </a:r>
              </a:p>
              <a:p>
                <a:pPr lvl="1"/>
                <a:r>
                  <a:rPr lang="vi-VN" dirty="0">
                    <a:latin typeface="Calibri" panose="020F0502020204030204" pitchFamily="34" charset="0"/>
                    <a:cs typeface="Calibri" panose="020F0502020204030204" pitchFamily="34" charset="0"/>
                  </a:rPr>
                  <a:t>Đảm bảo chất lượng âm thanh sau khi lọc</a:t>
                </a:r>
              </a:p>
              <a:p>
                <a:pPr marL="0" indent="0">
                  <a:buNone/>
                </a:pPr>
                <a:endParaRPr lang="vi-VN" b="0" i="1" dirty="0">
                  <a:latin typeface="Cambria Math" panose="02040503050406030204" pitchFamily="18" charset="0"/>
                  <a:cs typeface="Calibri" panose="020F0502020204030204" pitchFamily="34" charset="0"/>
                </a:endParaRPr>
              </a:p>
              <a:p>
                <a:pPr marL="0" indent="0">
                  <a:buNone/>
                </a:pPr>
                <a14:m>
                  <m:oMath xmlns:m="http://schemas.openxmlformats.org/officeDocument/2006/math">
                    <m:r>
                      <a:rPr lang="en-US" b="0" i="1" smtClean="0">
                        <a:latin typeface="Cambria Math" panose="02040503050406030204" pitchFamily="18" charset="0"/>
                        <a:cs typeface="Calibri" panose="020F0502020204030204" pitchFamily="34" charset="0"/>
                      </a:rPr>
                      <m:t>⇒</m:t>
                    </m:r>
                  </m:oMath>
                </a14:m>
                <a:r>
                  <a:rPr lang="en-US" dirty="0">
                    <a:latin typeface="Calibri" panose="020F0502020204030204" pitchFamily="34" charset="0"/>
                    <a:cs typeface="Calibri" panose="020F0502020204030204" pitchFamily="34" charset="0"/>
                  </a:rPr>
                  <a:t> </a:t>
                </a:r>
                <a:r>
                  <a:rPr lang="vi-VN" dirty="0">
                    <a:latin typeface="Calibri" panose="020F0502020204030204" pitchFamily="34" charset="0"/>
                    <a:cs typeface="Calibri" panose="020F0502020204030204" pitchFamily="34" charset="0"/>
                  </a:rPr>
                  <a:t>Thiết kế lại cho phù hợp hơn với mục tiêu</a:t>
                </a:r>
              </a:p>
            </p:txBody>
          </p:sp>
        </mc:Choice>
        <mc:Fallback xmlns="">
          <p:sp>
            <p:nvSpPr>
              <p:cNvPr id="9" name="Content Placeholder 6">
                <a:extLst>
                  <a:ext uri="{FF2B5EF4-FFF2-40B4-BE49-F238E27FC236}">
                    <a16:creationId xmlns:a16="http://schemas.microsoft.com/office/drawing/2014/main" id="{2F6A8CCE-7E8D-4D10-91EF-9AEAD9A3A696}"/>
                  </a:ext>
                </a:extLst>
              </p:cNvPr>
              <p:cNvSpPr>
                <a:spLocks noGrp="1" noRot="1" noChangeAspect="1" noMove="1" noResize="1" noEditPoints="1" noAdjustHandles="1" noChangeArrowheads="1" noChangeShapeType="1" noTextEdit="1"/>
              </p:cNvSpPr>
              <p:nvPr>
                <p:ph idx="1"/>
              </p:nvPr>
            </p:nvSpPr>
            <p:spPr>
              <a:xfrm>
                <a:off x="838200" y="1786029"/>
                <a:ext cx="6862894" cy="4351338"/>
              </a:xfrm>
              <a:blipFill>
                <a:blip r:embed="rId3"/>
                <a:stretch>
                  <a:fillRect l="-3556"/>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FCCE2025-553B-4195-93C7-7F81B54A4443}"/>
              </a:ext>
            </a:extLst>
          </p:cNvPr>
          <p:cNvSpPr>
            <a:spLocks noGrp="1"/>
          </p:cNvSpPr>
          <p:nvPr>
            <p:ph type="sldNum" sz="quarter" idx="12"/>
          </p:nvPr>
        </p:nvSpPr>
        <p:spPr/>
        <p:txBody>
          <a:bodyPr/>
          <a:lstStyle/>
          <a:p>
            <a:fld id="{1880F96C-824F-4C37-99B8-7E149B40C9DC}" type="slidenum">
              <a:rPr lang="en-US" smtClean="0"/>
              <a:pPr/>
              <a:t>49</a:t>
            </a:fld>
            <a:endParaRPr lang="en-US"/>
          </a:p>
        </p:txBody>
      </p:sp>
    </p:spTree>
    <p:extLst>
      <p:ext uri="{BB962C8B-B14F-4D97-AF65-F5344CB8AC3E}">
        <p14:creationId xmlns:p14="http://schemas.microsoft.com/office/powerpoint/2010/main" val="39761561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10" name="Picture 2" descr="Speech waveforms | Welcome to SWPhonetics">
            <a:extLst>
              <a:ext uri="{FF2B5EF4-FFF2-40B4-BE49-F238E27FC236}">
                <a16:creationId xmlns:a16="http://schemas.microsoft.com/office/drawing/2014/main" id="{730D3D13-70DF-4544-86BC-409BEDDA62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98814" y="1675171"/>
            <a:ext cx="3247831" cy="1753829"/>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Getting Started: Oscillators and noise | LaptrinhX / News">
            <a:extLst>
              <a:ext uri="{FF2B5EF4-FFF2-40B4-BE49-F238E27FC236}">
                <a16:creationId xmlns:a16="http://schemas.microsoft.com/office/drawing/2014/main" id="{0236DFC4-B6F0-4F1A-AE41-3814448801E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9440" b="23954"/>
          <a:stretch/>
        </p:blipFill>
        <p:spPr bwMode="auto">
          <a:xfrm>
            <a:off x="1378802" y="4236440"/>
            <a:ext cx="3267843" cy="1233182"/>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Example 2: Speech denoising using overlapping group shrinkage (OGS)">
            <a:extLst>
              <a:ext uri="{FF2B5EF4-FFF2-40B4-BE49-F238E27FC236}">
                <a16:creationId xmlns:a16="http://schemas.microsoft.com/office/drawing/2014/main" id="{45A13910-2D43-4990-9F50-A58133BFBA8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4198" t="11069" r="10758" b="12662"/>
          <a:stretch/>
        </p:blipFill>
        <p:spPr bwMode="auto">
          <a:xfrm>
            <a:off x="6531427" y="2017214"/>
            <a:ext cx="4002833" cy="3051110"/>
          </a:xfrm>
          <a:prstGeom prst="rect">
            <a:avLst/>
          </a:prstGeom>
          <a:noFill/>
          <a:extLst>
            <a:ext uri="{909E8E84-426E-40DD-AFC4-6F175D3DCCD1}">
              <a14:hiddenFill xmlns:a14="http://schemas.microsoft.com/office/drawing/2010/main">
                <a:solidFill>
                  <a:srgbClr val="FFFFFF"/>
                </a:solidFill>
              </a14:hiddenFill>
            </a:ext>
          </a:extLst>
        </p:spPr>
      </p:pic>
      <p:sp>
        <p:nvSpPr>
          <p:cNvPr id="13" name="Arrow: Down 12">
            <a:extLst>
              <a:ext uri="{FF2B5EF4-FFF2-40B4-BE49-F238E27FC236}">
                <a16:creationId xmlns:a16="http://schemas.microsoft.com/office/drawing/2014/main" id="{6974D9A1-910D-4DC9-AA1B-F067FB8A6174}"/>
              </a:ext>
            </a:extLst>
          </p:cNvPr>
          <p:cNvSpPr/>
          <p:nvPr/>
        </p:nvSpPr>
        <p:spPr>
          <a:xfrm rot="17870087">
            <a:off x="5481735" y="2658727"/>
            <a:ext cx="214604" cy="99837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Arrow: Down 13">
            <a:extLst>
              <a:ext uri="{FF2B5EF4-FFF2-40B4-BE49-F238E27FC236}">
                <a16:creationId xmlns:a16="http://schemas.microsoft.com/office/drawing/2014/main" id="{2BA79328-E514-45D3-B713-3DD71A4457DD}"/>
              </a:ext>
            </a:extLst>
          </p:cNvPr>
          <p:cNvSpPr/>
          <p:nvPr/>
        </p:nvSpPr>
        <p:spPr>
          <a:xfrm rot="14403061">
            <a:off x="5481734" y="3799426"/>
            <a:ext cx="214604" cy="99837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989AB193-016C-4CBF-BE2B-7E758F4DB65B}"/>
                  </a:ext>
                </a:extLst>
              </p:cNvPr>
              <p:cNvSpPr txBox="1"/>
              <p:nvPr/>
            </p:nvSpPr>
            <p:spPr>
              <a:xfrm>
                <a:off x="619275" y="2367419"/>
                <a:ext cx="65735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p:txBody>
          </p:sp>
        </mc:Choice>
        <mc:Fallback xmlns="">
          <p:sp>
            <p:nvSpPr>
              <p:cNvPr id="15" name="TextBox 14">
                <a:extLst>
                  <a:ext uri="{FF2B5EF4-FFF2-40B4-BE49-F238E27FC236}">
                    <a16:creationId xmlns:a16="http://schemas.microsoft.com/office/drawing/2014/main" id="{989AB193-016C-4CBF-BE2B-7E758F4DB65B}"/>
                  </a:ext>
                </a:extLst>
              </p:cNvPr>
              <p:cNvSpPr txBox="1">
                <a:spLocks noRot="1" noChangeAspect="1" noMove="1" noResize="1" noEditPoints="1" noAdjustHandles="1" noChangeArrowheads="1" noChangeShapeType="1" noTextEdit="1"/>
              </p:cNvSpPr>
              <p:nvPr/>
            </p:nvSpPr>
            <p:spPr>
              <a:xfrm>
                <a:off x="619275" y="2367419"/>
                <a:ext cx="657359" cy="369332"/>
              </a:xfrm>
              <a:prstGeom prst="rect">
                <a:avLst/>
              </a:prstGeom>
              <a:blipFill>
                <a:blip r:embed="rId7"/>
                <a:stretch>
                  <a:fillRect b="-13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2488F37C-BEC3-4884-9D6C-1F09352C2D9D}"/>
                  </a:ext>
                </a:extLst>
              </p:cNvPr>
              <p:cNvSpPr txBox="1"/>
              <p:nvPr/>
            </p:nvSpPr>
            <p:spPr>
              <a:xfrm>
                <a:off x="619275" y="4668997"/>
                <a:ext cx="66396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p:txBody>
          </p:sp>
        </mc:Choice>
        <mc:Fallback xmlns="">
          <p:sp>
            <p:nvSpPr>
              <p:cNvPr id="16" name="TextBox 15">
                <a:extLst>
                  <a:ext uri="{FF2B5EF4-FFF2-40B4-BE49-F238E27FC236}">
                    <a16:creationId xmlns:a16="http://schemas.microsoft.com/office/drawing/2014/main" id="{2488F37C-BEC3-4884-9D6C-1F09352C2D9D}"/>
                  </a:ext>
                </a:extLst>
              </p:cNvPr>
              <p:cNvSpPr txBox="1">
                <a:spLocks noRot="1" noChangeAspect="1" noMove="1" noResize="1" noEditPoints="1" noAdjustHandles="1" noChangeArrowheads="1" noChangeShapeType="1" noTextEdit="1"/>
              </p:cNvSpPr>
              <p:nvPr/>
            </p:nvSpPr>
            <p:spPr>
              <a:xfrm>
                <a:off x="619275" y="4668997"/>
                <a:ext cx="663964" cy="369332"/>
              </a:xfrm>
              <a:prstGeom prst="rect">
                <a:avLst/>
              </a:prstGeom>
              <a:blipFill>
                <a:blip r:embed="rId8"/>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75D70ACA-F43C-498D-A8F1-2F431B972E4D}"/>
                  </a:ext>
                </a:extLst>
              </p:cNvPr>
              <p:cNvSpPr txBox="1"/>
              <p:nvPr/>
            </p:nvSpPr>
            <p:spPr>
              <a:xfrm>
                <a:off x="7348756" y="2238913"/>
                <a:ext cx="208249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𝑥</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p:txBody>
          </p:sp>
        </mc:Choice>
        <mc:Fallback xmlns="">
          <p:sp>
            <p:nvSpPr>
              <p:cNvPr id="17" name="TextBox 16">
                <a:extLst>
                  <a:ext uri="{FF2B5EF4-FFF2-40B4-BE49-F238E27FC236}">
                    <a16:creationId xmlns:a16="http://schemas.microsoft.com/office/drawing/2014/main" id="{75D70ACA-F43C-498D-A8F1-2F431B972E4D}"/>
                  </a:ext>
                </a:extLst>
              </p:cNvPr>
              <p:cNvSpPr txBox="1">
                <a:spLocks noRot="1" noChangeAspect="1" noMove="1" noResize="1" noEditPoints="1" noAdjustHandles="1" noChangeArrowheads="1" noChangeShapeType="1" noTextEdit="1"/>
              </p:cNvSpPr>
              <p:nvPr/>
            </p:nvSpPr>
            <p:spPr>
              <a:xfrm>
                <a:off x="7348756" y="2238913"/>
                <a:ext cx="2082493" cy="369332"/>
              </a:xfrm>
              <a:prstGeom prst="rect">
                <a:avLst/>
              </a:prstGeom>
              <a:blipFill>
                <a:blip r:embed="rId9"/>
                <a:stretch>
                  <a:fillRect b="-13115"/>
                </a:stretch>
              </a:blipFill>
            </p:spPr>
            <p:txBody>
              <a:bodyPr/>
              <a:lstStyle/>
              <a:p>
                <a:r>
                  <a:rPr lang="en-US">
                    <a:noFill/>
                  </a:rPr>
                  <a:t> </a:t>
                </a:r>
              </a:p>
            </p:txBody>
          </p:sp>
        </mc:Fallback>
      </mc:AlternateContent>
      <p:sp>
        <p:nvSpPr>
          <p:cNvPr id="18" name="Title 5">
            <a:extLst>
              <a:ext uri="{FF2B5EF4-FFF2-40B4-BE49-F238E27FC236}">
                <a16:creationId xmlns:a16="http://schemas.microsoft.com/office/drawing/2014/main" id="{B8C87DF8-A9B1-4EDD-A32E-6182EF43BFDE}"/>
              </a:ext>
            </a:extLst>
          </p:cNvPr>
          <p:cNvSpPr>
            <a:spLocks noGrp="1"/>
          </p:cNvSpPr>
          <p:nvPr>
            <p:ph type="title"/>
          </p:nvPr>
        </p:nvSpPr>
        <p:spPr>
          <a:xfrm>
            <a:off x="838200" y="691651"/>
            <a:ext cx="10515600" cy="1325563"/>
          </a:xfrm>
        </p:spPr>
        <p:txBody>
          <a:bodyPr/>
          <a:lstStyle/>
          <a:p>
            <a:r>
              <a:rPr lang="vi-VN" b="0" dirty="0">
                <a:latin typeface="Calibri" panose="020F0502020204030204" pitchFamily="34" charset="0"/>
                <a:cs typeface="Calibri" panose="020F0502020204030204" pitchFamily="34" charset="0"/>
              </a:rPr>
              <a:t>Giới thiệu bài toán</a:t>
            </a:r>
            <a:endParaRPr lang="en-US" b="0" dirty="0">
              <a:latin typeface="Calibri" panose="020F0502020204030204" pitchFamily="34" charset="0"/>
              <a:cs typeface="Calibri" panose="020F0502020204030204" pitchFamily="34" charset="0"/>
            </a:endParaRPr>
          </a:p>
        </p:txBody>
      </p:sp>
      <p:sp>
        <p:nvSpPr>
          <p:cNvPr id="2" name="Slide Number Placeholder 1">
            <a:extLst>
              <a:ext uri="{FF2B5EF4-FFF2-40B4-BE49-F238E27FC236}">
                <a16:creationId xmlns:a16="http://schemas.microsoft.com/office/drawing/2014/main" id="{0394AA2B-7FA0-4A2A-B8E9-DC8CD19B0042}"/>
              </a:ext>
            </a:extLst>
          </p:cNvPr>
          <p:cNvSpPr>
            <a:spLocks noGrp="1"/>
          </p:cNvSpPr>
          <p:nvPr>
            <p:ph type="sldNum" sz="quarter" idx="12"/>
          </p:nvPr>
        </p:nvSpPr>
        <p:spPr/>
        <p:txBody>
          <a:bodyPr/>
          <a:lstStyle/>
          <a:p>
            <a:fld id="{1880F96C-824F-4C37-99B8-7E149B40C9DC}" type="slidenum">
              <a:rPr lang="en-US" smtClean="0"/>
              <a:pPr/>
              <a:t>5</a:t>
            </a:fld>
            <a:endParaRPr lang="en-US"/>
          </a:p>
        </p:txBody>
      </p:sp>
      <p:sp>
        <p:nvSpPr>
          <p:cNvPr id="3" name="TextBox 2">
            <a:extLst>
              <a:ext uri="{FF2B5EF4-FFF2-40B4-BE49-F238E27FC236}">
                <a16:creationId xmlns:a16="http://schemas.microsoft.com/office/drawing/2014/main" id="{B3EBD98F-17DE-410F-90A2-84A5E24734D8}"/>
              </a:ext>
            </a:extLst>
          </p:cNvPr>
          <p:cNvSpPr txBox="1"/>
          <p:nvPr/>
        </p:nvSpPr>
        <p:spPr>
          <a:xfrm>
            <a:off x="1808657" y="3441826"/>
            <a:ext cx="2428143" cy="369332"/>
          </a:xfrm>
          <a:prstGeom prst="rect">
            <a:avLst/>
          </a:prstGeom>
          <a:noFill/>
        </p:spPr>
        <p:txBody>
          <a:bodyPr wrap="square" rtlCol="0">
            <a:spAutoFit/>
          </a:bodyPr>
          <a:lstStyle/>
          <a:p>
            <a:pPr algn="ctr"/>
            <a:r>
              <a:rPr lang="vi-VN" dirty="0"/>
              <a:t>Giọng nói sạch</a:t>
            </a:r>
            <a:endParaRPr lang="en-US" dirty="0"/>
          </a:p>
        </p:txBody>
      </p:sp>
      <p:sp>
        <p:nvSpPr>
          <p:cNvPr id="20" name="TextBox 19">
            <a:extLst>
              <a:ext uri="{FF2B5EF4-FFF2-40B4-BE49-F238E27FC236}">
                <a16:creationId xmlns:a16="http://schemas.microsoft.com/office/drawing/2014/main" id="{4C448FE7-EF31-4D8E-8848-F086AF813AC7}"/>
              </a:ext>
            </a:extLst>
          </p:cNvPr>
          <p:cNvSpPr txBox="1"/>
          <p:nvPr/>
        </p:nvSpPr>
        <p:spPr>
          <a:xfrm>
            <a:off x="1808657" y="5463560"/>
            <a:ext cx="2428143" cy="369332"/>
          </a:xfrm>
          <a:prstGeom prst="rect">
            <a:avLst/>
          </a:prstGeom>
          <a:noFill/>
        </p:spPr>
        <p:txBody>
          <a:bodyPr wrap="square" rtlCol="0">
            <a:spAutoFit/>
          </a:bodyPr>
          <a:lstStyle/>
          <a:p>
            <a:pPr algn="ctr"/>
            <a:r>
              <a:rPr lang="vi-VN" dirty="0"/>
              <a:t>Âm nhiễu</a:t>
            </a:r>
            <a:endParaRPr lang="en-US" dirty="0"/>
          </a:p>
        </p:txBody>
      </p:sp>
      <p:sp>
        <p:nvSpPr>
          <p:cNvPr id="21" name="TextBox 20">
            <a:extLst>
              <a:ext uri="{FF2B5EF4-FFF2-40B4-BE49-F238E27FC236}">
                <a16:creationId xmlns:a16="http://schemas.microsoft.com/office/drawing/2014/main" id="{1ED6709C-369C-4BFD-89F9-470EF25C901E}"/>
              </a:ext>
            </a:extLst>
          </p:cNvPr>
          <p:cNvSpPr txBox="1"/>
          <p:nvPr/>
        </p:nvSpPr>
        <p:spPr>
          <a:xfrm>
            <a:off x="7175930" y="4840787"/>
            <a:ext cx="2428143" cy="369332"/>
          </a:xfrm>
          <a:prstGeom prst="rect">
            <a:avLst/>
          </a:prstGeom>
          <a:noFill/>
        </p:spPr>
        <p:txBody>
          <a:bodyPr wrap="square" rtlCol="0">
            <a:spAutoFit/>
          </a:bodyPr>
          <a:lstStyle/>
          <a:p>
            <a:pPr algn="ctr"/>
            <a:r>
              <a:rPr lang="vi-VN" dirty="0"/>
              <a:t>Âm máy tính ghi nhận</a:t>
            </a:r>
            <a:endParaRPr lang="en-US" dirty="0"/>
          </a:p>
        </p:txBody>
      </p:sp>
      <p:sp>
        <p:nvSpPr>
          <p:cNvPr id="22" name="TextBox 21">
            <a:extLst>
              <a:ext uri="{FF2B5EF4-FFF2-40B4-BE49-F238E27FC236}">
                <a16:creationId xmlns:a16="http://schemas.microsoft.com/office/drawing/2014/main" id="{D5476897-9A46-47CD-A52E-BC8B80DF8626}"/>
              </a:ext>
            </a:extLst>
          </p:cNvPr>
          <p:cNvSpPr txBox="1"/>
          <p:nvPr/>
        </p:nvSpPr>
        <p:spPr>
          <a:xfrm>
            <a:off x="1039966" y="6365789"/>
            <a:ext cx="2153154" cy="307777"/>
          </a:xfrm>
          <a:prstGeom prst="rect">
            <a:avLst/>
          </a:prstGeom>
          <a:noFill/>
        </p:spPr>
        <p:txBody>
          <a:bodyPr wrap="none" rtlCol="0">
            <a:spAutoFit/>
          </a:bodyPr>
          <a:lstStyle/>
          <a:p>
            <a:r>
              <a:rPr lang="vi-VN" sz="1400" i="1" dirty="0"/>
              <a:t>Nguồn hình ảnh</a:t>
            </a:r>
            <a:r>
              <a:rPr lang="vi-VN" sz="1400" i="1"/>
              <a:t>: Internet</a:t>
            </a:r>
            <a:endParaRPr lang="en-US" sz="1400" i="1" dirty="0"/>
          </a:p>
        </p:txBody>
      </p:sp>
    </p:spTree>
    <p:extLst>
      <p:ext uri="{BB962C8B-B14F-4D97-AF65-F5344CB8AC3E}">
        <p14:creationId xmlns:p14="http://schemas.microsoft.com/office/powerpoint/2010/main" val="96071249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4D6DD7DE-55FA-4E1C-9F2A-3542B77CBF40}"/>
              </a:ext>
            </a:extLst>
          </p:cNvPr>
          <p:cNvSpPr/>
          <p:nvPr/>
        </p:nvSpPr>
        <p:spPr>
          <a:xfrm>
            <a:off x="1889234" y="4164579"/>
            <a:ext cx="8325098" cy="2001770"/>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0" name="Rectangle 19">
            <a:extLst>
              <a:ext uri="{FF2B5EF4-FFF2-40B4-BE49-F238E27FC236}">
                <a16:creationId xmlns:a16="http://schemas.microsoft.com/office/drawing/2014/main" id="{22D0EA3D-0CC6-417A-8969-1E581CDA1D61}"/>
              </a:ext>
            </a:extLst>
          </p:cNvPr>
          <p:cNvSpPr/>
          <p:nvPr/>
        </p:nvSpPr>
        <p:spPr>
          <a:xfrm>
            <a:off x="1889234" y="1829201"/>
            <a:ext cx="8325098" cy="2001770"/>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 name="Title 5">
            <a:extLst>
              <a:ext uri="{FF2B5EF4-FFF2-40B4-BE49-F238E27FC236}">
                <a16:creationId xmlns:a16="http://schemas.microsoft.com/office/drawing/2014/main" id="{972133C7-666F-40F5-A32B-8070EABB1D1D}"/>
              </a:ext>
            </a:extLst>
          </p:cNvPr>
          <p:cNvSpPr>
            <a:spLocks noGrp="1"/>
          </p:cNvSpPr>
          <p:nvPr>
            <p:ph type="title"/>
          </p:nvPr>
        </p:nvSpPr>
        <p:spPr>
          <a:xfrm>
            <a:off x="838200" y="691651"/>
            <a:ext cx="10515600" cy="1325563"/>
          </a:xfrm>
        </p:spPr>
        <p:txBody>
          <a:bodyPr/>
          <a:lstStyle/>
          <a:p>
            <a:r>
              <a:rPr lang="vi-VN" b="0" dirty="0">
                <a:latin typeface="Calibri" panose="020F0502020204030204" pitchFamily="34" charset="0"/>
                <a:cs typeface="Calibri" panose="020F0502020204030204" pitchFamily="34" charset="0"/>
              </a:rPr>
              <a:t>Phiên bản 1: Mô hình sơ khởi</a:t>
            </a:r>
            <a:endParaRPr lang="en-US" b="0" dirty="0">
              <a:latin typeface="Calibri" panose="020F0502020204030204" pitchFamily="34" charset="0"/>
              <a:cs typeface="Calibri" panose="020F0502020204030204" pitchFamily="34" charset="0"/>
            </a:endParaRPr>
          </a:p>
        </p:txBody>
      </p:sp>
      <p:sp>
        <p:nvSpPr>
          <p:cNvPr id="10" name="Arrow: Right 9">
            <a:extLst>
              <a:ext uri="{FF2B5EF4-FFF2-40B4-BE49-F238E27FC236}">
                <a16:creationId xmlns:a16="http://schemas.microsoft.com/office/drawing/2014/main" id="{16DB19C8-1AE0-447C-B493-BC5A46EE2F52}"/>
              </a:ext>
            </a:extLst>
          </p:cNvPr>
          <p:cNvSpPr/>
          <p:nvPr/>
        </p:nvSpPr>
        <p:spPr>
          <a:xfrm>
            <a:off x="5672336" y="2648120"/>
            <a:ext cx="867747" cy="77910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0869E3C9-39D0-42F1-AB46-1246FF1DC0C4}"/>
              </a:ext>
            </a:extLst>
          </p:cNvPr>
          <p:cNvSpPr/>
          <p:nvPr/>
        </p:nvSpPr>
        <p:spPr>
          <a:xfrm>
            <a:off x="2582352" y="2446249"/>
            <a:ext cx="2659310" cy="118284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vi-VN" dirty="0"/>
              <a:t>Mô hình mask thực</a:t>
            </a:r>
            <a:endParaRPr lang="en-US" dirty="0"/>
          </a:p>
        </p:txBody>
      </p:sp>
      <p:sp>
        <p:nvSpPr>
          <p:cNvPr id="2" name="Slide Number Placeholder 1">
            <a:extLst>
              <a:ext uri="{FF2B5EF4-FFF2-40B4-BE49-F238E27FC236}">
                <a16:creationId xmlns:a16="http://schemas.microsoft.com/office/drawing/2014/main" id="{13C60A64-61F8-477C-90C4-0C43F732178F}"/>
              </a:ext>
            </a:extLst>
          </p:cNvPr>
          <p:cNvSpPr>
            <a:spLocks noGrp="1"/>
          </p:cNvSpPr>
          <p:nvPr>
            <p:ph type="sldNum" sz="quarter" idx="12"/>
          </p:nvPr>
        </p:nvSpPr>
        <p:spPr/>
        <p:txBody>
          <a:bodyPr/>
          <a:lstStyle/>
          <a:p>
            <a:fld id="{1880F96C-824F-4C37-99B8-7E149B40C9DC}" type="slidenum">
              <a:rPr lang="en-US" smtClean="0"/>
              <a:pPr/>
              <a:t>50</a:t>
            </a:fld>
            <a:endParaRPr lang="en-US"/>
          </a:p>
        </p:txBody>
      </p:sp>
      <p:sp>
        <p:nvSpPr>
          <p:cNvPr id="7" name="Rectangle 6">
            <a:extLst>
              <a:ext uri="{FF2B5EF4-FFF2-40B4-BE49-F238E27FC236}">
                <a16:creationId xmlns:a16="http://schemas.microsoft.com/office/drawing/2014/main" id="{513965BF-C010-45B4-A38C-466FE3808B45}"/>
              </a:ext>
            </a:extLst>
          </p:cNvPr>
          <p:cNvSpPr/>
          <p:nvPr/>
        </p:nvSpPr>
        <p:spPr>
          <a:xfrm>
            <a:off x="6970757" y="2502266"/>
            <a:ext cx="2659310" cy="118284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vi-VN" dirty="0"/>
              <a:t>Mô hình Post</a:t>
            </a:r>
            <a:endParaRPr lang="en-US" dirty="0"/>
          </a:p>
        </p:txBody>
      </p:sp>
      <p:sp>
        <p:nvSpPr>
          <p:cNvPr id="12" name="Rectangle 11">
            <a:extLst>
              <a:ext uri="{FF2B5EF4-FFF2-40B4-BE49-F238E27FC236}">
                <a16:creationId xmlns:a16="http://schemas.microsoft.com/office/drawing/2014/main" id="{6127589D-70B4-49C2-8170-DA26094F8DB3}"/>
              </a:ext>
            </a:extLst>
          </p:cNvPr>
          <p:cNvSpPr/>
          <p:nvPr/>
        </p:nvSpPr>
        <p:spPr>
          <a:xfrm>
            <a:off x="4590494" y="4837571"/>
            <a:ext cx="2659310" cy="118284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vi-VN" dirty="0"/>
              <a:t>Mô hình Post</a:t>
            </a:r>
            <a:endParaRPr lang="en-US" dirty="0"/>
          </a:p>
        </p:txBody>
      </p:sp>
      <p:sp>
        <p:nvSpPr>
          <p:cNvPr id="3" name="Rectangle 2">
            <a:extLst>
              <a:ext uri="{FF2B5EF4-FFF2-40B4-BE49-F238E27FC236}">
                <a16:creationId xmlns:a16="http://schemas.microsoft.com/office/drawing/2014/main" id="{26A33369-6603-42BF-A191-3760C7E507B7}"/>
              </a:ext>
            </a:extLst>
          </p:cNvPr>
          <p:cNvSpPr/>
          <p:nvPr/>
        </p:nvSpPr>
        <p:spPr>
          <a:xfrm>
            <a:off x="10854558" y="1972691"/>
            <a:ext cx="998483" cy="4047728"/>
          </a:xfrm>
          <a:prstGeom prst="rect">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r>
              <a:rPr lang="vi-VN" dirty="0"/>
              <a:t>Âm đã lọc</a:t>
            </a:r>
            <a:endParaRPr lang="en-US" dirty="0"/>
          </a:p>
        </p:txBody>
      </p:sp>
      <p:sp>
        <p:nvSpPr>
          <p:cNvPr id="14" name="Rectangle 13">
            <a:extLst>
              <a:ext uri="{FF2B5EF4-FFF2-40B4-BE49-F238E27FC236}">
                <a16:creationId xmlns:a16="http://schemas.microsoft.com/office/drawing/2014/main" id="{AA5B40C8-20E9-4C27-B024-894B38D45F71}"/>
              </a:ext>
            </a:extLst>
          </p:cNvPr>
          <p:cNvSpPr/>
          <p:nvPr/>
        </p:nvSpPr>
        <p:spPr>
          <a:xfrm>
            <a:off x="353367" y="1972691"/>
            <a:ext cx="998483" cy="4047727"/>
          </a:xfrm>
          <a:prstGeom prst="rect">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r>
              <a:rPr lang="vi-VN" dirty="0"/>
              <a:t>Âm lẫn nhiễu</a:t>
            </a:r>
            <a:endParaRPr lang="en-US" dirty="0"/>
          </a:p>
        </p:txBody>
      </p:sp>
      <p:sp>
        <p:nvSpPr>
          <p:cNvPr id="15" name="Arrow: Right 14">
            <a:extLst>
              <a:ext uri="{FF2B5EF4-FFF2-40B4-BE49-F238E27FC236}">
                <a16:creationId xmlns:a16="http://schemas.microsoft.com/office/drawing/2014/main" id="{0D3B5596-E0E3-451A-8F17-633490A3FA4C}"/>
              </a:ext>
            </a:extLst>
          </p:cNvPr>
          <p:cNvSpPr/>
          <p:nvPr/>
        </p:nvSpPr>
        <p:spPr>
          <a:xfrm>
            <a:off x="7656021" y="5039441"/>
            <a:ext cx="3025420" cy="77910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Arrow: Right 15">
            <a:extLst>
              <a:ext uri="{FF2B5EF4-FFF2-40B4-BE49-F238E27FC236}">
                <a16:creationId xmlns:a16="http://schemas.microsoft.com/office/drawing/2014/main" id="{492AE23B-A937-4380-82F3-849A21A8F833}"/>
              </a:ext>
            </a:extLst>
          </p:cNvPr>
          <p:cNvSpPr/>
          <p:nvPr/>
        </p:nvSpPr>
        <p:spPr>
          <a:xfrm>
            <a:off x="1524967" y="5045097"/>
            <a:ext cx="2659310" cy="77910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Arrow: Right 16">
            <a:extLst>
              <a:ext uri="{FF2B5EF4-FFF2-40B4-BE49-F238E27FC236}">
                <a16:creationId xmlns:a16="http://schemas.microsoft.com/office/drawing/2014/main" id="{957EE36B-56C7-4187-BB4D-A3A39732794D}"/>
              </a:ext>
            </a:extLst>
          </p:cNvPr>
          <p:cNvSpPr/>
          <p:nvPr/>
        </p:nvSpPr>
        <p:spPr>
          <a:xfrm>
            <a:off x="1530978" y="2648120"/>
            <a:ext cx="867747" cy="77910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Arrow: Right 17">
            <a:extLst>
              <a:ext uri="{FF2B5EF4-FFF2-40B4-BE49-F238E27FC236}">
                <a16:creationId xmlns:a16="http://schemas.microsoft.com/office/drawing/2014/main" id="{B71E4EB6-9AC3-450D-A3D8-7E4BE869FDC8}"/>
              </a:ext>
            </a:extLst>
          </p:cNvPr>
          <p:cNvSpPr/>
          <p:nvPr/>
        </p:nvSpPr>
        <p:spPr>
          <a:xfrm>
            <a:off x="9813694" y="2648120"/>
            <a:ext cx="867747" cy="77910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194844A4-96C9-407F-8F49-222B56400B3C}"/>
              </a:ext>
            </a:extLst>
          </p:cNvPr>
          <p:cNvSpPr txBox="1"/>
          <p:nvPr/>
        </p:nvSpPr>
        <p:spPr>
          <a:xfrm>
            <a:off x="4590494" y="4264593"/>
            <a:ext cx="2659310" cy="369332"/>
          </a:xfrm>
          <a:prstGeom prst="rect">
            <a:avLst/>
          </a:prstGeom>
          <a:noFill/>
        </p:spPr>
        <p:txBody>
          <a:bodyPr wrap="square" rtlCol="0">
            <a:spAutoFit/>
          </a:bodyPr>
          <a:lstStyle/>
          <a:p>
            <a:pPr algn="ctr"/>
            <a:r>
              <a:rPr lang="vi-VN" dirty="0"/>
              <a:t>Proposed (2)</a:t>
            </a:r>
            <a:endParaRPr lang="en-US" dirty="0"/>
          </a:p>
        </p:txBody>
      </p:sp>
      <p:sp>
        <p:nvSpPr>
          <p:cNvPr id="19" name="TextBox 18">
            <a:extLst>
              <a:ext uri="{FF2B5EF4-FFF2-40B4-BE49-F238E27FC236}">
                <a16:creationId xmlns:a16="http://schemas.microsoft.com/office/drawing/2014/main" id="{9AE44497-FA18-4BE0-A8DE-83354C20ACFA}"/>
              </a:ext>
            </a:extLst>
          </p:cNvPr>
          <p:cNvSpPr txBox="1"/>
          <p:nvPr/>
        </p:nvSpPr>
        <p:spPr>
          <a:xfrm>
            <a:off x="4776554" y="1972691"/>
            <a:ext cx="2659310" cy="369332"/>
          </a:xfrm>
          <a:prstGeom prst="rect">
            <a:avLst/>
          </a:prstGeom>
          <a:noFill/>
        </p:spPr>
        <p:txBody>
          <a:bodyPr wrap="square" rtlCol="0">
            <a:spAutoFit/>
          </a:bodyPr>
          <a:lstStyle/>
          <a:p>
            <a:pPr algn="ctr"/>
            <a:r>
              <a:rPr lang="vi-VN" dirty="0"/>
              <a:t>Proposed (1)</a:t>
            </a:r>
            <a:endParaRPr lang="en-US" dirty="0"/>
          </a:p>
        </p:txBody>
      </p:sp>
    </p:spTree>
    <p:extLst>
      <p:ext uri="{BB962C8B-B14F-4D97-AF65-F5344CB8AC3E}">
        <p14:creationId xmlns:p14="http://schemas.microsoft.com/office/powerpoint/2010/main" val="424058066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a:xfrm>
            <a:off x="838200" y="593177"/>
            <a:ext cx="10515600" cy="1325563"/>
          </a:xfrm>
        </p:spPr>
        <p:txBody>
          <a:bodyPr/>
          <a:lstStyle/>
          <a:p>
            <a:r>
              <a:rPr lang="vi-VN" b="0" dirty="0">
                <a:latin typeface="Calibri" panose="020F0502020204030204" pitchFamily="34" charset="0"/>
                <a:cs typeface="Calibri" panose="020F0502020204030204" pitchFamily="34" charset="0"/>
              </a:rPr>
              <a:t>Ý tưởng ban đầu</a:t>
            </a:r>
            <a:endParaRPr lang="en-US" b="0" dirty="0">
              <a:latin typeface="Calibri" panose="020F0502020204030204" pitchFamily="34" charset="0"/>
              <a:cs typeface="Calibri" panose="020F0502020204030204" pitchFamily="34" charset="0"/>
            </a:endParaRPr>
          </a:p>
        </p:txBody>
      </p:sp>
      <p:pic>
        <p:nvPicPr>
          <p:cNvPr id="3" name="Picture 2" descr="Diagram&#10;&#10;Description automatically generated">
            <a:extLst>
              <a:ext uri="{FF2B5EF4-FFF2-40B4-BE49-F238E27FC236}">
                <a16:creationId xmlns:a16="http://schemas.microsoft.com/office/drawing/2014/main" id="{CA914DB9-DA24-4F5B-97DE-796D1A2094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1502" y="1918740"/>
            <a:ext cx="3474580" cy="4791399"/>
          </a:xfrm>
          <a:prstGeom prst="rect">
            <a:avLst/>
          </a:prstGeom>
        </p:spPr>
      </p:pic>
      <p:sp>
        <p:nvSpPr>
          <p:cNvPr id="8" name="Rectangle: Rounded Corners 7">
            <a:extLst>
              <a:ext uri="{FF2B5EF4-FFF2-40B4-BE49-F238E27FC236}">
                <a16:creationId xmlns:a16="http://schemas.microsoft.com/office/drawing/2014/main" id="{758E92D2-A465-4487-B6AC-519F0ED63109}"/>
              </a:ext>
            </a:extLst>
          </p:cNvPr>
          <p:cNvSpPr/>
          <p:nvPr/>
        </p:nvSpPr>
        <p:spPr>
          <a:xfrm>
            <a:off x="1011502" y="3565635"/>
            <a:ext cx="1558614" cy="866163"/>
          </a:xfrm>
          <a:prstGeom prst="roundRect">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DB09F63-BDB1-48E6-978C-D218C5C3EF57}"/>
              </a:ext>
            </a:extLst>
          </p:cNvPr>
          <p:cNvSpPr>
            <a:spLocks noGrp="1"/>
          </p:cNvSpPr>
          <p:nvPr>
            <p:ph type="sldNum" sz="quarter" idx="12"/>
          </p:nvPr>
        </p:nvSpPr>
        <p:spPr/>
        <p:txBody>
          <a:bodyPr/>
          <a:lstStyle/>
          <a:p>
            <a:fld id="{1880F96C-824F-4C37-99B8-7E149B40C9DC}" type="slidenum">
              <a:rPr lang="en-US" smtClean="0"/>
              <a:pPr/>
              <a:t>51</a:t>
            </a:fld>
            <a:endParaRPr lang="en-US"/>
          </a:p>
        </p:txBody>
      </p:sp>
      <p:pic>
        <p:nvPicPr>
          <p:cNvPr id="11" name="Picture 10" descr="A screenshot of a computer&#10;&#10;Description automatically generated with low confidence">
            <a:extLst>
              <a:ext uri="{FF2B5EF4-FFF2-40B4-BE49-F238E27FC236}">
                <a16:creationId xmlns:a16="http://schemas.microsoft.com/office/drawing/2014/main" id="{13FD9B3B-BB94-43C0-9E7B-5744ABD54CC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05284" y="1675291"/>
            <a:ext cx="5089365" cy="5207876"/>
          </a:xfrm>
          <a:prstGeom prst="rect">
            <a:avLst/>
          </a:prstGeom>
        </p:spPr>
      </p:pic>
      <p:sp>
        <p:nvSpPr>
          <p:cNvPr id="13" name="Rectangle: Rounded Corners 12">
            <a:extLst>
              <a:ext uri="{FF2B5EF4-FFF2-40B4-BE49-F238E27FC236}">
                <a16:creationId xmlns:a16="http://schemas.microsoft.com/office/drawing/2014/main" id="{12365229-B5D9-4AF6-BCA8-3DBE7A5E4EEE}"/>
              </a:ext>
            </a:extLst>
          </p:cNvPr>
          <p:cNvSpPr/>
          <p:nvPr/>
        </p:nvSpPr>
        <p:spPr>
          <a:xfrm>
            <a:off x="6096000" y="5436066"/>
            <a:ext cx="1558614" cy="408558"/>
          </a:xfrm>
          <a:prstGeom prst="roundRect">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94D02A4C-4FDE-4FE1-A4E5-782AF909053E}"/>
              </a:ext>
            </a:extLst>
          </p:cNvPr>
          <p:cNvSpPr/>
          <p:nvPr/>
        </p:nvSpPr>
        <p:spPr>
          <a:xfrm>
            <a:off x="6096000" y="2476150"/>
            <a:ext cx="1558614" cy="408558"/>
          </a:xfrm>
          <a:prstGeom prst="roundRect">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5" name="Rectangle: Rounded Corners 14">
            <a:extLst>
              <a:ext uri="{FF2B5EF4-FFF2-40B4-BE49-F238E27FC236}">
                <a16:creationId xmlns:a16="http://schemas.microsoft.com/office/drawing/2014/main" id="{2B09388D-45B6-425D-B453-63201C3B39E1}"/>
              </a:ext>
            </a:extLst>
          </p:cNvPr>
          <p:cNvSpPr/>
          <p:nvPr/>
        </p:nvSpPr>
        <p:spPr>
          <a:xfrm>
            <a:off x="8765097" y="5437464"/>
            <a:ext cx="1558614" cy="408558"/>
          </a:xfrm>
          <a:prstGeom prst="roundRect">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6" name="Rectangle: Rounded Corners 15">
            <a:extLst>
              <a:ext uri="{FF2B5EF4-FFF2-40B4-BE49-F238E27FC236}">
                <a16:creationId xmlns:a16="http://schemas.microsoft.com/office/drawing/2014/main" id="{DA7C9846-5C83-4C93-B7EA-2CF0E7137289}"/>
              </a:ext>
            </a:extLst>
          </p:cNvPr>
          <p:cNvSpPr/>
          <p:nvPr/>
        </p:nvSpPr>
        <p:spPr>
          <a:xfrm>
            <a:off x="8765097" y="2477548"/>
            <a:ext cx="1558614" cy="408558"/>
          </a:xfrm>
          <a:prstGeom prst="roundRect">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89035018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72133C7-666F-40F5-A32B-8070EABB1D1D}"/>
              </a:ext>
            </a:extLst>
          </p:cNvPr>
          <p:cNvSpPr>
            <a:spLocks noGrp="1"/>
          </p:cNvSpPr>
          <p:nvPr>
            <p:ph type="title"/>
          </p:nvPr>
        </p:nvSpPr>
        <p:spPr>
          <a:xfrm>
            <a:off x="838200" y="691651"/>
            <a:ext cx="10515600" cy="1325563"/>
          </a:xfrm>
        </p:spPr>
        <p:txBody>
          <a:bodyPr/>
          <a:lstStyle/>
          <a:p>
            <a:r>
              <a:rPr lang="vi-VN" b="0" dirty="0">
                <a:latin typeface="Calibri" panose="020F0502020204030204" pitchFamily="34" charset="0"/>
                <a:cs typeface="Calibri" panose="020F0502020204030204" pitchFamily="34" charset="0"/>
              </a:rPr>
              <a:t>Phiên bản 1: Mô hình sơ khởi</a:t>
            </a:r>
            <a:endParaRPr lang="en-US" b="0" dirty="0">
              <a:latin typeface="Calibri" panose="020F0502020204030204" pitchFamily="34" charset="0"/>
              <a:cs typeface="Calibri" panose="020F0502020204030204" pitchFamily="34" charset="0"/>
            </a:endParaRPr>
          </a:p>
        </p:txBody>
      </p:sp>
      <p:sp>
        <p:nvSpPr>
          <p:cNvPr id="2" name="Slide Number Placeholder 1">
            <a:extLst>
              <a:ext uri="{FF2B5EF4-FFF2-40B4-BE49-F238E27FC236}">
                <a16:creationId xmlns:a16="http://schemas.microsoft.com/office/drawing/2014/main" id="{13C60A64-61F8-477C-90C4-0C43F732178F}"/>
              </a:ext>
            </a:extLst>
          </p:cNvPr>
          <p:cNvSpPr>
            <a:spLocks noGrp="1"/>
          </p:cNvSpPr>
          <p:nvPr>
            <p:ph type="sldNum" sz="quarter" idx="12"/>
          </p:nvPr>
        </p:nvSpPr>
        <p:spPr/>
        <p:txBody>
          <a:bodyPr/>
          <a:lstStyle/>
          <a:p>
            <a:fld id="{1880F96C-824F-4C37-99B8-7E149B40C9DC}" type="slidenum">
              <a:rPr lang="en-US" smtClean="0"/>
              <a:pPr/>
              <a:t>52</a:t>
            </a:fld>
            <a:endParaRPr lang="en-US"/>
          </a:p>
        </p:txBody>
      </p:sp>
      <p:sp>
        <p:nvSpPr>
          <p:cNvPr id="3" name="Rectangle 2">
            <a:extLst>
              <a:ext uri="{FF2B5EF4-FFF2-40B4-BE49-F238E27FC236}">
                <a16:creationId xmlns:a16="http://schemas.microsoft.com/office/drawing/2014/main" id="{E26318C7-295C-4461-8A70-6764D5F09D2C}"/>
              </a:ext>
            </a:extLst>
          </p:cNvPr>
          <p:cNvSpPr/>
          <p:nvPr/>
        </p:nvSpPr>
        <p:spPr>
          <a:xfrm>
            <a:off x="1409700" y="1943948"/>
            <a:ext cx="1851660" cy="48006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vi-VN" dirty="0"/>
              <a:t>STFT</a:t>
            </a:r>
            <a:endParaRPr lang="en-US" dirty="0"/>
          </a:p>
        </p:txBody>
      </p:sp>
      <p:sp>
        <p:nvSpPr>
          <p:cNvPr id="36" name="Rectangle 35">
            <a:extLst>
              <a:ext uri="{FF2B5EF4-FFF2-40B4-BE49-F238E27FC236}">
                <a16:creationId xmlns:a16="http://schemas.microsoft.com/office/drawing/2014/main" id="{8A6C4506-B360-4833-8C77-58E1C38B14E5}"/>
              </a:ext>
            </a:extLst>
          </p:cNvPr>
          <p:cNvSpPr/>
          <p:nvPr/>
        </p:nvSpPr>
        <p:spPr>
          <a:xfrm>
            <a:off x="1409700" y="6129966"/>
            <a:ext cx="1851660" cy="48006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vi-VN" dirty="0"/>
              <a:t>iSTFT</a:t>
            </a:r>
            <a:endParaRPr lang="en-US" dirty="0"/>
          </a:p>
        </p:txBody>
      </p:sp>
      <p:sp>
        <p:nvSpPr>
          <p:cNvPr id="37" name="Rectangle 36">
            <a:extLst>
              <a:ext uri="{FF2B5EF4-FFF2-40B4-BE49-F238E27FC236}">
                <a16:creationId xmlns:a16="http://schemas.microsoft.com/office/drawing/2014/main" id="{21AADCC0-EFB0-46CD-926D-28288CC140EA}"/>
              </a:ext>
            </a:extLst>
          </p:cNvPr>
          <p:cNvSpPr/>
          <p:nvPr/>
        </p:nvSpPr>
        <p:spPr>
          <a:xfrm>
            <a:off x="1409700" y="5001868"/>
            <a:ext cx="1851660" cy="48006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vi-VN" dirty="0"/>
              <a:t>Dense</a:t>
            </a:r>
            <a:endParaRPr lang="en-US" dirty="0"/>
          </a:p>
        </p:txBody>
      </p:sp>
      <p:sp>
        <p:nvSpPr>
          <p:cNvPr id="38" name="Rectangle 37">
            <a:extLst>
              <a:ext uri="{FF2B5EF4-FFF2-40B4-BE49-F238E27FC236}">
                <a16:creationId xmlns:a16="http://schemas.microsoft.com/office/drawing/2014/main" id="{CA3A2689-FD2D-4B8A-815D-6EC1FA6F05FC}"/>
              </a:ext>
            </a:extLst>
          </p:cNvPr>
          <p:cNvSpPr/>
          <p:nvPr/>
        </p:nvSpPr>
        <p:spPr>
          <a:xfrm>
            <a:off x="1409700" y="4355899"/>
            <a:ext cx="1851660" cy="48006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vi-VN" dirty="0"/>
              <a:t>LSTM</a:t>
            </a:r>
            <a:endParaRPr lang="en-US" dirty="0"/>
          </a:p>
        </p:txBody>
      </p:sp>
      <p:sp>
        <p:nvSpPr>
          <p:cNvPr id="39" name="Rectangle 38">
            <a:extLst>
              <a:ext uri="{FF2B5EF4-FFF2-40B4-BE49-F238E27FC236}">
                <a16:creationId xmlns:a16="http://schemas.microsoft.com/office/drawing/2014/main" id="{1A8CF2EF-5E53-4AF6-BB5A-BD418E2C6DB2}"/>
              </a:ext>
            </a:extLst>
          </p:cNvPr>
          <p:cNvSpPr/>
          <p:nvPr/>
        </p:nvSpPr>
        <p:spPr>
          <a:xfrm>
            <a:off x="1409700" y="3709075"/>
            <a:ext cx="1851660" cy="48006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vi-VN" dirty="0"/>
              <a:t>Dense</a:t>
            </a:r>
            <a:endParaRPr lang="en-US" dirty="0"/>
          </a:p>
        </p:txBody>
      </p:sp>
      <p:sp>
        <p:nvSpPr>
          <p:cNvPr id="40" name="Rectangle 39">
            <a:extLst>
              <a:ext uri="{FF2B5EF4-FFF2-40B4-BE49-F238E27FC236}">
                <a16:creationId xmlns:a16="http://schemas.microsoft.com/office/drawing/2014/main" id="{489F5BC7-9F90-4A48-A6E8-35FC6D1F5070}"/>
              </a:ext>
            </a:extLst>
          </p:cNvPr>
          <p:cNvSpPr/>
          <p:nvPr/>
        </p:nvSpPr>
        <p:spPr>
          <a:xfrm>
            <a:off x="1409700" y="3062251"/>
            <a:ext cx="1851660" cy="48006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vi-VN" dirty="0"/>
              <a:t>LSTM</a:t>
            </a:r>
            <a:endParaRPr lang="en-US" dirty="0"/>
          </a:p>
        </p:txBody>
      </p:sp>
      <p:cxnSp>
        <p:nvCxnSpPr>
          <p:cNvPr id="9" name="Straight Arrow Connector 8">
            <a:extLst>
              <a:ext uri="{FF2B5EF4-FFF2-40B4-BE49-F238E27FC236}">
                <a16:creationId xmlns:a16="http://schemas.microsoft.com/office/drawing/2014/main" id="{5552788B-867A-4EF9-B763-1F5AEC4ACB91}"/>
              </a:ext>
            </a:extLst>
          </p:cNvPr>
          <p:cNvCxnSpPr>
            <a:stCxn id="3" idx="2"/>
            <a:endCxn id="40" idx="0"/>
          </p:cNvCxnSpPr>
          <p:nvPr/>
        </p:nvCxnSpPr>
        <p:spPr>
          <a:xfrm>
            <a:off x="2335530" y="2424008"/>
            <a:ext cx="0" cy="6382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08559C19-9A48-4674-B58F-BE5ADA286D04}"/>
              </a:ext>
            </a:extLst>
          </p:cNvPr>
          <p:cNvCxnSpPr>
            <a:stCxn id="40" idx="2"/>
            <a:endCxn id="39" idx="0"/>
          </p:cNvCxnSpPr>
          <p:nvPr/>
        </p:nvCxnSpPr>
        <p:spPr>
          <a:xfrm>
            <a:off x="2335530" y="3542311"/>
            <a:ext cx="0" cy="1667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A24B8C8-4E0A-4ADA-972E-A260215ABAFA}"/>
              </a:ext>
            </a:extLst>
          </p:cNvPr>
          <p:cNvCxnSpPr>
            <a:cxnSpLocks/>
            <a:stCxn id="39" idx="2"/>
            <a:endCxn id="38" idx="0"/>
          </p:cNvCxnSpPr>
          <p:nvPr/>
        </p:nvCxnSpPr>
        <p:spPr>
          <a:xfrm>
            <a:off x="2335530" y="4189135"/>
            <a:ext cx="0" cy="1667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E8EFE581-0B92-4FB4-A61C-A3D83EAEF485}"/>
              </a:ext>
            </a:extLst>
          </p:cNvPr>
          <p:cNvCxnSpPr>
            <a:stCxn id="38" idx="2"/>
            <a:endCxn id="37" idx="0"/>
          </p:cNvCxnSpPr>
          <p:nvPr/>
        </p:nvCxnSpPr>
        <p:spPr>
          <a:xfrm>
            <a:off x="2335530" y="4835959"/>
            <a:ext cx="0" cy="1659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981113B0-CB20-43DB-AFBB-0C7C83D863AE}"/>
              </a:ext>
            </a:extLst>
          </p:cNvPr>
          <p:cNvCxnSpPr>
            <a:stCxn id="37" idx="2"/>
            <a:endCxn id="36" idx="0"/>
          </p:cNvCxnSpPr>
          <p:nvPr/>
        </p:nvCxnSpPr>
        <p:spPr>
          <a:xfrm>
            <a:off x="2335530" y="5481928"/>
            <a:ext cx="0" cy="6480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46" name="Picture 45">
            <a:extLst>
              <a:ext uri="{FF2B5EF4-FFF2-40B4-BE49-F238E27FC236}">
                <a16:creationId xmlns:a16="http://schemas.microsoft.com/office/drawing/2014/main" id="{A901E116-1120-4AF8-97DE-EFA20DA8F213}"/>
              </a:ext>
            </a:extLst>
          </p:cNvPr>
          <p:cNvPicPr>
            <a:picLocks noChangeAspect="1"/>
          </p:cNvPicPr>
          <p:nvPr/>
        </p:nvPicPr>
        <p:blipFill>
          <a:blip r:embed="rId4"/>
          <a:stretch>
            <a:fillRect/>
          </a:stretch>
        </p:blipFill>
        <p:spPr>
          <a:xfrm>
            <a:off x="3835718" y="1937325"/>
            <a:ext cx="8356282" cy="2381324"/>
          </a:xfrm>
          <a:prstGeom prst="rect">
            <a:avLst/>
          </a:prstGeom>
        </p:spPr>
      </p:pic>
      <p:sp>
        <p:nvSpPr>
          <p:cNvPr id="71" name="TextBox 70">
            <a:extLst>
              <a:ext uri="{FF2B5EF4-FFF2-40B4-BE49-F238E27FC236}">
                <a16:creationId xmlns:a16="http://schemas.microsoft.com/office/drawing/2014/main" id="{8E6A3FE0-B8E7-469C-8811-15B3F91FA67C}"/>
              </a:ext>
            </a:extLst>
          </p:cNvPr>
          <p:cNvSpPr txBox="1"/>
          <p:nvPr/>
        </p:nvSpPr>
        <p:spPr>
          <a:xfrm>
            <a:off x="3835717" y="4482016"/>
            <a:ext cx="8356277" cy="400110"/>
          </a:xfrm>
          <a:prstGeom prst="rect">
            <a:avLst/>
          </a:prstGeom>
          <a:noFill/>
        </p:spPr>
        <p:txBody>
          <a:bodyPr wrap="square" rtlCol="0">
            <a:spAutoFit/>
          </a:bodyPr>
          <a:lstStyle/>
          <a:p>
            <a:pPr algn="ctr"/>
            <a:r>
              <a:rPr lang="vi-VN" sz="2000" b="1" i="1" dirty="0"/>
              <a:t>Bảng 4.1</a:t>
            </a:r>
            <a:r>
              <a:rPr lang="vi-VN" sz="2000" i="1" dirty="0"/>
              <a:t>: Mô hình Post sơ khởi</a:t>
            </a:r>
            <a:endParaRPr lang="en-US" sz="2000" i="1" dirty="0"/>
          </a:p>
        </p:txBody>
      </p:sp>
      <p:cxnSp>
        <p:nvCxnSpPr>
          <p:cNvPr id="18" name="Connector: Elbow 17">
            <a:extLst>
              <a:ext uri="{FF2B5EF4-FFF2-40B4-BE49-F238E27FC236}">
                <a16:creationId xmlns:a16="http://schemas.microsoft.com/office/drawing/2014/main" id="{AA13B1C8-2FFE-4550-BC65-BF7D6D090E28}"/>
              </a:ext>
            </a:extLst>
          </p:cNvPr>
          <p:cNvCxnSpPr>
            <a:cxnSpLocks/>
          </p:cNvCxnSpPr>
          <p:nvPr/>
        </p:nvCxnSpPr>
        <p:spPr>
          <a:xfrm>
            <a:off x="3248660" y="3303136"/>
            <a:ext cx="12700" cy="1292793"/>
          </a:xfrm>
          <a:prstGeom prst="bentConnector3">
            <a:avLst>
              <a:gd name="adj1" fmla="val 3420000"/>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444449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72133C7-666F-40F5-A32B-8070EABB1D1D}"/>
              </a:ext>
            </a:extLst>
          </p:cNvPr>
          <p:cNvSpPr>
            <a:spLocks noGrp="1"/>
          </p:cNvSpPr>
          <p:nvPr>
            <p:ph type="title"/>
          </p:nvPr>
        </p:nvSpPr>
        <p:spPr>
          <a:xfrm>
            <a:off x="838200" y="691651"/>
            <a:ext cx="10515600" cy="1325563"/>
          </a:xfrm>
        </p:spPr>
        <p:txBody>
          <a:bodyPr/>
          <a:lstStyle/>
          <a:p>
            <a:r>
              <a:rPr lang="vi-VN" b="0" dirty="0">
                <a:latin typeface="Calibri" panose="020F0502020204030204" pitchFamily="34" charset="0"/>
                <a:cs typeface="Calibri" panose="020F0502020204030204" pitchFamily="34" charset="0"/>
              </a:rPr>
              <a:t>Phiên bản 2: Lookahead</a:t>
            </a:r>
            <a:endParaRPr lang="en-US" b="0" dirty="0">
              <a:latin typeface="Calibri" panose="020F0502020204030204" pitchFamily="34" charset="0"/>
              <a:cs typeface="Calibri" panose="020F0502020204030204" pitchFamily="34" charset="0"/>
            </a:endParaRPr>
          </a:p>
        </p:txBody>
      </p:sp>
      <p:sp>
        <p:nvSpPr>
          <p:cNvPr id="2" name="Slide Number Placeholder 1">
            <a:extLst>
              <a:ext uri="{FF2B5EF4-FFF2-40B4-BE49-F238E27FC236}">
                <a16:creationId xmlns:a16="http://schemas.microsoft.com/office/drawing/2014/main" id="{13C60A64-61F8-477C-90C4-0C43F732178F}"/>
              </a:ext>
            </a:extLst>
          </p:cNvPr>
          <p:cNvSpPr>
            <a:spLocks noGrp="1"/>
          </p:cNvSpPr>
          <p:nvPr>
            <p:ph type="sldNum" sz="quarter" idx="12"/>
          </p:nvPr>
        </p:nvSpPr>
        <p:spPr/>
        <p:txBody>
          <a:bodyPr/>
          <a:lstStyle/>
          <a:p>
            <a:fld id="{1880F96C-824F-4C37-99B8-7E149B40C9DC}" type="slidenum">
              <a:rPr lang="en-US" smtClean="0"/>
              <a:pPr/>
              <a:t>53</a:t>
            </a:fld>
            <a:endParaRPr lang="en-US"/>
          </a:p>
        </p:txBody>
      </p:sp>
      <p:pic>
        <p:nvPicPr>
          <p:cNvPr id="4" name="Picture 3" descr="Shape&#10;&#10;Description automatically generated">
            <a:extLst>
              <a:ext uri="{FF2B5EF4-FFF2-40B4-BE49-F238E27FC236}">
                <a16:creationId xmlns:a16="http://schemas.microsoft.com/office/drawing/2014/main" id="{9ACB692D-1D09-414F-93D3-E532A540485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11880" y="1845448"/>
            <a:ext cx="2696739" cy="3518459"/>
          </a:xfrm>
          <a:prstGeom prst="rect">
            <a:avLst/>
          </a:prstGeom>
        </p:spPr>
      </p:pic>
      <p:pic>
        <p:nvPicPr>
          <p:cNvPr id="7" name="Picture 6" descr="Chart&#10;&#10;Description automatically generated">
            <a:extLst>
              <a:ext uri="{FF2B5EF4-FFF2-40B4-BE49-F238E27FC236}">
                <a16:creationId xmlns:a16="http://schemas.microsoft.com/office/drawing/2014/main" id="{C24F2E9D-8599-4592-8AAC-1CF3210EF52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1007" y="1845449"/>
            <a:ext cx="2846141" cy="3518458"/>
          </a:xfrm>
          <a:prstGeom prst="rect">
            <a:avLst/>
          </a:prstGeom>
        </p:spPr>
      </p:pic>
      <p:pic>
        <p:nvPicPr>
          <p:cNvPr id="9" name="Picture 8" descr="A picture containing dark, light&#10;&#10;Description automatically generated">
            <a:extLst>
              <a:ext uri="{FF2B5EF4-FFF2-40B4-BE49-F238E27FC236}">
                <a16:creationId xmlns:a16="http://schemas.microsoft.com/office/drawing/2014/main" id="{E44F03C3-A574-46AC-A548-0F39C9BB415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07216" y="1845449"/>
            <a:ext cx="5651841" cy="4187396"/>
          </a:xfrm>
          <a:prstGeom prst="rect">
            <a:avLst/>
          </a:prstGeom>
        </p:spPr>
      </p:pic>
      <p:sp>
        <p:nvSpPr>
          <p:cNvPr id="10" name="TextBox 9">
            <a:extLst>
              <a:ext uri="{FF2B5EF4-FFF2-40B4-BE49-F238E27FC236}">
                <a16:creationId xmlns:a16="http://schemas.microsoft.com/office/drawing/2014/main" id="{C8CB1FA1-E9A9-4415-A2BF-7F745ED57A11}"/>
              </a:ext>
            </a:extLst>
          </p:cNvPr>
          <p:cNvSpPr txBox="1"/>
          <p:nvPr/>
        </p:nvSpPr>
        <p:spPr>
          <a:xfrm>
            <a:off x="793467" y="5654107"/>
            <a:ext cx="2137410" cy="369332"/>
          </a:xfrm>
          <a:prstGeom prst="rect">
            <a:avLst/>
          </a:prstGeom>
          <a:noFill/>
        </p:spPr>
        <p:txBody>
          <a:bodyPr wrap="square" rtlCol="0">
            <a:spAutoFit/>
          </a:bodyPr>
          <a:lstStyle/>
          <a:p>
            <a:r>
              <a:rPr lang="vi-VN" dirty="0"/>
              <a:t>(a) Lookahead trái</a:t>
            </a:r>
            <a:endParaRPr lang="en-US" dirty="0"/>
          </a:p>
        </p:txBody>
      </p:sp>
      <p:sp>
        <p:nvSpPr>
          <p:cNvPr id="34" name="TextBox 33">
            <a:extLst>
              <a:ext uri="{FF2B5EF4-FFF2-40B4-BE49-F238E27FC236}">
                <a16:creationId xmlns:a16="http://schemas.microsoft.com/office/drawing/2014/main" id="{34AAA1E2-AD0B-4176-B179-771001963A63}"/>
              </a:ext>
            </a:extLst>
          </p:cNvPr>
          <p:cNvSpPr txBox="1"/>
          <p:nvPr/>
        </p:nvSpPr>
        <p:spPr>
          <a:xfrm>
            <a:off x="3814577" y="5654107"/>
            <a:ext cx="2291344" cy="369332"/>
          </a:xfrm>
          <a:prstGeom prst="rect">
            <a:avLst/>
          </a:prstGeom>
          <a:noFill/>
        </p:spPr>
        <p:txBody>
          <a:bodyPr wrap="square" rtlCol="0">
            <a:spAutoFit/>
          </a:bodyPr>
          <a:lstStyle/>
          <a:p>
            <a:r>
              <a:rPr lang="vi-VN"/>
              <a:t>(b) Lookahead giữa</a:t>
            </a:r>
            <a:endParaRPr lang="en-US" dirty="0"/>
          </a:p>
        </p:txBody>
      </p:sp>
    </p:spTree>
    <p:extLst>
      <p:ext uri="{BB962C8B-B14F-4D97-AF65-F5344CB8AC3E}">
        <p14:creationId xmlns:p14="http://schemas.microsoft.com/office/powerpoint/2010/main" val="48379081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72133C7-666F-40F5-A32B-8070EABB1D1D}"/>
              </a:ext>
            </a:extLst>
          </p:cNvPr>
          <p:cNvSpPr>
            <a:spLocks noGrp="1"/>
          </p:cNvSpPr>
          <p:nvPr>
            <p:ph type="title"/>
          </p:nvPr>
        </p:nvSpPr>
        <p:spPr>
          <a:xfrm>
            <a:off x="838200" y="691651"/>
            <a:ext cx="10515600" cy="1325563"/>
          </a:xfrm>
        </p:spPr>
        <p:txBody>
          <a:bodyPr/>
          <a:lstStyle/>
          <a:p>
            <a:r>
              <a:rPr lang="vi-VN" b="0" dirty="0">
                <a:latin typeface="Calibri" panose="020F0502020204030204" pitchFamily="34" charset="0"/>
                <a:cs typeface="Calibri" panose="020F0502020204030204" pitchFamily="34" charset="0"/>
              </a:rPr>
              <a:t>Phiên bản 2: Lookahead</a:t>
            </a:r>
            <a:endParaRPr lang="en-US" b="0" dirty="0">
              <a:latin typeface="Calibri" panose="020F0502020204030204" pitchFamily="34" charset="0"/>
              <a:cs typeface="Calibri" panose="020F0502020204030204" pitchFamily="34" charset="0"/>
            </a:endParaRPr>
          </a:p>
        </p:txBody>
      </p:sp>
      <p:sp>
        <p:nvSpPr>
          <p:cNvPr id="2" name="Slide Number Placeholder 1">
            <a:extLst>
              <a:ext uri="{FF2B5EF4-FFF2-40B4-BE49-F238E27FC236}">
                <a16:creationId xmlns:a16="http://schemas.microsoft.com/office/drawing/2014/main" id="{13C60A64-61F8-477C-90C4-0C43F732178F}"/>
              </a:ext>
            </a:extLst>
          </p:cNvPr>
          <p:cNvSpPr>
            <a:spLocks noGrp="1"/>
          </p:cNvSpPr>
          <p:nvPr>
            <p:ph type="sldNum" sz="quarter" idx="12"/>
          </p:nvPr>
        </p:nvSpPr>
        <p:spPr/>
        <p:txBody>
          <a:bodyPr/>
          <a:lstStyle/>
          <a:p>
            <a:fld id="{1880F96C-824F-4C37-99B8-7E149B40C9DC}" type="slidenum">
              <a:rPr lang="en-US" smtClean="0"/>
              <a:pPr/>
              <a:t>54</a:t>
            </a:fld>
            <a:endParaRPr lang="en-US"/>
          </a:p>
        </p:txBody>
      </p:sp>
      <p:pic>
        <p:nvPicPr>
          <p:cNvPr id="20" name="Picture 19">
            <a:extLst>
              <a:ext uri="{FF2B5EF4-FFF2-40B4-BE49-F238E27FC236}">
                <a16:creationId xmlns:a16="http://schemas.microsoft.com/office/drawing/2014/main" id="{EFD217DA-8C15-43B9-A7AF-328A49E4C048}"/>
              </a:ext>
            </a:extLst>
          </p:cNvPr>
          <p:cNvPicPr>
            <a:picLocks noChangeAspect="1"/>
          </p:cNvPicPr>
          <p:nvPr/>
        </p:nvPicPr>
        <p:blipFill>
          <a:blip r:embed="rId4"/>
          <a:stretch>
            <a:fillRect/>
          </a:stretch>
        </p:blipFill>
        <p:spPr>
          <a:xfrm>
            <a:off x="3890010" y="1937325"/>
            <a:ext cx="8301990" cy="3152547"/>
          </a:xfrm>
          <a:prstGeom prst="rect">
            <a:avLst/>
          </a:prstGeom>
        </p:spPr>
      </p:pic>
      <p:sp>
        <p:nvSpPr>
          <p:cNvPr id="23" name="Rectangle 22">
            <a:extLst>
              <a:ext uri="{FF2B5EF4-FFF2-40B4-BE49-F238E27FC236}">
                <a16:creationId xmlns:a16="http://schemas.microsoft.com/office/drawing/2014/main" id="{698C1851-2066-4C9B-AE3D-FAAF893208E3}"/>
              </a:ext>
            </a:extLst>
          </p:cNvPr>
          <p:cNvSpPr/>
          <p:nvPr/>
        </p:nvSpPr>
        <p:spPr>
          <a:xfrm>
            <a:off x="1409700" y="1943948"/>
            <a:ext cx="1851660" cy="48006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vi-VN" dirty="0"/>
              <a:t>STFT</a:t>
            </a:r>
            <a:endParaRPr lang="en-US" dirty="0"/>
          </a:p>
        </p:txBody>
      </p:sp>
      <p:sp>
        <p:nvSpPr>
          <p:cNvPr id="24" name="Rectangle 23">
            <a:extLst>
              <a:ext uri="{FF2B5EF4-FFF2-40B4-BE49-F238E27FC236}">
                <a16:creationId xmlns:a16="http://schemas.microsoft.com/office/drawing/2014/main" id="{3F32E836-C0DE-4F55-8360-6E2CA27C8F69}"/>
              </a:ext>
            </a:extLst>
          </p:cNvPr>
          <p:cNvSpPr/>
          <p:nvPr/>
        </p:nvSpPr>
        <p:spPr>
          <a:xfrm>
            <a:off x="1409700" y="6129966"/>
            <a:ext cx="1851660" cy="48006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vi-VN" dirty="0"/>
              <a:t>iSTFT</a:t>
            </a:r>
            <a:endParaRPr lang="en-US" dirty="0"/>
          </a:p>
        </p:txBody>
      </p:sp>
      <p:sp>
        <p:nvSpPr>
          <p:cNvPr id="25" name="Rectangle 24">
            <a:extLst>
              <a:ext uri="{FF2B5EF4-FFF2-40B4-BE49-F238E27FC236}">
                <a16:creationId xmlns:a16="http://schemas.microsoft.com/office/drawing/2014/main" id="{A43A8E22-B32C-413C-A4B4-65128CE0275C}"/>
              </a:ext>
            </a:extLst>
          </p:cNvPr>
          <p:cNvSpPr/>
          <p:nvPr/>
        </p:nvSpPr>
        <p:spPr>
          <a:xfrm>
            <a:off x="1409700" y="5505777"/>
            <a:ext cx="1851660" cy="48006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vi-VN" dirty="0"/>
              <a:t>Dense</a:t>
            </a:r>
            <a:endParaRPr lang="en-US" dirty="0"/>
          </a:p>
        </p:txBody>
      </p:sp>
      <p:sp>
        <p:nvSpPr>
          <p:cNvPr id="26" name="Rectangle 25">
            <a:extLst>
              <a:ext uri="{FF2B5EF4-FFF2-40B4-BE49-F238E27FC236}">
                <a16:creationId xmlns:a16="http://schemas.microsoft.com/office/drawing/2014/main" id="{5731F54D-3D6F-44BA-8D12-B046329E17CA}"/>
              </a:ext>
            </a:extLst>
          </p:cNvPr>
          <p:cNvSpPr/>
          <p:nvPr/>
        </p:nvSpPr>
        <p:spPr>
          <a:xfrm>
            <a:off x="1409700" y="4859808"/>
            <a:ext cx="1851660" cy="48006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vi-VN" dirty="0"/>
              <a:t>LSTM</a:t>
            </a:r>
            <a:endParaRPr lang="en-US" dirty="0"/>
          </a:p>
        </p:txBody>
      </p:sp>
      <p:sp>
        <p:nvSpPr>
          <p:cNvPr id="27" name="Rectangle 26">
            <a:extLst>
              <a:ext uri="{FF2B5EF4-FFF2-40B4-BE49-F238E27FC236}">
                <a16:creationId xmlns:a16="http://schemas.microsoft.com/office/drawing/2014/main" id="{B99FAB19-34C5-4505-8F07-FDD2F393A9AE}"/>
              </a:ext>
            </a:extLst>
          </p:cNvPr>
          <p:cNvSpPr/>
          <p:nvPr/>
        </p:nvSpPr>
        <p:spPr>
          <a:xfrm>
            <a:off x="1409700" y="4212984"/>
            <a:ext cx="1851660" cy="48006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vi-VN" dirty="0"/>
              <a:t>Dense</a:t>
            </a:r>
            <a:endParaRPr lang="en-US" dirty="0"/>
          </a:p>
        </p:txBody>
      </p:sp>
      <p:sp>
        <p:nvSpPr>
          <p:cNvPr id="28" name="Rectangle 27">
            <a:extLst>
              <a:ext uri="{FF2B5EF4-FFF2-40B4-BE49-F238E27FC236}">
                <a16:creationId xmlns:a16="http://schemas.microsoft.com/office/drawing/2014/main" id="{116CA80C-1591-480C-B697-708F1E46E1D9}"/>
              </a:ext>
            </a:extLst>
          </p:cNvPr>
          <p:cNvSpPr/>
          <p:nvPr/>
        </p:nvSpPr>
        <p:spPr>
          <a:xfrm>
            <a:off x="1409700" y="3566160"/>
            <a:ext cx="1851660" cy="48006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vi-VN" dirty="0"/>
              <a:t>LSTM</a:t>
            </a:r>
            <a:endParaRPr lang="en-US" dirty="0"/>
          </a:p>
        </p:txBody>
      </p:sp>
      <p:cxnSp>
        <p:nvCxnSpPr>
          <p:cNvPr id="29" name="Straight Arrow Connector 28">
            <a:extLst>
              <a:ext uri="{FF2B5EF4-FFF2-40B4-BE49-F238E27FC236}">
                <a16:creationId xmlns:a16="http://schemas.microsoft.com/office/drawing/2014/main" id="{72899D2D-914C-42AA-82E7-70E91B6E597A}"/>
              </a:ext>
            </a:extLst>
          </p:cNvPr>
          <p:cNvCxnSpPr>
            <a:cxnSpLocks/>
            <a:stCxn id="23" idx="2"/>
            <a:endCxn id="38" idx="0"/>
          </p:cNvCxnSpPr>
          <p:nvPr/>
        </p:nvCxnSpPr>
        <p:spPr>
          <a:xfrm>
            <a:off x="2335530" y="2424008"/>
            <a:ext cx="0" cy="3310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B3C42D1F-F9DA-4692-91E2-0FEB127A975E}"/>
              </a:ext>
            </a:extLst>
          </p:cNvPr>
          <p:cNvCxnSpPr>
            <a:stCxn id="28" idx="2"/>
            <a:endCxn id="27" idx="0"/>
          </p:cNvCxnSpPr>
          <p:nvPr/>
        </p:nvCxnSpPr>
        <p:spPr>
          <a:xfrm>
            <a:off x="2335530" y="4046220"/>
            <a:ext cx="0" cy="1667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D6450CC2-7E03-4C74-AA59-0F5E2272F2F2}"/>
              </a:ext>
            </a:extLst>
          </p:cNvPr>
          <p:cNvCxnSpPr>
            <a:cxnSpLocks/>
            <a:stCxn id="27" idx="2"/>
            <a:endCxn id="26" idx="0"/>
          </p:cNvCxnSpPr>
          <p:nvPr/>
        </p:nvCxnSpPr>
        <p:spPr>
          <a:xfrm>
            <a:off x="2335530" y="4693044"/>
            <a:ext cx="0" cy="1667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420CFCFD-E077-4B2F-BDEB-73D867E7B584}"/>
              </a:ext>
            </a:extLst>
          </p:cNvPr>
          <p:cNvCxnSpPr>
            <a:stCxn id="26" idx="2"/>
            <a:endCxn id="25" idx="0"/>
          </p:cNvCxnSpPr>
          <p:nvPr/>
        </p:nvCxnSpPr>
        <p:spPr>
          <a:xfrm>
            <a:off x="2335530" y="5339868"/>
            <a:ext cx="0" cy="1659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404704F8-33F5-4185-8B75-20838F8E3B81}"/>
              </a:ext>
            </a:extLst>
          </p:cNvPr>
          <p:cNvCxnSpPr>
            <a:stCxn id="25" idx="2"/>
            <a:endCxn id="24" idx="0"/>
          </p:cNvCxnSpPr>
          <p:nvPr/>
        </p:nvCxnSpPr>
        <p:spPr>
          <a:xfrm>
            <a:off x="2335530" y="5985837"/>
            <a:ext cx="0" cy="1441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083580DD-1A94-438C-8043-2E50E7EB4939}"/>
              </a:ext>
            </a:extLst>
          </p:cNvPr>
          <p:cNvSpPr/>
          <p:nvPr/>
        </p:nvSpPr>
        <p:spPr>
          <a:xfrm>
            <a:off x="1409700" y="2755054"/>
            <a:ext cx="1851660" cy="480060"/>
          </a:xfrm>
          <a:prstGeom prst="rect">
            <a:avLst/>
          </a:prstGeom>
          <a:solidFill>
            <a:schemeClr val="bg1"/>
          </a:solidFill>
          <a:ln>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vi-VN" dirty="0"/>
              <a:t>Nén dữ liệu</a:t>
            </a:r>
            <a:endParaRPr lang="en-US" dirty="0"/>
          </a:p>
        </p:txBody>
      </p:sp>
      <p:cxnSp>
        <p:nvCxnSpPr>
          <p:cNvPr id="41" name="Straight Arrow Connector 40">
            <a:extLst>
              <a:ext uri="{FF2B5EF4-FFF2-40B4-BE49-F238E27FC236}">
                <a16:creationId xmlns:a16="http://schemas.microsoft.com/office/drawing/2014/main" id="{D6024802-77A6-4DBD-B434-DF9E1CEBEE02}"/>
              </a:ext>
            </a:extLst>
          </p:cNvPr>
          <p:cNvCxnSpPr>
            <a:stCxn id="38" idx="2"/>
            <a:endCxn id="28" idx="0"/>
          </p:cNvCxnSpPr>
          <p:nvPr/>
        </p:nvCxnSpPr>
        <p:spPr>
          <a:xfrm>
            <a:off x="2335530" y="3235114"/>
            <a:ext cx="0" cy="3310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Left Brace 43">
            <a:extLst>
              <a:ext uri="{FF2B5EF4-FFF2-40B4-BE49-F238E27FC236}">
                <a16:creationId xmlns:a16="http://schemas.microsoft.com/office/drawing/2014/main" id="{2D5D41BC-492F-4159-806A-7240817F310C}"/>
              </a:ext>
            </a:extLst>
          </p:cNvPr>
          <p:cNvSpPr/>
          <p:nvPr/>
        </p:nvSpPr>
        <p:spPr>
          <a:xfrm>
            <a:off x="3942399" y="2824179"/>
            <a:ext cx="192400" cy="741981"/>
          </a:xfrm>
          <a:prstGeom prst="lef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9" name="TextBox 48">
            <a:extLst>
              <a:ext uri="{FF2B5EF4-FFF2-40B4-BE49-F238E27FC236}">
                <a16:creationId xmlns:a16="http://schemas.microsoft.com/office/drawing/2014/main" id="{A53EC4AB-99A7-4E8A-957B-303BCB8ECDEB}"/>
              </a:ext>
            </a:extLst>
          </p:cNvPr>
          <p:cNvSpPr txBox="1"/>
          <p:nvPr/>
        </p:nvSpPr>
        <p:spPr>
          <a:xfrm>
            <a:off x="3835723" y="5139813"/>
            <a:ext cx="8356277" cy="400110"/>
          </a:xfrm>
          <a:prstGeom prst="rect">
            <a:avLst/>
          </a:prstGeom>
          <a:noFill/>
        </p:spPr>
        <p:txBody>
          <a:bodyPr wrap="square" rtlCol="0">
            <a:spAutoFit/>
          </a:bodyPr>
          <a:lstStyle/>
          <a:p>
            <a:pPr algn="ctr"/>
            <a:r>
              <a:rPr lang="vi-VN" sz="2000" b="1" i="1" dirty="0"/>
              <a:t>Bảng 4.2</a:t>
            </a:r>
            <a:r>
              <a:rPr lang="vi-VN" sz="2000" i="1" dirty="0"/>
              <a:t>: Mô hình Post sử dụng lookahead trái</a:t>
            </a:r>
            <a:endParaRPr lang="en-US" sz="2000" i="1" dirty="0"/>
          </a:p>
        </p:txBody>
      </p:sp>
      <p:cxnSp>
        <p:nvCxnSpPr>
          <p:cNvPr id="21" name="Connector: Elbow 20">
            <a:extLst>
              <a:ext uri="{FF2B5EF4-FFF2-40B4-BE49-F238E27FC236}">
                <a16:creationId xmlns:a16="http://schemas.microsoft.com/office/drawing/2014/main" id="{16F92E4C-6B38-4542-87A1-848AA6DF0249}"/>
              </a:ext>
            </a:extLst>
          </p:cNvPr>
          <p:cNvCxnSpPr>
            <a:cxnSpLocks/>
            <a:stCxn id="28" idx="3"/>
            <a:endCxn id="26" idx="3"/>
          </p:cNvCxnSpPr>
          <p:nvPr/>
        </p:nvCxnSpPr>
        <p:spPr>
          <a:xfrm>
            <a:off x="3261360" y="3806190"/>
            <a:ext cx="12700" cy="1293648"/>
          </a:xfrm>
          <a:prstGeom prst="bentConnector3">
            <a:avLst>
              <a:gd name="adj1" fmla="val 3510000"/>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6673605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72133C7-666F-40F5-A32B-8070EABB1D1D}"/>
              </a:ext>
            </a:extLst>
          </p:cNvPr>
          <p:cNvSpPr>
            <a:spLocks noGrp="1"/>
          </p:cNvSpPr>
          <p:nvPr>
            <p:ph type="title"/>
          </p:nvPr>
        </p:nvSpPr>
        <p:spPr>
          <a:xfrm>
            <a:off x="838200" y="691651"/>
            <a:ext cx="10515600" cy="1325563"/>
          </a:xfrm>
        </p:spPr>
        <p:txBody>
          <a:bodyPr/>
          <a:lstStyle/>
          <a:p>
            <a:r>
              <a:rPr lang="vi-VN" b="0" dirty="0">
                <a:latin typeface="Calibri" panose="020F0502020204030204" pitchFamily="34" charset="0"/>
                <a:cs typeface="Calibri" panose="020F0502020204030204" pitchFamily="34" charset="0"/>
              </a:rPr>
              <a:t>Phiên bản 3: Cải tiến Lookahead</a:t>
            </a:r>
            <a:endParaRPr lang="en-US" b="0" dirty="0">
              <a:latin typeface="Calibri" panose="020F0502020204030204" pitchFamily="34" charset="0"/>
              <a:cs typeface="Calibri" panose="020F0502020204030204" pitchFamily="34" charset="0"/>
            </a:endParaRPr>
          </a:p>
        </p:txBody>
      </p:sp>
      <p:sp>
        <p:nvSpPr>
          <p:cNvPr id="2" name="Slide Number Placeholder 1">
            <a:extLst>
              <a:ext uri="{FF2B5EF4-FFF2-40B4-BE49-F238E27FC236}">
                <a16:creationId xmlns:a16="http://schemas.microsoft.com/office/drawing/2014/main" id="{13C60A64-61F8-477C-90C4-0C43F732178F}"/>
              </a:ext>
            </a:extLst>
          </p:cNvPr>
          <p:cNvSpPr>
            <a:spLocks noGrp="1"/>
          </p:cNvSpPr>
          <p:nvPr>
            <p:ph type="sldNum" sz="quarter" idx="12"/>
          </p:nvPr>
        </p:nvSpPr>
        <p:spPr/>
        <p:txBody>
          <a:bodyPr/>
          <a:lstStyle/>
          <a:p>
            <a:fld id="{1880F96C-824F-4C37-99B8-7E149B40C9DC}" type="slidenum">
              <a:rPr lang="en-US" smtClean="0"/>
              <a:pPr/>
              <a:t>55</a:t>
            </a:fld>
            <a:endParaRPr lang="en-US"/>
          </a:p>
        </p:txBody>
      </p:sp>
      <p:pic>
        <p:nvPicPr>
          <p:cNvPr id="5" name="Picture 4" descr="A picture containing text, clock&#10;&#10;Description automatically generated">
            <a:extLst>
              <a:ext uri="{FF2B5EF4-FFF2-40B4-BE49-F238E27FC236}">
                <a16:creationId xmlns:a16="http://schemas.microsoft.com/office/drawing/2014/main" id="{88EBC65C-A2A8-4716-B14B-3938580D4D9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3842" y="4344346"/>
            <a:ext cx="5057775" cy="2390775"/>
          </a:xfrm>
          <a:prstGeom prst="rect">
            <a:avLst/>
          </a:prstGeom>
        </p:spPr>
      </p:pic>
      <p:pic>
        <p:nvPicPr>
          <p:cNvPr id="8" name="Picture 7" descr="Icon&#10;&#10;Description automatically generated">
            <a:extLst>
              <a:ext uri="{FF2B5EF4-FFF2-40B4-BE49-F238E27FC236}">
                <a16:creationId xmlns:a16="http://schemas.microsoft.com/office/drawing/2014/main" id="{1E44A9E4-6E8E-4EE4-BA2F-2C4E416EDB4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3842" y="1727828"/>
            <a:ext cx="5057775" cy="2343150"/>
          </a:xfrm>
          <a:prstGeom prst="rect">
            <a:avLst/>
          </a:prstGeom>
        </p:spPr>
      </p:pic>
      <p:pic>
        <p:nvPicPr>
          <p:cNvPr id="10" name="Picture 9" descr="A picture containing curtain, furniture, indoor&#10;&#10;Description automatically generated">
            <a:extLst>
              <a:ext uri="{FF2B5EF4-FFF2-40B4-BE49-F238E27FC236}">
                <a16:creationId xmlns:a16="http://schemas.microsoft.com/office/drawing/2014/main" id="{E251FD32-E0BE-4C7B-A8BA-0397DCB1967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74937" y="2171752"/>
            <a:ext cx="5057775" cy="3798451"/>
          </a:xfrm>
          <a:prstGeom prst="rect">
            <a:avLst/>
          </a:prstGeom>
        </p:spPr>
      </p:pic>
    </p:spTree>
    <p:extLst>
      <p:ext uri="{BB962C8B-B14F-4D97-AF65-F5344CB8AC3E}">
        <p14:creationId xmlns:p14="http://schemas.microsoft.com/office/powerpoint/2010/main" val="149151526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72133C7-666F-40F5-A32B-8070EABB1D1D}"/>
              </a:ext>
            </a:extLst>
          </p:cNvPr>
          <p:cNvSpPr>
            <a:spLocks noGrp="1"/>
          </p:cNvSpPr>
          <p:nvPr>
            <p:ph type="title"/>
          </p:nvPr>
        </p:nvSpPr>
        <p:spPr>
          <a:xfrm>
            <a:off x="838200" y="691651"/>
            <a:ext cx="10515600" cy="1325563"/>
          </a:xfrm>
        </p:spPr>
        <p:txBody>
          <a:bodyPr/>
          <a:lstStyle/>
          <a:p>
            <a:r>
              <a:rPr lang="vi-VN" b="0" dirty="0">
                <a:latin typeface="Calibri" panose="020F0502020204030204" pitchFamily="34" charset="0"/>
                <a:cs typeface="Calibri" panose="020F0502020204030204" pitchFamily="34" charset="0"/>
              </a:rPr>
              <a:t>Phiên bản 3: Cải tiến Lookahead</a:t>
            </a:r>
            <a:endParaRPr lang="en-US" b="0" dirty="0">
              <a:latin typeface="Calibri" panose="020F0502020204030204" pitchFamily="34" charset="0"/>
              <a:cs typeface="Calibri" panose="020F0502020204030204" pitchFamily="34" charset="0"/>
            </a:endParaRPr>
          </a:p>
        </p:txBody>
      </p:sp>
      <p:sp>
        <p:nvSpPr>
          <p:cNvPr id="2" name="Slide Number Placeholder 1">
            <a:extLst>
              <a:ext uri="{FF2B5EF4-FFF2-40B4-BE49-F238E27FC236}">
                <a16:creationId xmlns:a16="http://schemas.microsoft.com/office/drawing/2014/main" id="{13C60A64-61F8-477C-90C4-0C43F732178F}"/>
              </a:ext>
            </a:extLst>
          </p:cNvPr>
          <p:cNvSpPr>
            <a:spLocks noGrp="1"/>
          </p:cNvSpPr>
          <p:nvPr>
            <p:ph type="sldNum" sz="quarter" idx="12"/>
          </p:nvPr>
        </p:nvSpPr>
        <p:spPr/>
        <p:txBody>
          <a:bodyPr/>
          <a:lstStyle/>
          <a:p>
            <a:fld id="{1880F96C-824F-4C37-99B8-7E149B40C9DC}" type="slidenum">
              <a:rPr lang="en-US" smtClean="0"/>
              <a:pPr/>
              <a:t>56</a:t>
            </a:fld>
            <a:endParaRPr lang="en-US"/>
          </a:p>
        </p:txBody>
      </p:sp>
      <p:pic>
        <p:nvPicPr>
          <p:cNvPr id="4" name="Picture 3">
            <a:extLst>
              <a:ext uri="{FF2B5EF4-FFF2-40B4-BE49-F238E27FC236}">
                <a16:creationId xmlns:a16="http://schemas.microsoft.com/office/drawing/2014/main" id="{D814087D-9B00-401B-9ECC-0BE3075EB656}"/>
              </a:ext>
            </a:extLst>
          </p:cNvPr>
          <p:cNvPicPr>
            <a:picLocks noChangeAspect="1"/>
          </p:cNvPicPr>
          <p:nvPr/>
        </p:nvPicPr>
        <p:blipFill>
          <a:blip r:embed="rId4"/>
          <a:stretch>
            <a:fillRect/>
          </a:stretch>
        </p:blipFill>
        <p:spPr>
          <a:xfrm>
            <a:off x="4457700" y="1618029"/>
            <a:ext cx="7734300" cy="4473973"/>
          </a:xfrm>
          <a:prstGeom prst="rect">
            <a:avLst/>
          </a:prstGeom>
        </p:spPr>
      </p:pic>
      <p:sp>
        <p:nvSpPr>
          <p:cNvPr id="36" name="Rectangle 35">
            <a:extLst>
              <a:ext uri="{FF2B5EF4-FFF2-40B4-BE49-F238E27FC236}">
                <a16:creationId xmlns:a16="http://schemas.microsoft.com/office/drawing/2014/main" id="{E10C2D77-4615-4802-9D02-E0D4A91FF290}"/>
              </a:ext>
            </a:extLst>
          </p:cNvPr>
          <p:cNvSpPr/>
          <p:nvPr/>
        </p:nvSpPr>
        <p:spPr>
          <a:xfrm>
            <a:off x="1409700" y="1943948"/>
            <a:ext cx="1851660" cy="48006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vi-VN" dirty="0"/>
              <a:t>STFT</a:t>
            </a:r>
            <a:endParaRPr lang="en-US" dirty="0"/>
          </a:p>
        </p:txBody>
      </p:sp>
      <p:sp>
        <p:nvSpPr>
          <p:cNvPr id="37" name="Rectangle 36">
            <a:extLst>
              <a:ext uri="{FF2B5EF4-FFF2-40B4-BE49-F238E27FC236}">
                <a16:creationId xmlns:a16="http://schemas.microsoft.com/office/drawing/2014/main" id="{FA4DEB69-AA27-4B32-90E3-9D8AF413D4A3}"/>
              </a:ext>
            </a:extLst>
          </p:cNvPr>
          <p:cNvSpPr/>
          <p:nvPr/>
        </p:nvSpPr>
        <p:spPr>
          <a:xfrm>
            <a:off x="1409700" y="6129966"/>
            <a:ext cx="1851660" cy="48006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vi-VN" dirty="0"/>
              <a:t>iSTFT</a:t>
            </a:r>
            <a:endParaRPr lang="en-US" dirty="0"/>
          </a:p>
        </p:txBody>
      </p:sp>
      <p:sp>
        <p:nvSpPr>
          <p:cNvPr id="38" name="Rectangle 37">
            <a:extLst>
              <a:ext uri="{FF2B5EF4-FFF2-40B4-BE49-F238E27FC236}">
                <a16:creationId xmlns:a16="http://schemas.microsoft.com/office/drawing/2014/main" id="{323DC563-3E6B-4D74-8665-B52FE568C00C}"/>
              </a:ext>
            </a:extLst>
          </p:cNvPr>
          <p:cNvSpPr/>
          <p:nvPr/>
        </p:nvSpPr>
        <p:spPr>
          <a:xfrm>
            <a:off x="1409700" y="5505777"/>
            <a:ext cx="1851660" cy="48006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vi-VN" dirty="0"/>
              <a:t>Dense</a:t>
            </a:r>
            <a:endParaRPr lang="en-US" dirty="0"/>
          </a:p>
        </p:txBody>
      </p:sp>
      <p:sp>
        <p:nvSpPr>
          <p:cNvPr id="39" name="Rectangle 38">
            <a:extLst>
              <a:ext uri="{FF2B5EF4-FFF2-40B4-BE49-F238E27FC236}">
                <a16:creationId xmlns:a16="http://schemas.microsoft.com/office/drawing/2014/main" id="{05B4F7BD-48A1-4E73-B38B-22A6DEF0CE07}"/>
              </a:ext>
            </a:extLst>
          </p:cNvPr>
          <p:cNvSpPr/>
          <p:nvPr/>
        </p:nvSpPr>
        <p:spPr>
          <a:xfrm>
            <a:off x="1409700" y="4859808"/>
            <a:ext cx="1851660" cy="48006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vi-VN" dirty="0"/>
              <a:t>LSTM</a:t>
            </a:r>
            <a:endParaRPr lang="en-US" dirty="0"/>
          </a:p>
        </p:txBody>
      </p:sp>
      <p:sp>
        <p:nvSpPr>
          <p:cNvPr id="40" name="Rectangle 39">
            <a:extLst>
              <a:ext uri="{FF2B5EF4-FFF2-40B4-BE49-F238E27FC236}">
                <a16:creationId xmlns:a16="http://schemas.microsoft.com/office/drawing/2014/main" id="{6B71CEFB-75DF-4355-A810-91A958119A0E}"/>
              </a:ext>
            </a:extLst>
          </p:cNvPr>
          <p:cNvSpPr/>
          <p:nvPr/>
        </p:nvSpPr>
        <p:spPr>
          <a:xfrm>
            <a:off x="1409700" y="4212984"/>
            <a:ext cx="1851660" cy="48006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vi-VN" dirty="0"/>
              <a:t>Dense</a:t>
            </a:r>
            <a:endParaRPr lang="en-US" dirty="0"/>
          </a:p>
        </p:txBody>
      </p:sp>
      <p:sp>
        <p:nvSpPr>
          <p:cNvPr id="41" name="Rectangle 40">
            <a:extLst>
              <a:ext uri="{FF2B5EF4-FFF2-40B4-BE49-F238E27FC236}">
                <a16:creationId xmlns:a16="http://schemas.microsoft.com/office/drawing/2014/main" id="{E45545B0-D5CE-49CD-84E8-1AFB61EF7394}"/>
              </a:ext>
            </a:extLst>
          </p:cNvPr>
          <p:cNvSpPr/>
          <p:nvPr/>
        </p:nvSpPr>
        <p:spPr>
          <a:xfrm>
            <a:off x="1409700" y="3566160"/>
            <a:ext cx="1851660" cy="48006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vi-VN" dirty="0"/>
              <a:t>LSTM</a:t>
            </a:r>
            <a:endParaRPr lang="en-US" dirty="0"/>
          </a:p>
        </p:txBody>
      </p:sp>
      <p:cxnSp>
        <p:nvCxnSpPr>
          <p:cNvPr id="42" name="Straight Arrow Connector 41">
            <a:extLst>
              <a:ext uri="{FF2B5EF4-FFF2-40B4-BE49-F238E27FC236}">
                <a16:creationId xmlns:a16="http://schemas.microsoft.com/office/drawing/2014/main" id="{701B97F3-7C5D-4240-9C4D-AE7F70981C01}"/>
              </a:ext>
            </a:extLst>
          </p:cNvPr>
          <p:cNvCxnSpPr>
            <a:cxnSpLocks/>
            <a:stCxn id="36" idx="2"/>
            <a:endCxn id="47" idx="0"/>
          </p:cNvCxnSpPr>
          <p:nvPr/>
        </p:nvCxnSpPr>
        <p:spPr>
          <a:xfrm>
            <a:off x="2335530" y="2424008"/>
            <a:ext cx="0" cy="3310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0DF23DA8-7E31-4DAC-B720-4D3F610D5A65}"/>
              </a:ext>
            </a:extLst>
          </p:cNvPr>
          <p:cNvCxnSpPr>
            <a:stCxn id="41" idx="2"/>
            <a:endCxn id="40" idx="0"/>
          </p:cNvCxnSpPr>
          <p:nvPr/>
        </p:nvCxnSpPr>
        <p:spPr>
          <a:xfrm>
            <a:off x="2335530" y="4046220"/>
            <a:ext cx="0" cy="1667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CF5E6E2D-42F0-42E3-AF9F-0B1A8733543D}"/>
              </a:ext>
            </a:extLst>
          </p:cNvPr>
          <p:cNvCxnSpPr>
            <a:cxnSpLocks/>
            <a:stCxn id="40" idx="2"/>
            <a:endCxn id="39" idx="0"/>
          </p:cNvCxnSpPr>
          <p:nvPr/>
        </p:nvCxnSpPr>
        <p:spPr>
          <a:xfrm>
            <a:off x="2335530" y="4693044"/>
            <a:ext cx="0" cy="1667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F4C0725D-1770-41E2-893B-F026D667B69D}"/>
              </a:ext>
            </a:extLst>
          </p:cNvPr>
          <p:cNvCxnSpPr>
            <a:stCxn id="39" idx="2"/>
            <a:endCxn id="38" idx="0"/>
          </p:cNvCxnSpPr>
          <p:nvPr/>
        </p:nvCxnSpPr>
        <p:spPr>
          <a:xfrm>
            <a:off x="2335530" y="5339868"/>
            <a:ext cx="0" cy="1659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024EBFC8-3CF0-44A5-BA06-1F7F77480A0B}"/>
              </a:ext>
            </a:extLst>
          </p:cNvPr>
          <p:cNvCxnSpPr>
            <a:stCxn id="38" idx="2"/>
            <a:endCxn id="37" idx="0"/>
          </p:cNvCxnSpPr>
          <p:nvPr/>
        </p:nvCxnSpPr>
        <p:spPr>
          <a:xfrm>
            <a:off x="2335530" y="5985837"/>
            <a:ext cx="0" cy="1441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6984A6A9-F363-46AD-B6B0-CB18AB6BF2AF}"/>
              </a:ext>
            </a:extLst>
          </p:cNvPr>
          <p:cNvSpPr/>
          <p:nvPr/>
        </p:nvSpPr>
        <p:spPr>
          <a:xfrm>
            <a:off x="1409700" y="2755054"/>
            <a:ext cx="1851660" cy="480060"/>
          </a:xfrm>
          <a:prstGeom prst="rect">
            <a:avLst/>
          </a:prstGeom>
          <a:solidFill>
            <a:schemeClr val="bg1"/>
          </a:solidFill>
          <a:ln>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vi-VN" dirty="0"/>
              <a:t>Nén dữ liệu</a:t>
            </a:r>
            <a:endParaRPr lang="en-US" dirty="0"/>
          </a:p>
        </p:txBody>
      </p:sp>
      <p:cxnSp>
        <p:nvCxnSpPr>
          <p:cNvPr id="48" name="Straight Arrow Connector 47">
            <a:extLst>
              <a:ext uri="{FF2B5EF4-FFF2-40B4-BE49-F238E27FC236}">
                <a16:creationId xmlns:a16="http://schemas.microsoft.com/office/drawing/2014/main" id="{E441D87B-0232-407E-905B-739A06AEBA89}"/>
              </a:ext>
            </a:extLst>
          </p:cNvPr>
          <p:cNvCxnSpPr>
            <a:stCxn id="47" idx="2"/>
            <a:endCxn id="41" idx="0"/>
          </p:cNvCxnSpPr>
          <p:nvPr/>
        </p:nvCxnSpPr>
        <p:spPr>
          <a:xfrm>
            <a:off x="2335530" y="3235114"/>
            <a:ext cx="0" cy="3310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9" name="Left Brace 48">
            <a:extLst>
              <a:ext uri="{FF2B5EF4-FFF2-40B4-BE49-F238E27FC236}">
                <a16:creationId xmlns:a16="http://schemas.microsoft.com/office/drawing/2014/main" id="{78FD7B4F-6683-40B2-9944-7E12A6ECE831}"/>
              </a:ext>
            </a:extLst>
          </p:cNvPr>
          <p:cNvSpPr/>
          <p:nvPr/>
        </p:nvSpPr>
        <p:spPr>
          <a:xfrm>
            <a:off x="4457700" y="2373117"/>
            <a:ext cx="148449" cy="2486691"/>
          </a:xfrm>
          <a:prstGeom prst="lef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 name="TextBox 49">
            <a:extLst>
              <a:ext uri="{FF2B5EF4-FFF2-40B4-BE49-F238E27FC236}">
                <a16:creationId xmlns:a16="http://schemas.microsoft.com/office/drawing/2014/main" id="{BA6DDBA3-B3F3-4E5B-A060-501ECD9F9823}"/>
              </a:ext>
            </a:extLst>
          </p:cNvPr>
          <p:cNvSpPr txBox="1"/>
          <p:nvPr/>
        </p:nvSpPr>
        <p:spPr>
          <a:xfrm>
            <a:off x="4146711" y="6146915"/>
            <a:ext cx="8356277" cy="400110"/>
          </a:xfrm>
          <a:prstGeom prst="rect">
            <a:avLst/>
          </a:prstGeom>
          <a:noFill/>
        </p:spPr>
        <p:txBody>
          <a:bodyPr wrap="square" rtlCol="0">
            <a:spAutoFit/>
          </a:bodyPr>
          <a:lstStyle/>
          <a:p>
            <a:pPr algn="ctr"/>
            <a:r>
              <a:rPr lang="vi-VN" sz="2000" b="1" i="1" dirty="0"/>
              <a:t>Bảng 4.3</a:t>
            </a:r>
            <a:r>
              <a:rPr lang="vi-VN" sz="2000" i="1" dirty="0"/>
              <a:t>: Mô hình Post cải tiến</a:t>
            </a:r>
            <a:endParaRPr lang="en-US" sz="2000" i="1" dirty="0"/>
          </a:p>
        </p:txBody>
      </p:sp>
      <p:cxnSp>
        <p:nvCxnSpPr>
          <p:cNvPr id="20" name="Connector: Elbow 19">
            <a:extLst>
              <a:ext uri="{FF2B5EF4-FFF2-40B4-BE49-F238E27FC236}">
                <a16:creationId xmlns:a16="http://schemas.microsoft.com/office/drawing/2014/main" id="{BD5CF715-A2DA-4C69-B2E6-D1CB6123EB91}"/>
              </a:ext>
            </a:extLst>
          </p:cNvPr>
          <p:cNvCxnSpPr>
            <a:cxnSpLocks/>
            <a:stCxn id="41" idx="3"/>
            <a:endCxn id="39" idx="3"/>
          </p:cNvCxnSpPr>
          <p:nvPr/>
        </p:nvCxnSpPr>
        <p:spPr>
          <a:xfrm>
            <a:off x="3261360" y="3806190"/>
            <a:ext cx="12700" cy="1293648"/>
          </a:xfrm>
          <a:prstGeom prst="bentConnector3">
            <a:avLst>
              <a:gd name="adj1" fmla="val 3510000"/>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163249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72133C7-666F-40F5-A32B-8070EABB1D1D}"/>
              </a:ext>
            </a:extLst>
          </p:cNvPr>
          <p:cNvSpPr>
            <a:spLocks noGrp="1"/>
          </p:cNvSpPr>
          <p:nvPr>
            <p:ph type="title"/>
          </p:nvPr>
        </p:nvSpPr>
        <p:spPr>
          <a:xfrm>
            <a:off x="838200" y="691651"/>
            <a:ext cx="10515600" cy="1325563"/>
          </a:xfrm>
        </p:spPr>
        <p:txBody>
          <a:bodyPr/>
          <a:lstStyle/>
          <a:p>
            <a:r>
              <a:rPr lang="vi-VN" b="0" dirty="0">
                <a:latin typeface="Calibri" panose="020F0502020204030204" pitchFamily="34" charset="0"/>
                <a:cs typeface="Calibri" panose="020F0502020204030204" pitchFamily="34" charset="0"/>
              </a:rPr>
              <a:t>Lớp Masking</a:t>
            </a:r>
            <a:endParaRPr lang="en-US" b="0" dirty="0">
              <a:latin typeface="Calibri" panose="020F0502020204030204" pitchFamily="34" charset="0"/>
              <a:cs typeface="Calibri" panose="020F0502020204030204" pitchFamily="34" charset="0"/>
            </a:endParaRPr>
          </a:p>
        </p:txBody>
      </p:sp>
      <p:sp>
        <p:nvSpPr>
          <p:cNvPr id="2" name="Slide Number Placeholder 1">
            <a:extLst>
              <a:ext uri="{FF2B5EF4-FFF2-40B4-BE49-F238E27FC236}">
                <a16:creationId xmlns:a16="http://schemas.microsoft.com/office/drawing/2014/main" id="{13C60A64-61F8-477C-90C4-0C43F732178F}"/>
              </a:ext>
            </a:extLst>
          </p:cNvPr>
          <p:cNvSpPr>
            <a:spLocks noGrp="1"/>
          </p:cNvSpPr>
          <p:nvPr>
            <p:ph type="sldNum" sz="quarter" idx="12"/>
          </p:nvPr>
        </p:nvSpPr>
        <p:spPr/>
        <p:txBody>
          <a:bodyPr/>
          <a:lstStyle/>
          <a:p>
            <a:fld id="{1880F96C-824F-4C37-99B8-7E149B40C9DC}" type="slidenum">
              <a:rPr lang="en-US" smtClean="0"/>
              <a:pPr/>
              <a:t>57</a:t>
            </a:fld>
            <a:endParaRPr lang="en-US"/>
          </a:p>
        </p:txBody>
      </p:sp>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56EBEFAC-3E80-46BA-90AD-F3F23A05344F}"/>
                  </a:ext>
                </a:extLst>
              </p:cNvPr>
              <p:cNvSpPr/>
              <p:nvPr/>
            </p:nvSpPr>
            <p:spPr>
              <a:xfrm>
                <a:off x="2918460" y="2658653"/>
                <a:ext cx="1851660" cy="48006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vi-VN" dirty="0"/>
                  <a:t>Input </a:t>
                </a:r>
                <a14:m>
                  <m:oMath xmlns:m="http://schemas.openxmlformats.org/officeDocument/2006/math">
                    <m:r>
                      <a:rPr lang="en-US" b="0" i="1" smtClean="0">
                        <a:latin typeface="Cambria Math" panose="02040503050406030204" pitchFamily="18" charset="0"/>
                      </a:rPr>
                      <m:t>𝑖</m:t>
                    </m:r>
                  </m:oMath>
                </a14:m>
                <a:endParaRPr lang="en-US" dirty="0"/>
              </a:p>
            </p:txBody>
          </p:sp>
        </mc:Choice>
        <mc:Fallback xmlns="">
          <p:sp>
            <p:nvSpPr>
              <p:cNvPr id="11" name="Rectangle 10">
                <a:extLst>
                  <a:ext uri="{FF2B5EF4-FFF2-40B4-BE49-F238E27FC236}">
                    <a16:creationId xmlns:a16="http://schemas.microsoft.com/office/drawing/2014/main" id="{56EBEFAC-3E80-46BA-90AD-F3F23A05344F}"/>
                  </a:ext>
                </a:extLst>
              </p:cNvPr>
              <p:cNvSpPr>
                <a:spLocks noRot="1" noChangeAspect="1" noMove="1" noResize="1" noEditPoints="1" noAdjustHandles="1" noChangeArrowheads="1" noChangeShapeType="1" noTextEdit="1"/>
              </p:cNvSpPr>
              <p:nvPr/>
            </p:nvSpPr>
            <p:spPr>
              <a:xfrm>
                <a:off x="2918460" y="2658653"/>
                <a:ext cx="1851660" cy="480060"/>
              </a:xfrm>
              <a:prstGeom prst="rect">
                <a:avLst/>
              </a:prstGeom>
              <a:blipFill>
                <a:blip r:embed="rId4"/>
                <a:stretch>
                  <a:fillRect b="-617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DEF6FFA4-9F02-43E0-8DE7-7C327F7940D2}"/>
                  </a:ext>
                </a:extLst>
              </p:cNvPr>
              <p:cNvSpPr/>
              <p:nvPr/>
            </p:nvSpPr>
            <p:spPr>
              <a:xfrm>
                <a:off x="4770120" y="3509690"/>
                <a:ext cx="1851660" cy="48006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vi-VN" dirty="0"/>
                  <a:t>Dense</a:t>
                </a:r>
                <a:r>
                  <a:rPr lang="en-US" dirty="0"/>
                  <a:t> </a:t>
                </a:r>
                <a14:m>
                  <m:oMath xmlns:m="http://schemas.openxmlformats.org/officeDocument/2006/math">
                    <m:r>
                      <a:rPr lang="en-US" b="0" i="1" smtClean="0">
                        <a:latin typeface="Cambria Math" panose="02040503050406030204" pitchFamily="18" charset="0"/>
                      </a:rPr>
                      <m:t>𝑚</m:t>
                    </m:r>
                  </m:oMath>
                </a14:m>
                <a:endParaRPr lang="en-US" dirty="0"/>
              </a:p>
            </p:txBody>
          </p:sp>
        </mc:Choice>
        <mc:Fallback xmlns="">
          <p:sp>
            <p:nvSpPr>
              <p:cNvPr id="14" name="Rectangle 13">
                <a:extLst>
                  <a:ext uri="{FF2B5EF4-FFF2-40B4-BE49-F238E27FC236}">
                    <a16:creationId xmlns:a16="http://schemas.microsoft.com/office/drawing/2014/main" id="{DEF6FFA4-9F02-43E0-8DE7-7C327F7940D2}"/>
                  </a:ext>
                </a:extLst>
              </p:cNvPr>
              <p:cNvSpPr>
                <a:spLocks noRot="1" noChangeAspect="1" noMove="1" noResize="1" noEditPoints="1" noAdjustHandles="1" noChangeArrowheads="1" noChangeShapeType="1" noTextEdit="1"/>
              </p:cNvSpPr>
              <p:nvPr/>
            </p:nvSpPr>
            <p:spPr>
              <a:xfrm>
                <a:off x="4770120" y="3509690"/>
                <a:ext cx="1851660" cy="480060"/>
              </a:xfrm>
              <a:prstGeom prst="rect">
                <a:avLst/>
              </a:prstGeom>
              <a:blipFill>
                <a:blip r:embed="rId5"/>
                <a:stretch>
                  <a:fillRect b="-62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F6098F2C-B0AF-40C8-B9DE-6AFB305652CA}"/>
                  </a:ext>
                </a:extLst>
              </p:cNvPr>
              <p:cNvSpPr/>
              <p:nvPr/>
            </p:nvSpPr>
            <p:spPr>
              <a:xfrm>
                <a:off x="2918460" y="4360727"/>
                <a:ext cx="1851660" cy="48006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vi-VN" dirty="0"/>
                  <a:t>Output </a:t>
                </a:r>
                <a14:m>
                  <m:oMath xmlns:m="http://schemas.openxmlformats.org/officeDocument/2006/math">
                    <m:r>
                      <a:rPr lang="en-US" b="0" i="1" smtClean="0">
                        <a:latin typeface="Cambria Math" panose="02040503050406030204" pitchFamily="18" charset="0"/>
                      </a:rPr>
                      <m:t>𝑜</m:t>
                    </m:r>
                  </m:oMath>
                </a14:m>
                <a:endParaRPr lang="en-US" dirty="0"/>
              </a:p>
            </p:txBody>
          </p:sp>
        </mc:Choice>
        <mc:Fallback xmlns="">
          <p:sp>
            <p:nvSpPr>
              <p:cNvPr id="15" name="Rectangle 14">
                <a:extLst>
                  <a:ext uri="{FF2B5EF4-FFF2-40B4-BE49-F238E27FC236}">
                    <a16:creationId xmlns:a16="http://schemas.microsoft.com/office/drawing/2014/main" id="{F6098F2C-B0AF-40C8-B9DE-6AFB305652CA}"/>
                  </a:ext>
                </a:extLst>
              </p:cNvPr>
              <p:cNvSpPr>
                <a:spLocks noRot="1" noChangeAspect="1" noMove="1" noResize="1" noEditPoints="1" noAdjustHandles="1" noChangeArrowheads="1" noChangeShapeType="1" noTextEdit="1"/>
              </p:cNvSpPr>
              <p:nvPr/>
            </p:nvSpPr>
            <p:spPr>
              <a:xfrm>
                <a:off x="2918460" y="4360727"/>
                <a:ext cx="1851660" cy="480060"/>
              </a:xfrm>
              <a:prstGeom prst="rect">
                <a:avLst/>
              </a:prstGeom>
              <a:blipFill>
                <a:blip r:embed="rId6"/>
                <a:stretch>
                  <a:fillRect b="-6173"/>
                </a:stretch>
              </a:blipFill>
            </p:spPr>
            <p:txBody>
              <a:bodyPr/>
              <a:lstStyle/>
              <a:p>
                <a:r>
                  <a:rPr lang="en-US">
                    <a:noFill/>
                  </a:rPr>
                  <a:t> </a:t>
                </a:r>
              </a:p>
            </p:txBody>
          </p:sp>
        </mc:Fallback>
      </mc:AlternateContent>
      <p:cxnSp>
        <p:nvCxnSpPr>
          <p:cNvPr id="4" name="Connector: Elbow 3">
            <a:extLst>
              <a:ext uri="{FF2B5EF4-FFF2-40B4-BE49-F238E27FC236}">
                <a16:creationId xmlns:a16="http://schemas.microsoft.com/office/drawing/2014/main" id="{0951B4BE-ED04-4717-B48F-175F52D753AE}"/>
              </a:ext>
            </a:extLst>
          </p:cNvPr>
          <p:cNvCxnSpPr>
            <a:stCxn id="11" idx="3"/>
            <a:endCxn id="14" idx="0"/>
          </p:cNvCxnSpPr>
          <p:nvPr/>
        </p:nvCxnSpPr>
        <p:spPr>
          <a:xfrm>
            <a:off x="4770120" y="2898683"/>
            <a:ext cx="925830" cy="611007"/>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Connector: Elbow 6">
            <a:extLst>
              <a:ext uri="{FF2B5EF4-FFF2-40B4-BE49-F238E27FC236}">
                <a16:creationId xmlns:a16="http://schemas.microsoft.com/office/drawing/2014/main" id="{6987FC28-C2EF-4E52-8198-80788A4E0F8F}"/>
              </a:ext>
            </a:extLst>
          </p:cNvPr>
          <p:cNvCxnSpPr>
            <a:stCxn id="14" idx="2"/>
            <a:endCxn id="15" idx="3"/>
          </p:cNvCxnSpPr>
          <p:nvPr/>
        </p:nvCxnSpPr>
        <p:spPr>
          <a:xfrm rot="5400000">
            <a:off x="4927532" y="3832338"/>
            <a:ext cx="611007" cy="92583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7312F4C3-6CDC-4056-9C0B-9EAB8CDA630F}"/>
              </a:ext>
            </a:extLst>
          </p:cNvPr>
          <p:cNvCxnSpPr>
            <a:stCxn id="11" idx="2"/>
            <a:endCxn id="15" idx="0"/>
          </p:cNvCxnSpPr>
          <p:nvPr/>
        </p:nvCxnSpPr>
        <p:spPr>
          <a:xfrm>
            <a:off x="3844290" y="3138713"/>
            <a:ext cx="0" cy="12220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9A4D1AA0-E08D-436E-B170-A999AD71F720}"/>
                  </a:ext>
                </a:extLst>
              </p:cNvPr>
              <p:cNvSpPr txBox="1"/>
              <p:nvPr/>
            </p:nvSpPr>
            <p:spPr>
              <a:xfrm>
                <a:off x="7547608" y="3334221"/>
                <a:ext cx="3653792" cy="830997"/>
              </a:xfrm>
              <a:prstGeom prst="rect">
                <a:avLst/>
              </a:prstGeom>
              <a:noFill/>
            </p:spPr>
            <p:txBody>
              <a:bodyPr wrap="square" rtlCol="0">
                <a:spAutoFit/>
              </a:bodyPr>
              <a:lstStyle/>
              <a:p>
                <a:r>
                  <a:rPr lang="en-US" sz="2400" dirty="0"/>
                  <a:t> </a:t>
                </a:r>
                <a14:m>
                  <m:oMath xmlns:m="http://schemas.openxmlformats.org/officeDocument/2006/math">
                    <m:r>
                      <a:rPr lang="en-US" sz="2400" b="0" i="1" smtClean="0">
                        <a:latin typeface="Cambria Math" panose="02040503050406030204" pitchFamily="18" charset="0"/>
                      </a:rPr>
                      <m:t>𝑚</m:t>
                    </m:r>
                    <m:r>
                      <a:rPr lang="en-US" sz="2400" b="0" i="1" smtClean="0">
                        <a:latin typeface="Cambria Math" panose="02040503050406030204" pitchFamily="18" charset="0"/>
                      </a:rPr>
                      <m:t>=</m:t>
                    </m:r>
                    <m:r>
                      <a:rPr lang="en-US" sz="2400" b="0" i="1" smtClean="0">
                        <a:latin typeface="Cambria Math" panose="02040503050406030204" pitchFamily="18" charset="0"/>
                      </a:rPr>
                      <m:t>𝜎</m:t>
                    </m:r>
                    <m:d>
                      <m:dPr>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𝑊</m:t>
                            </m:r>
                          </m:e>
                          <m:sub>
                            <m:r>
                              <a:rPr lang="en-US" sz="2400" b="0" i="1" smtClean="0">
                                <a:latin typeface="Cambria Math" panose="02040503050406030204" pitchFamily="18" charset="0"/>
                              </a:rPr>
                              <m:t>𝑚</m:t>
                            </m:r>
                          </m:sub>
                        </m:sSub>
                        <m:r>
                          <a:rPr lang="en-US" sz="2400" b="0" i="1" smtClean="0">
                            <a:latin typeface="Cambria Math" panose="02040503050406030204" pitchFamily="18" charset="0"/>
                          </a:rPr>
                          <m:t>𝑖</m:t>
                        </m:r>
                        <m:r>
                          <a:rPr lang="en-US" sz="2400" b="0" i="1" smtClean="0">
                            <a:latin typeface="Cambria Math" panose="02040503050406030204" pitchFamily="18" charset="0"/>
                          </a:rPr>
                          <m:t> + </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𝑏</m:t>
                            </m:r>
                          </m:e>
                          <m:sub>
                            <m:r>
                              <a:rPr lang="en-US" sz="2400" b="0" i="1" smtClean="0">
                                <a:latin typeface="Cambria Math" panose="02040503050406030204" pitchFamily="18" charset="0"/>
                              </a:rPr>
                              <m:t>𝑚</m:t>
                            </m:r>
                          </m:sub>
                        </m:sSub>
                      </m:e>
                    </m:d>
                  </m:oMath>
                </a14:m>
                <a:endParaRPr lang="en-US" sz="2400" b="0" dirty="0"/>
              </a:p>
              <a:p>
                <a:r>
                  <a:rPr lang="en-US" sz="2400" dirty="0"/>
                  <a:t> </a:t>
                </a:r>
                <a14:m>
                  <m:oMath xmlns:m="http://schemas.openxmlformats.org/officeDocument/2006/math">
                    <m:r>
                      <a:rPr lang="en-US" sz="2400" b="0" i="1" smtClean="0">
                        <a:latin typeface="Cambria Math" panose="02040503050406030204" pitchFamily="18" charset="0"/>
                      </a:rPr>
                      <m:t>𝑜</m:t>
                    </m:r>
                    <m:r>
                      <a:rPr lang="en-US" sz="2400" b="0" i="1" smtClean="0">
                        <a:latin typeface="Cambria Math" panose="02040503050406030204" pitchFamily="18" charset="0"/>
                      </a:rPr>
                      <m:t>=</m:t>
                    </m:r>
                    <m:r>
                      <a:rPr lang="en-US" sz="2400" b="0" i="1" smtClean="0">
                        <a:latin typeface="Cambria Math" panose="02040503050406030204" pitchFamily="18" charset="0"/>
                      </a:rPr>
                      <m:t>𝑚</m:t>
                    </m:r>
                    <m:r>
                      <a:rPr lang="en-US" sz="2400" b="0" i="1" smtClean="0">
                        <a:latin typeface="Cambria Math" panose="02040503050406030204" pitchFamily="18" charset="0"/>
                      </a:rPr>
                      <m:t>∗</m:t>
                    </m:r>
                    <m:r>
                      <a:rPr lang="en-US" sz="2400" b="0" i="1" smtClean="0">
                        <a:latin typeface="Cambria Math" panose="02040503050406030204" pitchFamily="18" charset="0"/>
                      </a:rPr>
                      <m:t>𝑖</m:t>
                    </m:r>
                  </m:oMath>
                </a14:m>
                <a:endParaRPr lang="en-US" sz="2400" dirty="0"/>
              </a:p>
            </p:txBody>
          </p:sp>
        </mc:Choice>
        <mc:Fallback xmlns="">
          <p:sp>
            <p:nvSpPr>
              <p:cNvPr id="17" name="TextBox 16">
                <a:extLst>
                  <a:ext uri="{FF2B5EF4-FFF2-40B4-BE49-F238E27FC236}">
                    <a16:creationId xmlns:a16="http://schemas.microsoft.com/office/drawing/2014/main" id="{9A4D1AA0-E08D-436E-B170-A999AD71F720}"/>
                  </a:ext>
                </a:extLst>
              </p:cNvPr>
              <p:cNvSpPr txBox="1">
                <a:spLocks noRot="1" noChangeAspect="1" noMove="1" noResize="1" noEditPoints="1" noAdjustHandles="1" noChangeArrowheads="1" noChangeShapeType="1" noTextEdit="1"/>
              </p:cNvSpPr>
              <p:nvPr/>
            </p:nvSpPr>
            <p:spPr>
              <a:xfrm>
                <a:off x="7547608" y="3334221"/>
                <a:ext cx="3653792" cy="830997"/>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18" name="Table 18">
                <a:extLst>
                  <a:ext uri="{FF2B5EF4-FFF2-40B4-BE49-F238E27FC236}">
                    <a16:creationId xmlns:a16="http://schemas.microsoft.com/office/drawing/2014/main" id="{F8247BB0-67A5-4B4B-817F-01A0FFCE6DD3}"/>
                  </a:ext>
                </a:extLst>
              </p:cNvPr>
              <p:cNvGraphicFramePr>
                <a:graphicFrameLocks noGrp="1"/>
              </p:cNvGraphicFramePr>
              <p:nvPr/>
            </p:nvGraphicFramePr>
            <p:xfrm>
              <a:off x="8296275" y="4711347"/>
              <a:ext cx="3371850" cy="1188720"/>
            </p:xfrm>
            <a:graphic>
              <a:graphicData uri="http://schemas.openxmlformats.org/drawingml/2006/table">
                <a:tbl>
                  <a:tblPr firstRow="1" bandRow="1">
                    <a:tableStyleId>{5C22544A-7EE6-4342-B048-85BDC9FD1C3A}</a:tableStyleId>
                  </a:tblPr>
                  <a:tblGrid>
                    <a:gridCol w="766673">
                      <a:extLst>
                        <a:ext uri="{9D8B030D-6E8A-4147-A177-3AD203B41FA5}">
                          <a16:colId xmlns:a16="http://schemas.microsoft.com/office/drawing/2014/main" val="4289811266"/>
                        </a:ext>
                      </a:extLst>
                    </a:gridCol>
                    <a:gridCol w="2605177">
                      <a:extLst>
                        <a:ext uri="{9D8B030D-6E8A-4147-A177-3AD203B41FA5}">
                          <a16:colId xmlns:a16="http://schemas.microsoft.com/office/drawing/2014/main" val="1029354632"/>
                        </a:ext>
                      </a:extLst>
                    </a:gridCol>
                  </a:tblGrid>
                  <a:tr h="370840">
                    <a:tc>
                      <a:txBody>
                        <a:bodyPr/>
                        <a:lstStyle/>
                        <a:p>
                          <a:pPr/>
                          <a14:m>
                            <m:oMathPara xmlns:m="http://schemas.openxmlformats.org/officeDocument/2006/math">
                              <m:oMathParaPr>
                                <m:jc m:val="centerGroup"/>
                              </m:oMathParaPr>
                              <m:oMath xmlns:m="http://schemas.openxmlformats.org/officeDocument/2006/math">
                                <m:r>
                                  <a:rPr lang="en-US" sz="2000" b="0" i="1" smtClean="0">
                                    <a:solidFill>
                                      <a:schemeClr val="tx1"/>
                                    </a:solidFill>
                                    <a:latin typeface="Cambria Math" panose="02040503050406030204" pitchFamily="18" charset="0"/>
                                  </a:rPr>
                                  <m:t>∗</m:t>
                                </m:r>
                              </m:oMath>
                            </m:oMathPara>
                          </a14:m>
                          <a:endParaRPr lang="en-US" sz="2000" b="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r>
                            <a:rPr lang="vi-VN" b="0" dirty="0">
                              <a:solidFill>
                                <a:schemeClr val="tx1"/>
                              </a:solidFill>
                            </a:rPr>
                            <a:t>Element-wise product</a:t>
                          </a:r>
                          <a:endParaRPr lang="en-US" b="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174888773"/>
                      </a:ext>
                    </a:extLst>
                  </a:tr>
                  <a:tr h="370840">
                    <a:tc>
                      <a:txBody>
                        <a:bodyPr/>
                        <a:lstStyle/>
                        <a:p>
                          <a:pPr/>
                          <a14:m>
                            <m:oMathPara xmlns:m="http://schemas.openxmlformats.org/officeDocument/2006/math">
                              <m:oMathParaPr>
                                <m:jc m:val="centerGroup"/>
                              </m:oMathParaPr>
                              <m:oMath xmlns:m="http://schemas.openxmlformats.org/officeDocument/2006/math">
                                <m:r>
                                  <a:rPr lang="en-US" sz="2000" b="0" i="1" smtClean="0">
                                    <a:solidFill>
                                      <a:schemeClr val="tx1"/>
                                    </a:solidFill>
                                    <a:latin typeface="Cambria Math" panose="02040503050406030204" pitchFamily="18" charset="0"/>
                                  </a:rPr>
                                  <m:t>𝜎</m:t>
                                </m:r>
                              </m:oMath>
                            </m:oMathPara>
                          </a14:m>
                          <a:endParaRPr lang="en-US" sz="2000" b="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r>
                            <a:rPr lang="vi-VN" b="0" dirty="0">
                              <a:solidFill>
                                <a:schemeClr val="tx1"/>
                              </a:solidFill>
                            </a:rPr>
                            <a:t>Hàm Sigmoid</a:t>
                          </a:r>
                          <a:endParaRPr lang="en-US" b="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761322592"/>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sz="2000" b="0" i="1" smtClean="0">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𝑊</m:t>
                                    </m:r>
                                  </m:e>
                                  <m:sub>
                                    <m:r>
                                      <a:rPr lang="en-US" sz="2000" b="0" i="1" smtClean="0">
                                        <a:solidFill>
                                          <a:schemeClr val="tx1"/>
                                        </a:solidFill>
                                        <a:latin typeface="Cambria Math" panose="02040503050406030204" pitchFamily="18" charset="0"/>
                                      </a:rPr>
                                      <m:t>𝑚</m:t>
                                    </m:r>
                                  </m:sub>
                                </m:sSub>
                                <m:r>
                                  <a:rPr lang="en-US" sz="2000" b="0" i="1" smtClean="0">
                                    <a:solidFill>
                                      <a:schemeClr val="tx1"/>
                                    </a:solidFill>
                                    <a:latin typeface="Cambria Math" panose="02040503050406030204" pitchFamily="18" charset="0"/>
                                  </a:rPr>
                                  <m:t>𝑖</m:t>
                                </m:r>
                              </m:oMath>
                            </m:oMathPara>
                          </a14:m>
                          <a:endParaRPr lang="en-US" sz="2000" b="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r>
                            <a:rPr lang="vi-VN" b="0" dirty="0">
                              <a:solidFill>
                                <a:schemeClr val="tx1"/>
                              </a:solidFill>
                            </a:rPr>
                            <a:t>Tích ma trận </a:t>
                          </a: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𝑊</m:t>
                                  </m:r>
                                </m:e>
                                <m:sub>
                                  <m:r>
                                    <a:rPr lang="en-US" b="0" i="1" smtClean="0">
                                      <a:solidFill>
                                        <a:schemeClr val="tx1"/>
                                      </a:solidFill>
                                      <a:latin typeface="Cambria Math" panose="02040503050406030204" pitchFamily="18" charset="0"/>
                                    </a:rPr>
                                    <m:t>𝑚</m:t>
                                  </m:r>
                                </m:sub>
                              </m:sSub>
                            </m:oMath>
                          </a14:m>
                          <a:r>
                            <a:rPr lang="vi-VN" b="0" dirty="0">
                              <a:solidFill>
                                <a:schemeClr val="tx1"/>
                              </a:solidFill>
                            </a:rPr>
                            <a:t> và </a:t>
                          </a:r>
                          <a14:m>
                            <m:oMath xmlns:m="http://schemas.openxmlformats.org/officeDocument/2006/math">
                              <m:r>
                                <a:rPr lang="en-US" b="0" i="1" smtClean="0">
                                  <a:solidFill>
                                    <a:schemeClr val="tx1"/>
                                  </a:solidFill>
                                  <a:latin typeface="Cambria Math" panose="02040503050406030204" pitchFamily="18" charset="0"/>
                                </a:rPr>
                                <m:t>𝑖</m:t>
                              </m:r>
                            </m:oMath>
                          </a14:m>
                          <a:endParaRPr lang="en-US" b="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794511456"/>
                      </a:ext>
                    </a:extLst>
                  </a:tr>
                </a:tbl>
              </a:graphicData>
            </a:graphic>
          </p:graphicFrame>
        </mc:Choice>
        <mc:Fallback xmlns="">
          <p:graphicFrame>
            <p:nvGraphicFramePr>
              <p:cNvPr id="18" name="Table 18">
                <a:extLst>
                  <a:ext uri="{FF2B5EF4-FFF2-40B4-BE49-F238E27FC236}">
                    <a16:creationId xmlns:a16="http://schemas.microsoft.com/office/drawing/2014/main" id="{F8247BB0-67A5-4B4B-817F-01A0FFCE6DD3}"/>
                  </a:ext>
                </a:extLst>
              </p:cNvPr>
              <p:cNvGraphicFramePr>
                <a:graphicFrameLocks noGrp="1"/>
              </p:cNvGraphicFramePr>
              <p:nvPr/>
            </p:nvGraphicFramePr>
            <p:xfrm>
              <a:off x="8296275" y="4711347"/>
              <a:ext cx="3371850" cy="1188720"/>
            </p:xfrm>
            <a:graphic>
              <a:graphicData uri="http://schemas.openxmlformats.org/drawingml/2006/table">
                <a:tbl>
                  <a:tblPr firstRow="1" bandRow="1">
                    <a:tableStyleId>{5C22544A-7EE6-4342-B048-85BDC9FD1C3A}</a:tableStyleId>
                  </a:tblPr>
                  <a:tblGrid>
                    <a:gridCol w="766673">
                      <a:extLst>
                        <a:ext uri="{9D8B030D-6E8A-4147-A177-3AD203B41FA5}">
                          <a16:colId xmlns:a16="http://schemas.microsoft.com/office/drawing/2014/main" val="4289811266"/>
                        </a:ext>
                      </a:extLst>
                    </a:gridCol>
                    <a:gridCol w="2605177">
                      <a:extLst>
                        <a:ext uri="{9D8B030D-6E8A-4147-A177-3AD203B41FA5}">
                          <a16:colId xmlns:a16="http://schemas.microsoft.com/office/drawing/2014/main" val="1029354632"/>
                        </a:ext>
                      </a:extLst>
                    </a:gridCol>
                  </a:tblGrid>
                  <a:tr h="396240">
                    <a:tc>
                      <a:txBody>
                        <a:bodyPr/>
                        <a:lstStyle/>
                        <a:p>
                          <a:endParaRPr lang="en-US"/>
                        </a:p>
                      </a:txBody>
                      <a:tcPr>
                        <a:lnL w="12700" cmpd="sng">
                          <a:noFill/>
                        </a:lnL>
                        <a:lnR w="12700" cmpd="sng">
                          <a:noFill/>
                        </a:lnR>
                        <a:lnT w="12700" cmpd="sng">
                          <a:noFill/>
                        </a:lnT>
                        <a:lnB w="38100" cmpd="sng">
                          <a:noFill/>
                        </a:lnB>
                        <a:lnTlToBr w="12700" cmpd="sng">
                          <a:noFill/>
                          <a:prstDash val="solid"/>
                        </a:lnTlToBr>
                        <a:lnBlToTr w="12700" cmpd="sng">
                          <a:noFill/>
                          <a:prstDash val="solid"/>
                        </a:lnBlToTr>
                        <a:blipFill>
                          <a:blip r:embed="rId8"/>
                          <a:stretch>
                            <a:fillRect t="-9231" r="-340476" b="-216923"/>
                          </a:stretch>
                        </a:blipFill>
                      </a:tcPr>
                    </a:tc>
                    <a:tc>
                      <a:txBody>
                        <a:bodyPr/>
                        <a:lstStyle/>
                        <a:p>
                          <a:r>
                            <a:rPr lang="vi-VN" b="0" dirty="0">
                              <a:solidFill>
                                <a:schemeClr val="tx1"/>
                              </a:solidFill>
                            </a:rPr>
                            <a:t>Element-wise product</a:t>
                          </a:r>
                          <a:endParaRPr lang="en-US" b="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174888773"/>
                      </a:ext>
                    </a:extLst>
                  </a:tr>
                  <a:tr h="396240">
                    <a:tc>
                      <a:txBody>
                        <a:bodyPr/>
                        <a:lstStyle/>
                        <a:p>
                          <a:endParaRPr lang="en-US"/>
                        </a:p>
                      </a:txBody>
                      <a:tcPr>
                        <a:lnL w="12700" cmpd="sng">
                          <a:noFill/>
                        </a:lnL>
                        <a:lnR w="12700" cmpd="sng">
                          <a:noFill/>
                        </a:lnR>
                        <a:lnT w="12700" cmpd="sng">
                          <a:noFill/>
                        </a:lnT>
                        <a:lnB w="38100" cmpd="sng">
                          <a:noFill/>
                        </a:lnB>
                        <a:lnTlToBr w="12700" cmpd="sng">
                          <a:noFill/>
                          <a:prstDash val="solid"/>
                        </a:lnTlToBr>
                        <a:lnBlToTr w="12700" cmpd="sng">
                          <a:noFill/>
                          <a:prstDash val="solid"/>
                        </a:lnBlToTr>
                        <a:blipFill>
                          <a:blip r:embed="rId8"/>
                          <a:stretch>
                            <a:fillRect t="-107576" r="-340476" b="-113636"/>
                          </a:stretch>
                        </a:blipFill>
                      </a:tcPr>
                    </a:tc>
                    <a:tc>
                      <a:txBody>
                        <a:bodyPr/>
                        <a:lstStyle/>
                        <a:p>
                          <a:r>
                            <a:rPr lang="vi-VN" b="0" dirty="0">
                              <a:solidFill>
                                <a:schemeClr val="tx1"/>
                              </a:solidFill>
                            </a:rPr>
                            <a:t>Hàm Sigmoid</a:t>
                          </a:r>
                          <a:endParaRPr lang="en-US" b="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761322592"/>
                      </a:ext>
                    </a:extLst>
                  </a:tr>
                  <a:tr h="396240">
                    <a:tc>
                      <a:txBody>
                        <a:bodyPr/>
                        <a:lstStyle/>
                        <a:p>
                          <a:endParaRPr lang="en-US"/>
                        </a:p>
                      </a:txBody>
                      <a:tcPr>
                        <a:lnL w="12700" cmpd="sng">
                          <a:noFill/>
                        </a:lnL>
                        <a:lnR w="12700" cmpd="sng">
                          <a:noFill/>
                        </a:lnR>
                        <a:lnT w="12700" cmpd="sng">
                          <a:noFill/>
                        </a:lnT>
                        <a:lnB w="38100" cmpd="sng">
                          <a:noFill/>
                        </a:lnB>
                        <a:lnTlToBr w="12700" cmpd="sng">
                          <a:noFill/>
                          <a:prstDash val="solid"/>
                        </a:lnTlToBr>
                        <a:lnBlToTr w="12700" cmpd="sng">
                          <a:noFill/>
                          <a:prstDash val="solid"/>
                        </a:lnBlToTr>
                        <a:blipFill>
                          <a:blip r:embed="rId8"/>
                          <a:stretch>
                            <a:fillRect t="-210769" r="-340476" b="-15385"/>
                          </a:stretch>
                        </a:blipFill>
                      </a:tcPr>
                    </a:tc>
                    <a:tc>
                      <a:txBody>
                        <a:bodyPr/>
                        <a:lstStyle/>
                        <a:p>
                          <a:endParaRPr lang="en-US"/>
                        </a:p>
                      </a:txBody>
                      <a:tcPr>
                        <a:lnL w="12700" cmpd="sng">
                          <a:noFill/>
                        </a:lnL>
                        <a:lnR w="12700" cmpd="sng">
                          <a:noFill/>
                        </a:lnR>
                        <a:lnT w="12700" cmpd="sng">
                          <a:noFill/>
                        </a:lnT>
                        <a:lnB w="38100" cmpd="sng">
                          <a:noFill/>
                        </a:lnB>
                        <a:lnTlToBr w="12700" cmpd="sng">
                          <a:noFill/>
                          <a:prstDash val="solid"/>
                        </a:lnTlToBr>
                        <a:lnBlToTr w="12700" cmpd="sng">
                          <a:noFill/>
                          <a:prstDash val="solid"/>
                        </a:lnBlToTr>
                        <a:blipFill>
                          <a:blip r:embed="rId8"/>
                          <a:stretch>
                            <a:fillRect l="-29371" t="-210769" b="-15385"/>
                          </a:stretch>
                        </a:blipFill>
                      </a:tcPr>
                    </a:tc>
                    <a:extLst>
                      <a:ext uri="{0D108BD9-81ED-4DB2-BD59-A6C34878D82A}">
                        <a16:rowId xmlns:a16="http://schemas.microsoft.com/office/drawing/2014/main" val="2794511456"/>
                      </a:ext>
                    </a:extLst>
                  </a:tr>
                </a:tbl>
              </a:graphicData>
            </a:graphic>
          </p:graphicFrame>
        </mc:Fallback>
      </mc:AlternateContent>
    </p:spTree>
    <p:extLst>
      <p:ext uri="{BB962C8B-B14F-4D97-AF65-F5344CB8AC3E}">
        <p14:creationId xmlns:p14="http://schemas.microsoft.com/office/powerpoint/2010/main" val="144066563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72133C7-666F-40F5-A32B-8070EABB1D1D}"/>
              </a:ext>
            </a:extLst>
          </p:cNvPr>
          <p:cNvSpPr>
            <a:spLocks noGrp="1"/>
          </p:cNvSpPr>
          <p:nvPr>
            <p:ph type="title"/>
          </p:nvPr>
        </p:nvSpPr>
        <p:spPr>
          <a:xfrm>
            <a:off x="838200" y="691651"/>
            <a:ext cx="10515600" cy="1325563"/>
          </a:xfrm>
        </p:spPr>
        <p:txBody>
          <a:bodyPr/>
          <a:lstStyle/>
          <a:p>
            <a:r>
              <a:rPr lang="vi-VN" b="0" dirty="0">
                <a:latin typeface="Calibri" panose="020F0502020204030204" pitchFamily="34" charset="0"/>
                <a:cs typeface="Calibri" panose="020F0502020204030204" pitchFamily="34" charset="0"/>
              </a:rPr>
              <a:t>Output của bộ nén dữ liệu tích chập</a:t>
            </a:r>
            <a:endParaRPr lang="en-US" b="0" dirty="0">
              <a:latin typeface="Calibri" panose="020F0502020204030204" pitchFamily="34" charset="0"/>
              <a:cs typeface="Calibri" panose="020F0502020204030204" pitchFamily="34" charset="0"/>
            </a:endParaRPr>
          </a:p>
        </p:txBody>
      </p:sp>
      <p:sp>
        <p:nvSpPr>
          <p:cNvPr id="2" name="Slide Number Placeholder 1">
            <a:extLst>
              <a:ext uri="{FF2B5EF4-FFF2-40B4-BE49-F238E27FC236}">
                <a16:creationId xmlns:a16="http://schemas.microsoft.com/office/drawing/2014/main" id="{13C60A64-61F8-477C-90C4-0C43F732178F}"/>
              </a:ext>
            </a:extLst>
          </p:cNvPr>
          <p:cNvSpPr>
            <a:spLocks noGrp="1"/>
          </p:cNvSpPr>
          <p:nvPr>
            <p:ph type="sldNum" sz="quarter" idx="12"/>
          </p:nvPr>
        </p:nvSpPr>
        <p:spPr/>
        <p:txBody>
          <a:bodyPr/>
          <a:lstStyle/>
          <a:p>
            <a:fld id="{1880F96C-824F-4C37-99B8-7E149B40C9DC}" type="slidenum">
              <a:rPr lang="en-US" smtClean="0"/>
              <a:pPr/>
              <a:t>58</a:t>
            </a:fld>
            <a:endParaRPr lang="en-US"/>
          </a:p>
        </p:txBody>
      </p:sp>
      <p:pic>
        <p:nvPicPr>
          <p:cNvPr id="8" name="Picture 7">
            <a:extLst>
              <a:ext uri="{FF2B5EF4-FFF2-40B4-BE49-F238E27FC236}">
                <a16:creationId xmlns:a16="http://schemas.microsoft.com/office/drawing/2014/main" id="{7BD9339C-8334-47AB-9371-C26E8F7AAEA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744245" y="2017214"/>
            <a:ext cx="4703509" cy="3581400"/>
          </a:xfrm>
          <a:prstGeom prst="rect">
            <a:avLst/>
          </a:prstGeom>
        </p:spPr>
      </p:pic>
      <p:pic>
        <p:nvPicPr>
          <p:cNvPr id="10" name="Picture 9">
            <a:extLst>
              <a:ext uri="{FF2B5EF4-FFF2-40B4-BE49-F238E27FC236}">
                <a16:creationId xmlns:a16="http://schemas.microsoft.com/office/drawing/2014/main" id="{11C50079-69E9-4D0A-B9E5-B79D2A92B34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8797778" y="2541474"/>
            <a:ext cx="3390680" cy="2532879"/>
          </a:xfrm>
          <a:prstGeom prst="rect">
            <a:avLst/>
          </a:prstGeom>
        </p:spPr>
      </p:pic>
      <p:pic>
        <p:nvPicPr>
          <p:cNvPr id="12" name="Picture 11">
            <a:extLst>
              <a:ext uri="{FF2B5EF4-FFF2-40B4-BE49-F238E27FC236}">
                <a16:creationId xmlns:a16="http://schemas.microsoft.com/office/drawing/2014/main" id="{5D042151-BBE8-4DEA-A86D-220D8538C9D7}"/>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0" y="2543979"/>
            <a:ext cx="3397763" cy="2534731"/>
          </a:xfrm>
          <a:prstGeom prst="rect">
            <a:avLst/>
          </a:prstGeom>
        </p:spPr>
      </p:pic>
      <p:sp>
        <p:nvSpPr>
          <p:cNvPr id="13" name="TextBox 12">
            <a:extLst>
              <a:ext uri="{FF2B5EF4-FFF2-40B4-BE49-F238E27FC236}">
                <a16:creationId xmlns:a16="http://schemas.microsoft.com/office/drawing/2014/main" id="{45164184-E68E-4FC5-80C4-AC90C3AD0516}"/>
              </a:ext>
            </a:extLst>
          </p:cNvPr>
          <p:cNvSpPr txBox="1"/>
          <p:nvPr/>
        </p:nvSpPr>
        <p:spPr>
          <a:xfrm>
            <a:off x="1155956" y="6000664"/>
            <a:ext cx="1085850" cy="369332"/>
          </a:xfrm>
          <a:prstGeom prst="rect">
            <a:avLst/>
          </a:prstGeom>
          <a:noFill/>
        </p:spPr>
        <p:txBody>
          <a:bodyPr wrap="square" rtlCol="0">
            <a:spAutoFit/>
          </a:bodyPr>
          <a:lstStyle/>
          <a:p>
            <a:r>
              <a:rPr lang="vi-VN"/>
              <a:t>Đầu vào</a:t>
            </a:r>
            <a:endParaRPr lang="en-US" dirty="0"/>
          </a:p>
        </p:txBody>
      </p:sp>
      <p:sp>
        <p:nvSpPr>
          <p:cNvPr id="30" name="TextBox 29">
            <a:extLst>
              <a:ext uri="{FF2B5EF4-FFF2-40B4-BE49-F238E27FC236}">
                <a16:creationId xmlns:a16="http://schemas.microsoft.com/office/drawing/2014/main" id="{1D351863-6BA9-4619-A511-B90C55DA5D61}"/>
              </a:ext>
            </a:extLst>
          </p:cNvPr>
          <p:cNvSpPr txBox="1"/>
          <p:nvPr/>
        </p:nvSpPr>
        <p:spPr>
          <a:xfrm>
            <a:off x="9950194" y="6006243"/>
            <a:ext cx="1085850" cy="369332"/>
          </a:xfrm>
          <a:prstGeom prst="rect">
            <a:avLst/>
          </a:prstGeom>
          <a:noFill/>
        </p:spPr>
        <p:txBody>
          <a:bodyPr wrap="square" rtlCol="0">
            <a:spAutoFit/>
          </a:bodyPr>
          <a:lstStyle/>
          <a:p>
            <a:r>
              <a:rPr lang="vi-VN" dirty="0"/>
              <a:t>Đầu ra</a:t>
            </a:r>
            <a:endParaRPr lang="en-US" dirty="0"/>
          </a:p>
        </p:txBody>
      </p:sp>
      <p:sp>
        <p:nvSpPr>
          <p:cNvPr id="31" name="TextBox 30">
            <a:extLst>
              <a:ext uri="{FF2B5EF4-FFF2-40B4-BE49-F238E27FC236}">
                <a16:creationId xmlns:a16="http://schemas.microsoft.com/office/drawing/2014/main" id="{DE93E04C-E595-49A3-A223-552950A92FD4}"/>
              </a:ext>
            </a:extLst>
          </p:cNvPr>
          <p:cNvSpPr txBox="1"/>
          <p:nvPr/>
        </p:nvSpPr>
        <p:spPr>
          <a:xfrm>
            <a:off x="4641055" y="6000664"/>
            <a:ext cx="2909887" cy="369332"/>
          </a:xfrm>
          <a:prstGeom prst="rect">
            <a:avLst/>
          </a:prstGeom>
          <a:noFill/>
        </p:spPr>
        <p:txBody>
          <a:bodyPr wrap="square" rtlCol="0">
            <a:spAutoFit/>
          </a:bodyPr>
          <a:lstStyle/>
          <a:p>
            <a:r>
              <a:rPr lang="vi-VN"/>
              <a:t>Output của lớp nén dữ liệu</a:t>
            </a:r>
            <a:endParaRPr lang="en-US" dirty="0"/>
          </a:p>
        </p:txBody>
      </p:sp>
    </p:spTree>
    <p:extLst>
      <p:ext uri="{BB962C8B-B14F-4D97-AF65-F5344CB8AC3E}">
        <p14:creationId xmlns:p14="http://schemas.microsoft.com/office/powerpoint/2010/main" val="75216770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0" name="Title 5">
            <a:extLst>
              <a:ext uri="{FF2B5EF4-FFF2-40B4-BE49-F238E27FC236}">
                <a16:creationId xmlns:a16="http://schemas.microsoft.com/office/drawing/2014/main" id="{109D7D57-3A60-4475-A030-058B52B416B0}"/>
              </a:ext>
            </a:extLst>
          </p:cNvPr>
          <p:cNvSpPr>
            <a:spLocks noGrp="1"/>
          </p:cNvSpPr>
          <p:nvPr>
            <p:ph type="title"/>
          </p:nvPr>
        </p:nvSpPr>
        <p:spPr>
          <a:xfrm>
            <a:off x="838200" y="691651"/>
            <a:ext cx="10515600" cy="1325563"/>
          </a:xfrm>
        </p:spPr>
        <p:txBody>
          <a:bodyPr/>
          <a:lstStyle/>
          <a:p>
            <a:r>
              <a:rPr lang="vi-VN" b="0" dirty="0">
                <a:latin typeface="Calibri" panose="020F0502020204030204" pitchFamily="34" charset="0"/>
                <a:cs typeface="Calibri" panose="020F0502020204030204" pitchFamily="34" charset="0"/>
              </a:rPr>
              <a:t>Signal Distoriton Rate</a:t>
            </a:r>
            <a:endParaRPr lang="en-US" b="0" dirty="0">
              <a:latin typeface="Calibri" panose="020F0502020204030204" pitchFamily="34" charset="0"/>
              <a:cs typeface="Calibri" panose="020F0502020204030204" pitchFamily="34" charset="0"/>
            </a:endParaRPr>
          </a:p>
        </p:txBody>
      </p:sp>
      <p:sp>
        <p:nvSpPr>
          <p:cNvPr id="2" name="Slide Number Placeholder 1">
            <a:extLst>
              <a:ext uri="{FF2B5EF4-FFF2-40B4-BE49-F238E27FC236}">
                <a16:creationId xmlns:a16="http://schemas.microsoft.com/office/drawing/2014/main" id="{EA308AA1-C96E-4AEB-8661-99AF85DAC72A}"/>
              </a:ext>
            </a:extLst>
          </p:cNvPr>
          <p:cNvSpPr>
            <a:spLocks noGrp="1"/>
          </p:cNvSpPr>
          <p:nvPr>
            <p:ph type="sldNum" sz="quarter" idx="12"/>
          </p:nvPr>
        </p:nvSpPr>
        <p:spPr/>
        <p:txBody>
          <a:bodyPr/>
          <a:lstStyle/>
          <a:p>
            <a:fld id="{1880F96C-824F-4C37-99B8-7E149B40C9DC}" type="slidenum">
              <a:rPr lang="en-US" smtClean="0"/>
              <a:pPr/>
              <a:t>59</a:t>
            </a:fld>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012A4DE-211A-42E4-A821-229C31456F3B}"/>
                  </a:ext>
                </a:extLst>
              </p:cNvPr>
              <p:cNvSpPr txBox="1"/>
              <p:nvPr/>
            </p:nvSpPr>
            <p:spPr>
              <a:xfrm>
                <a:off x="2568944" y="2080746"/>
                <a:ext cx="6814493" cy="13569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3600" b="0" i="1" smtClean="0">
                          <a:latin typeface="Cambria Math" panose="02040503050406030204" pitchFamily="18" charset="0"/>
                        </a:rPr>
                        <m:t>𝑆𝐷𝑅</m:t>
                      </m:r>
                      <m:d>
                        <m:dPr>
                          <m:ctrlPr>
                            <a:rPr lang="en-US" sz="3600" b="0" i="1" smtClean="0">
                              <a:latin typeface="Cambria Math" panose="02040503050406030204" pitchFamily="18" charset="0"/>
                            </a:rPr>
                          </m:ctrlPr>
                        </m:dPr>
                        <m:e>
                          <m:r>
                            <a:rPr lang="en-US" sz="3600" b="0" i="1" smtClean="0">
                              <a:latin typeface="Cambria Math" panose="02040503050406030204" pitchFamily="18" charset="0"/>
                            </a:rPr>
                            <m:t>𝑥</m:t>
                          </m:r>
                          <m:r>
                            <a:rPr lang="en-US" sz="3600" b="0" i="1" smtClean="0">
                              <a:latin typeface="Cambria Math" panose="02040503050406030204" pitchFamily="18" charset="0"/>
                            </a:rPr>
                            <m:t>,</m:t>
                          </m:r>
                          <m:acc>
                            <m:accPr>
                              <m:chr m:val="̂"/>
                              <m:ctrlPr>
                                <a:rPr lang="en-US" sz="3600" b="0" i="1" smtClean="0">
                                  <a:latin typeface="Cambria Math" panose="02040503050406030204" pitchFamily="18" charset="0"/>
                                </a:rPr>
                              </m:ctrlPr>
                            </m:accPr>
                            <m:e>
                              <m:r>
                                <a:rPr lang="en-US" sz="3600" b="0" i="1" smtClean="0">
                                  <a:latin typeface="Cambria Math" panose="02040503050406030204" pitchFamily="18" charset="0"/>
                                </a:rPr>
                                <m:t>𝑥</m:t>
                              </m:r>
                            </m:e>
                          </m:acc>
                        </m:e>
                      </m:d>
                      <m:r>
                        <a:rPr lang="en-US" sz="3600" b="0" i="1" smtClean="0">
                          <a:latin typeface="Cambria Math" panose="02040503050406030204" pitchFamily="18" charset="0"/>
                        </a:rPr>
                        <m:t>=10</m:t>
                      </m:r>
                      <m:func>
                        <m:funcPr>
                          <m:ctrlPr>
                            <a:rPr lang="en-US" sz="3600" i="1">
                              <a:latin typeface="Cambria Math" panose="02040503050406030204" pitchFamily="18" charset="0"/>
                            </a:rPr>
                          </m:ctrlPr>
                        </m:funcPr>
                        <m:fName>
                          <m:sSub>
                            <m:sSubPr>
                              <m:ctrlPr>
                                <a:rPr lang="en-US" sz="3600" i="1">
                                  <a:latin typeface="Cambria Math" panose="02040503050406030204" pitchFamily="18" charset="0"/>
                                </a:rPr>
                              </m:ctrlPr>
                            </m:sSubPr>
                            <m:e>
                              <m:r>
                                <m:rPr>
                                  <m:sty m:val="p"/>
                                </m:rPr>
                                <a:rPr lang="en-US" sz="3600">
                                  <a:latin typeface="Cambria Math" panose="02040503050406030204" pitchFamily="18" charset="0"/>
                                </a:rPr>
                                <m:t>log</m:t>
                              </m:r>
                            </m:e>
                            <m:sub>
                              <m:r>
                                <a:rPr lang="en-US" sz="3600" i="1">
                                  <a:latin typeface="Cambria Math" panose="02040503050406030204" pitchFamily="18" charset="0"/>
                                </a:rPr>
                                <m:t>10</m:t>
                              </m:r>
                            </m:sub>
                          </m:sSub>
                        </m:fName>
                        <m:e>
                          <m:d>
                            <m:dPr>
                              <m:ctrlPr>
                                <a:rPr lang="en-US" sz="3600" i="1">
                                  <a:latin typeface="Cambria Math" panose="02040503050406030204" pitchFamily="18" charset="0"/>
                                </a:rPr>
                              </m:ctrlPr>
                            </m:dPr>
                            <m:e>
                              <m:f>
                                <m:fPr>
                                  <m:ctrlPr>
                                    <a:rPr lang="en-US" sz="3600" i="1">
                                      <a:latin typeface="Cambria Math" panose="02040503050406030204" pitchFamily="18" charset="0"/>
                                    </a:rPr>
                                  </m:ctrlPr>
                                </m:fPr>
                                <m:num>
                                  <m:sSubSup>
                                    <m:sSubSupPr>
                                      <m:ctrlPr>
                                        <a:rPr lang="en-US" sz="3600" i="1">
                                          <a:latin typeface="Cambria Math" panose="02040503050406030204" pitchFamily="18" charset="0"/>
                                        </a:rPr>
                                      </m:ctrlPr>
                                    </m:sSubSupPr>
                                    <m:e>
                                      <m:d>
                                        <m:dPr>
                                          <m:begChr m:val="‖"/>
                                          <m:endChr m:val="‖"/>
                                          <m:ctrlPr>
                                            <a:rPr lang="vi-VN" sz="3600" i="1">
                                              <a:latin typeface="Cambria Math" panose="02040503050406030204" pitchFamily="18" charset="0"/>
                                            </a:rPr>
                                          </m:ctrlPr>
                                        </m:dPr>
                                        <m:e>
                                          <m:r>
                                            <a:rPr lang="en-US" sz="3600" i="1">
                                              <a:latin typeface="Cambria Math" panose="02040503050406030204" pitchFamily="18" charset="0"/>
                                            </a:rPr>
                                            <m:t>𝑥</m:t>
                                          </m:r>
                                        </m:e>
                                      </m:d>
                                    </m:e>
                                    <m:sub>
                                      <m:r>
                                        <a:rPr lang="en-US" sz="3600" i="1">
                                          <a:latin typeface="Cambria Math" panose="02040503050406030204" pitchFamily="18" charset="0"/>
                                        </a:rPr>
                                        <m:t>2</m:t>
                                      </m:r>
                                    </m:sub>
                                    <m:sup>
                                      <m:r>
                                        <a:rPr lang="en-US" sz="3600" i="1">
                                          <a:latin typeface="Cambria Math" panose="02040503050406030204" pitchFamily="18" charset="0"/>
                                        </a:rPr>
                                        <m:t>2</m:t>
                                      </m:r>
                                    </m:sup>
                                  </m:sSubSup>
                                </m:num>
                                <m:den>
                                  <m:sSubSup>
                                    <m:sSubSupPr>
                                      <m:ctrlPr>
                                        <a:rPr lang="en-US" sz="3600" i="1">
                                          <a:latin typeface="Cambria Math" panose="02040503050406030204" pitchFamily="18" charset="0"/>
                                        </a:rPr>
                                      </m:ctrlPr>
                                    </m:sSubSupPr>
                                    <m:e>
                                      <m:d>
                                        <m:dPr>
                                          <m:begChr m:val="‖"/>
                                          <m:endChr m:val="‖"/>
                                          <m:ctrlPr>
                                            <a:rPr lang="en-US" sz="3600" i="1">
                                              <a:latin typeface="Cambria Math" panose="02040503050406030204" pitchFamily="18" charset="0"/>
                                            </a:rPr>
                                          </m:ctrlPr>
                                        </m:dPr>
                                        <m:e>
                                          <m:r>
                                            <a:rPr lang="en-US" sz="3600" i="1">
                                              <a:latin typeface="Cambria Math" panose="02040503050406030204" pitchFamily="18" charset="0"/>
                                            </a:rPr>
                                            <m:t>𝑥</m:t>
                                          </m:r>
                                          <m:r>
                                            <a:rPr lang="en-US" sz="3600" i="1">
                                              <a:latin typeface="Cambria Math" panose="02040503050406030204" pitchFamily="18" charset="0"/>
                                            </a:rPr>
                                            <m:t>−</m:t>
                                          </m:r>
                                          <m:acc>
                                            <m:accPr>
                                              <m:chr m:val="̂"/>
                                              <m:ctrlPr>
                                                <a:rPr lang="en-US" sz="3600" i="1">
                                                  <a:latin typeface="Cambria Math" panose="02040503050406030204" pitchFamily="18" charset="0"/>
                                                </a:rPr>
                                              </m:ctrlPr>
                                            </m:accPr>
                                            <m:e>
                                              <m:r>
                                                <a:rPr lang="en-US" sz="3600" i="1">
                                                  <a:latin typeface="Cambria Math" panose="02040503050406030204" pitchFamily="18" charset="0"/>
                                                </a:rPr>
                                                <m:t>𝑥</m:t>
                                              </m:r>
                                            </m:e>
                                          </m:acc>
                                        </m:e>
                                      </m:d>
                                    </m:e>
                                    <m:sub>
                                      <m:r>
                                        <a:rPr lang="en-US" sz="3600" i="1">
                                          <a:latin typeface="Cambria Math" panose="02040503050406030204" pitchFamily="18" charset="0"/>
                                        </a:rPr>
                                        <m:t>2</m:t>
                                      </m:r>
                                    </m:sub>
                                    <m:sup>
                                      <m:r>
                                        <a:rPr lang="en-US" sz="3600" i="1">
                                          <a:latin typeface="Cambria Math" panose="02040503050406030204" pitchFamily="18" charset="0"/>
                                        </a:rPr>
                                        <m:t>2</m:t>
                                      </m:r>
                                    </m:sup>
                                  </m:sSubSup>
                                </m:den>
                              </m:f>
                            </m:e>
                          </m:d>
                        </m:e>
                      </m:func>
                    </m:oMath>
                  </m:oMathPara>
                </a14:m>
                <a:endParaRPr lang="en-US" sz="3600" dirty="0"/>
              </a:p>
            </p:txBody>
          </p:sp>
        </mc:Choice>
        <mc:Fallback xmlns="">
          <p:sp>
            <p:nvSpPr>
              <p:cNvPr id="7" name="TextBox 6">
                <a:extLst>
                  <a:ext uri="{FF2B5EF4-FFF2-40B4-BE49-F238E27FC236}">
                    <a16:creationId xmlns:a16="http://schemas.microsoft.com/office/drawing/2014/main" id="{D012A4DE-211A-42E4-A821-229C31456F3B}"/>
                  </a:ext>
                </a:extLst>
              </p:cNvPr>
              <p:cNvSpPr txBox="1">
                <a:spLocks noRot="1" noChangeAspect="1" noMove="1" noResize="1" noEditPoints="1" noAdjustHandles="1" noChangeArrowheads="1" noChangeShapeType="1" noTextEdit="1"/>
              </p:cNvSpPr>
              <p:nvPr/>
            </p:nvSpPr>
            <p:spPr>
              <a:xfrm>
                <a:off x="2568944" y="2080746"/>
                <a:ext cx="6814493" cy="1356910"/>
              </a:xfrm>
              <a:prstGeom prst="rect">
                <a:avLst/>
              </a:prstGeom>
              <a:blipFill>
                <a:blip r:embed="rId3"/>
                <a:stretch>
                  <a:fillRect/>
                </a:stretch>
              </a:blipFill>
            </p:spPr>
            <p:txBody>
              <a:bodyPr/>
              <a:lstStyle/>
              <a:p>
                <a:r>
                  <a:rPr lang="en-US">
                    <a:noFill/>
                  </a:rPr>
                  <a:t> </a:t>
                </a:r>
              </a:p>
            </p:txBody>
          </p:sp>
        </mc:Fallback>
      </mc:AlternateContent>
      <p:sp>
        <p:nvSpPr>
          <p:cNvPr id="3" name="Rectangle: Rounded Corners 2">
            <a:extLst>
              <a:ext uri="{FF2B5EF4-FFF2-40B4-BE49-F238E27FC236}">
                <a16:creationId xmlns:a16="http://schemas.microsoft.com/office/drawing/2014/main" id="{AB14998D-1E8A-4AA1-B583-5C9B1721D17B}"/>
              </a:ext>
            </a:extLst>
          </p:cNvPr>
          <p:cNvSpPr/>
          <p:nvPr/>
        </p:nvSpPr>
        <p:spPr>
          <a:xfrm>
            <a:off x="7097086" y="2843868"/>
            <a:ext cx="1937857" cy="593788"/>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Arrow: Down 3">
            <a:extLst>
              <a:ext uri="{FF2B5EF4-FFF2-40B4-BE49-F238E27FC236}">
                <a16:creationId xmlns:a16="http://schemas.microsoft.com/office/drawing/2014/main" id="{20671875-4BBB-4CA1-9785-B4795E38CFC1}"/>
              </a:ext>
            </a:extLst>
          </p:cNvPr>
          <p:cNvSpPr/>
          <p:nvPr/>
        </p:nvSpPr>
        <p:spPr>
          <a:xfrm rot="9166405">
            <a:off x="8618929" y="3490504"/>
            <a:ext cx="310392" cy="536895"/>
          </a:xfrm>
          <a:prstGeom prst="downArrow">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12923287-241E-4DBF-95E8-7DF6E808FEE7}"/>
                  </a:ext>
                </a:extLst>
              </p:cNvPr>
              <p:cNvSpPr txBox="1"/>
              <p:nvPr/>
            </p:nvSpPr>
            <p:spPr>
              <a:xfrm>
                <a:off x="7918933" y="4080247"/>
                <a:ext cx="2929007" cy="369332"/>
              </a:xfrm>
              <a:prstGeom prst="rect">
                <a:avLst/>
              </a:prstGeom>
              <a:noFill/>
            </p:spPr>
            <p:txBody>
              <a:bodyPr wrap="none" rtlCol="0">
                <a:spAutoFit/>
              </a:bodyPr>
              <a:lstStyle/>
              <a:p>
                <a:r>
                  <a:rPr lang="vi-VN" dirty="0"/>
                  <a:t>Nhiễu còn lại sau khi lọc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𝑛</m:t>
                        </m:r>
                      </m:e>
                      <m:sup>
                        <m:r>
                          <a:rPr lang="en-US" b="0" i="1" smtClean="0">
                            <a:latin typeface="Cambria Math" panose="02040503050406030204" pitchFamily="18" charset="0"/>
                          </a:rPr>
                          <m:t>′</m:t>
                        </m:r>
                      </m:sup>
                    </m:sSup>
                  </m:oMath>
                </a14:m>
                <a:endParaRPr lang="en-US" dirty="0"/>
              </a:p>
            </p:txBody>
          </p:sp>
        </mc:Choice>
        <mc:Fallback xmlns="">
          <p:sp>
            <p:nvSpPr>
              <p:cNvPr id="5" name="TextBox 4">
                <a:extLst>
                  <a:ext uri="{FF2B5EF4-FFF2-40B4-BE49-F238E27FC236}">
                    <a16:creationId xmlns:a16="http://schemas.microsoft.com/office/drawing/2014/main" id="{12923287-241E-4DBF-95E8-7DF6E808FEE7}"/>
                  </a:ext>
                </a:extLst>
              </p:cNvPr>
              <p:cNvSpPr txBox="1">
                <a:spLocks noRot="1" noChangeAspect="1" noMove="1" noResize="1" noEditPoints="1" noAdjustHandles="1" noChangeArrowheads="1" noChangeShapeType="1" noTextEdit="1"/>
              </p:cNvSpPr>
              <p:nvPr/>
            </p:nvSpPr>
            <p:spPr>
              <a:xfrm>
                <a:off x="7918933" y="4080247"/>
                <a:ext cx="2929007" cy="369332"/>
              </a:xfrm>
              <a:prstGeom prst="rect">
                <a:avLst/>
              </a:prstGeom>
              <a:blipFill>
                <a:blip r:embed="rId4"/>
                <a:stretch>
                  <a:fillRect l="-1663" t="-9836" b="-22951"/>
                </a:stretch>
              </a:blipFill>
            </p:spPr>
            <p:txBody>
              <a:bodyPr/>
              <a:lstStyle/>
              <a:p>
                <a:r>
                  <a:rPr lang="en-US">
                    <a:noFill/>
                  </a:rPr>
                  <a:t> </a:t>
                </a:r>
              </a:p>
            </p:txBody>
          </p:sp>
        </mc:Fallback>
      </mc:AlternateContent>
      <p:sp>
        <p:nvSpPr>
          <p:cNvPr id="10" name="Arrow: Right 9">
            <a:extLst>
              <a:ext uri="{FF2B5EF4-FFF2-40B4-BE49-F238E27FC236}">
                <a16:creationId xmlns:a16="http://schemas.microsoft.com/office/drawing/2014/main" id="{3AAB0D79-59A0-4912-B4D6-3A82FCA69397}"/>
              </a:ext>
            </a:extLst>
          </p:cNvPr>
          <p:cNvSpPr/>
          <p:nvPr/>
        </p:nvSpPr>
        <p:spPr>
          <a:xfrm>
            <a:off x="1585518" y="5411827"/>
            <a:ext cx="587229" cy="46647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59E649D5-2A0B-4A77-A0BD-E31B56ED352B}"/>
                  </a:ext>
                </a:extLst>
              </p:cNvPr>
              <p:cNvSpPr txBox="1"/>
              <p:nvPr/>
            </p:nvSpPr>
            <p:spPr>
              <a:xfrm>
                <a:off x="2568943" y="4966611"/>
                <a:ext cx="7065780" cy="133716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3600" b="0" i="1" smtClean="0">
                          <a:latin typeface="Cambria Math" panose="02040503050406030204" pitchFamily="18" charset="0"/>
                        </a:rPr>
                        <m:t>𝑆𝐷𝑅</m:t>
                      </m:r>
                      <m:d>
                        <m:dPr>
                          <m:ctrlPr>
                            <a:rPr lang="en-US" sz="3600" b="0" i="1" smtClean="0">
                              <a:latin typeface="Cambria Math" panose="02040503050406030204" pitchFamily="18" charset="0"/>
                            </a:rPr>
                          </m:ctrlPr>
                        </m:dPr>
                        <m:e>
                          <m:r>
                            <a:rPr lang="en-US" sz="3600" b="0" i="1" smtClean="0">
                              <a:latin typeface="Cambria Math" panose="02040503050406030204" pitchFamily="18" charset="0"/>
                            </a:rPr>
                            <m:t>𝑥</m:t>
                          </m:r>
                          <m:r>
                            <a:rPr lang="en-US" sz="3600" b="0" i="1" smtClean="0">
                              <a:latin typeface="Cambria Math" panose="02040503050406030204" pitchFamily="18" charset="0"/>
                            </a:rPr>
                            <m:t>,</m:t>
                          </m:r>
                          <m:r>
                            <a:rPr lang="en-US" sz="3600" b="0" i="1" smtClean="0">
                              <a:latin typeface="Cambria Math" panose="02040503050406030204" pitchFamily="18" charset="0"/>
                            </a:rPr>
                            <m:t>𝜇</m:t>
                          </m:r>
                          <m:r>
                            <a:rPr lang="en-US" sz="3600" b="0" i="1" smtClean="0">
                              <a:latin typeface="Cambria Math" panose="02040503050406030204" pitchFamily="18" charset="0"/>
                            </a:rPr>
                            <m:t>𝑥</m:t>
                          </m:r>
                          <m:r>
                            <a:rPr lang="en-US" sz="3600" b="0" i="1" smtClean="0">
                              <a:latin typeface="Cambria Math" panose="02040503050406030204" pitchFamily="18" charset="0"/>
                            </a:rPr>
                            <m:t> </m:t>
                          </m:r>
                        </m:e>
                      </m:d>
                      <m:r>
                        <a:rPr lang="en-US" sz="3600" b="0" i="1" smtClean="0">
                          <a:latin typeface="Cambria Math" panose="02040503050406030204" pitchFamily="18" charset="0"/>
                        </a:rPr>
                        <m:t>=10</m:t>
                      </m:r>
                      <m:func>
                        <m:funcPr>
                          <m:ctrlPr>
                            <a:rPr lang="en-US" sz="3600" i="1">
                              <a:latin typeface="Cambria Math" panose="02040503050406030204" pitchFamily="18" charset="0"/>
                            </a:rPr>
                          </m:ctrlPr>
                        </m:funcPr>
                        <m:fName>
                          <m:sSub>
                            <m:sSubPr>
                              <m:ctrlPr>
                                <a:rPr lang="en-US" sz="3600" i="1">
                                  <a:latin typeface="Cambria Math" panose="02040503050406030204" pitchFamily="18" charset="0"/>
                                </a:rPr>
                              </m:ctrlPr>
                            </m:sSubPr>
                            <m:e>
                              <m:r>
                                <m:rPr>
                                  <m:sty m:val="p"/>
                                </m:rPr>
                                <a:rPr lang="en-US" sz="3600">
                                  <a:latin typeface="Cambria Math" panose="02040503050406030204" pitchFamily="18" charset="0"/>
                                </a:rPr>
                                <m:t>log</m:t>
                              </m:r>
                            </m:e>
                            <m:sub>
                              <m:r>
                                <a:rPr lang="en-US" sz="3600" i="1">
                                  <a:latin typeface="Cambria Math" panose="02040503050406030204" pitchFamily="18" charset="0"/>
                                </a:rPr>
                                <m:t>10</m:t>
                              </m:r>
                            </m:sub>
                          </m:sSub>
                        </m:fName>
                        <m:e>
                          <m:d>
                            <m:dPr>
                              <m:ctrlPr>
                                <a:rPr lang="en-US" sz="3600" i="1">
                                  <a:latin typeface="Cambria Math" panose="02040503050406030204" pitchFamily="18" charset="0"/>
                                </a:rPr>
                              </m:ctrlPr>
                            </m:dPr>
                            <m:e>
                              <m:f>
                                <m:fPr>
                                  <m:ctrlPr>
                                    <a:rPr lang="en-US" sz="3600" i="1" smtClean="0">
                                      <a:solidFill>
                                        <a:srgbClr val="FF0000"/>
                                      </a:solidFill>
                                      <a:latin typeface="Cambria Math" panose="02040503050406030204" pitchFamily="18" charset="0"/>
                                    </a:rPr>
                                  </m:ctrlPr>
                                </m:fPr>
                                <m:num>
                                  <m:r>
                                    <a:rPr lang="en-US" sz="3600" b="0" i="1" smtClean="0">
                                      <a:solidFill>
                                        <a:srgbClr val="FF0000"/>
                                      </a:solidFill>
                                      <a:latin typeface="Cambria Math" panose="02040503050406030204" pitchFamily="18" charset="0"/>
                                    </a:rPr>
                                    <m:t>1</m:t>
                                  </m:r>
                                </m:num>
                                <m:den>
                                  <m:sSup>
                                    <m:sSupPr>
                                      <m:ctrlPr>
                                        <a:rPr lang="en-US" sz="3600" b="0" i="1" smtClean="0">
                                          <a:solidFill>
                                            <a:srgbClr val="FF0000"/>
                                          </a:solidFill>
                                          <a:latin typeface="Cambria Math" panose="02040503050406030204" pitchFamily="18" charset="0"/>
                                        </a:rPr>
                                      </m:ctrlPr>
                                    </m:sSupPr>
                                    <m:e>
                                      <m:d>
                                        <m:dPr>
                                          <m:ctrlPr>
                                            <a:rPr lang="en-US" sz="3600" b="0" i="1" smtClean="0">
                                              <a:solidFill>
                                                <a:srgbClr val="FF0000"/>
                                              </a:solidFill>
                                              <a:latin typeface="Cambria Math" panose="02040503050406030204" pitchFamily="18" charset="0"/>
                                            </a:rPr>
                                          </m:ctrlPr>
                                        </m:dPr>
                                        <m:e>
                                          <m:r>
                                            <a:rPr lang="en-US" sz="3600" b="0" i="1" smtClean="0">
                                              <a:solidFill>
                                                <a:srgbClr val="FF0000"/>
                                              </a:solidFill>
                                              <a:latin typeface="Cambria Math" panose="02040503050406030204" pitchFamily="18" charset="0"/>
                                            </a:rPr>
                                            <m:t>1−</m:t>
                                          </m:r>
                                          <m:r>
                                            <a:rPr lang="en-US" sz="3600" b="0" i="1" smtClean="0">
                                              <a:solidFill>
                                                <a:srgbClr val="FF0000"/>
                                              </a:solidFill>
                                              <a:latin typeface="Cambria Math" panose="02040503050406030204" pitchFamily="18" charset="0"/>
                                            </a:rPr>
                                            <m:t>𝜇</m:t>
                                          </m:r>
                                        </m:e>
                                      </m:d>
                                    </m:e>
                                    <m:sup>
                                      <m:r>
                                        <a:rPr lang="en-US" sz="3600" b="0" i="1" smtClean="0">
                                          <a:solidFill>
                                            <a:srgbClr val="FF0000"/>
                                          </a:solidFill>
                                          <a:latin typeface="Cambria Math" panose="02040503050406030204" pitchFamily="18" charset="0"/>
                                        </a:rPr>
                                        <m:t>2</m:t>
                                      </m:r>
                                    </m:sup>
                                  </m:sSup>
                                </m:den>
                              </m:f>
                            </m:e>
                          </m:d>
                        </m:e>
                      </m:func>
                    </m:oMath>
                  </m:oMathPara>
                </a14:m>
                <a:endParaRPr lang="en-US" sz="3600" dirty="0"/>
              </a:p>
            </p:txBody>
          </p:sp>
        </mc:Choice>
        <mc:Fallback xmlns="">
          <p:sp>
            <p:nvSpPr>
              <p:cNvPr id="12" name="TextBox 11">
                <a:extLst>
                  <a:ext uri="{FF2B5EF4-FFF2-40B4-BE49-F238E27FC236}">
                    <a16:creationId xmlns:a16="http://schemas.microsoft.com/office/drawing/2014/main" id="{59E649D5-2A0B-4A77-A0BD-E31B56ED352B}"/>
                  </a:ext>
                </a:extLst>
              </p:cNvPr>
              <p:cNvSpPr txBox="1">
                <a:spLocks noRot="1" noChangeAspect="1" noMove="1" noResize="1" noEditPoints="1" noAdjustHandles="1" noChangeArrowheads="1" noChangeShapeType="1" noTextEdit="1"/>
              </p:cNvSpPr>
              <p:nvPr/>
            </p:nvSpPr>
            <p:spPr>
              <a:xfrm>
                <a:off x="2568943" y="4966611"/>
                <a:ext cx="7065780" cy="1337161"/>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362F4270-E1A1-4F7D-B0A7-42500FA3AF16}"/>
                  </a:ext>
                </a:extLst>
              </p:cNvPr>
              <p:cNvSpPr txBox="1"/>
              <p:nvPr/>
            </p:nvSpPr>
            <p:spPr>
              <a:xfrm>
                <a:off x="448744" y="4446485"/>
                <a:ext cx="3233325" cy="523220"/>
              </a:xfrm>
              <a:prstGeom prst="rect">
                <a:avLst/>
              </a:prstGeom>
              <a:noFill/>
            </p:spPr>
            <p:txBody>
              <a:bodyPr wrap="square" rtlCol="0">
                <a:spAutoFit/>
              </a:bodyPr>
              <a:lstStyle/>
              <a:p>
                <a:r>
                  <a:rPr lang="vi-VN" sz="2800" dirty="0"/>
                  <a:t>Với </a:t>
                </a:r>
                <a14:m>
                  <m:oMath xmlns:m="http://schemas.openxmlformats.org/officeDocument/2006/math">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𝑥</m:t>
                        </m:r>
                      </m:e>
                    </m:acc>
                    <m:r>
                      <a:rPr lang="en-US" sz="2800" b="0" i="1" smtClean="0">
                        <a:latin typeface="Cambria Math" panose="02040503050406030204" pitchFamily="18" charset="0"/>
                      </a:rPr>
                      <m:t>=</m:t>
                    </m:r>
                    <m:r>
                      <a:rPr lang="en-US" sz="2800" b="0" i="1" smtClean="0">
                        <a:latin typeface="Cambria Math" panose="02040503050406030204" pitchFamily="18" charset="0"/>
                      </a:rPr>
                      <m:t>𝜇</m:t>
                    </m:r>
                    <m:r>
                      <a:rPr lang="en-US" sz="2800" b="0" i="1" smtClean="0">
                        <a:latin typeface="Cambria Math" panose="02040503050406030204" pitchFamily="18" charset="0"/>
                      </a:rPr>
                      <m:t>𝑥</m:t>
                    </m:r>
                    <m:r>
                      <a:rPr lang="en-US" sz="2800" b="0" i="1" smtClean="0">
                        <a:latin typeface="Cambria Math" panose="02040503050406030204" pitchFamily="18" charset="0"/>
                      </a:rPr>
                      <m:t>, </m:t>
                    </m:r>
                    <m:r>
                      <a:rPr lang="en-US" sz="2800" b="0" i="1" smtClean="0">
                        <a:latin typeface="Cambria Math" panose="02040503050406030204" pitchFamily="18" charset="0"/>
                      </a:rPr>
                      <m:t>𝜇</m:t>
                    </m:r>
                    <m:r>
                      <a:rPr lang="en-US" sz="2800" b="0" i="1" smtClean="0">
                        <a:latin typeface="Cambria Math" panose="02040503050406030204" pitchFamily="18" charset="0"/>
                      </a:rPr>
                      <m:t>∈</m:t>
                    </m:r>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𝑅</m:t>
                        </m:r>
                      </m:e>
                      <m:sup>
                        <m:r>
                          <a:rPr lang="en-US" sz="2800" b="0" i="1" smtClean="0">
                            <a:latin typeface="Cambria Math" panose="02040503050406030204" pitchFamily="18" charset="0"/>
                          </a:rPr>
                          <m:t>+</m:t>
                        </m:r>
                      </m:sup>
                    </m:sSup>
                  </m:oMath>
                </a14:m>
                <a:endParaRPr lang="en-US" sz="2800" dirty="0"/>
              </a:p>
            </p:txBody>
          </p:sp>
        </mc:Choice>
        <mc:Fallback xmlns="">
          <p:sp>
            <p:nvSpPr>
              <p:cNvPr id="13" name="TextBox 12">
                <a:extLst>
                  <a:ext uri="{FF2B5EF4-FFF2-40B4-BE49-F238E27FC236}">
                    <a16:creationId xmlns:a16="http://schemas.microsoft.com/office/drawing/2014/main" id="{362F4270-E1A1-4F7D-B0A7-42500FA3AF16}"/>
                  </a:ext>
                </a:extLst>
              </p:cNvPr>
              <p:cNvSpPr txBox="1">
                <a:spLocks noRot="1" noChangeAspect="1" noMove="1" noResize="1" noEditPoints="1" noAdjustHandles="1" noChangeArrowheads="1" noChangeShapeType="1" noTextEdit="1"/>
              </p:cNvSpPr>
              <p:nvPr/>
            </p:nvSpPr>
            <p:spPr>
              <a:xfrm>
                <a:off x="448744" y="4446485"/>
                <a:ext cx="3233325" cy="523220"/>
              </a:xfrm>
              <a:prstGeom prst="rect">
                <a:avLst/>
              </a:prstGeom>
              <a:blipFill>
                <a:blip r:embed="rId6"/>
                <a:stretch>
                  <a:fillRect l="-3962" t="-13953" b="-29070"/>
                </a:stretch>
              </a:blipFill>
            </p:spPr>
            <p:txBody>
              <a:bodyPr/>
              <a:lstStyle/>
              <a:p>
                <a:r>
                  <a:rPr lang="en-US">
                    <a:noFill/>
                  </a:rPr>
                  <a:t> </a:t>
                </a:r>
              </a:p>
            </p:txBody>
          </p:sp>
        </mc:Fallback>
      </mc:AlternateContent>
    </p:spTree>
    <p:extLst>
      <p:ext uri="{BB962C8B-B14F-4D97-AF65-F5344CB8AC3E}">
        <p14:creationId xmlns:p14="http://schemas.microsoft.com/office/powerpoint/2010/main" val="30558778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8" name="Title 5">
            <a:extLst>
              <a:ext uri="{FF2B5EF4-FFF2-40B4-BE49-F238E27FC236}">
                <a16:creationId xmlns:a16="http://schemas.microsoft.com/office/drawing/2014/main" id="{B8C87DF8-A9B1-4EDD-A32E-6182EF43BFDE}"/>
              </a:ext>
            </a:extLst>
          </p:cNvPr>
          <p:cNvSpPr>
            <a:spLocks noGrp="1"/>
          </p:cNvSpPr>
          <p:nvPr>
            <p:ph type="title"/>
          </p:nvPr>
        </p:nvSpPr>
        <p:spPr>
          <a:xfrm>
            <a:off x="838200" y="691651"/>
            <a:ext cx="10515600" cy="1325563"/>
          </a:xfrm>
        </p:spPr>
        <p:txBody>
          <a:bodyPr/>
          <a:lstStyle/>
          <a:p>
            <a:r>
              <a:rPr lang="vi-VN" b="0" dirty="0">
                <a:latin typeface="Calibri" panose="020F0502020204030204" pitchFamily="34" charset="0"/>
                <a:cs typeface="Calibri" panose="020F0502020204030204" pitchFamily="34" charset="0"/>
              </a:rPr>
              <a:t>Giới thiệu bài toán</a:t>
            </a:r>
            <a:endParaRPr lang="en-US" b="0" dirty="0">
              <a:latin typeface="Calibri" panose="020F0502020204030204" pitchFamily="34" charset="0"/>
              <a:cs typeface="Calibri" panose="020F0502020204030204" pitchFamily="34" charset="0"/>
            </a:endParaRPr>
          </a:p>
        </p:txBody>
      </p:sp>
      <p:pic>
        <p:nvPicPr>
          <p:cNvPr id="19" name="Picture 2" descr="Speech waveforms | Welcome to SWPhonetics">
            <a:extLst>
              <a:ext uri="{FF2B5EF4-FFF2-40B4-BE49-F238E27FC236}">
                <a16:creationId xmlns:a16="http://schemas.microsoft.com/office/drawing/2014/main" id="{50D62441-DF1F-447E-855D-F7BF7DB79B9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59532" y="2445480"/>
            <a:ext cx="3247831" cy="1753829"/>
          </a:xfrm>
          <a:prstGeom prst="rect">
            <a:avLst/>
          </a:prstGeom>
          <a:noFill/>
          <a:extLst>
            <a:ext uri="{909E8E84-426E-40DD-AFC4-6F175D3DCCD1}">
              <a14:hiddenFill xmlns:a14="http://schemas.microsoft.com/office/drawing/2010/main">
                <a:solidFill>
                  <a:srgbClr val="FFFFFF"/>
                </a:solidFill>
              </a14:hiddenFill>
            </a:ext>
          </a:extLst>
        </p:spPr>
      </p:pic>
      <p:sp>
        <p:nvSpPr>
          <p:cNvPr id="20" name="Arrow: Down 19">
            <a:extLst>
              <a:ext uri="{FF2B5EF4-FFF2-40B4-BE49-F238E27FC236}">
                <a16:creationId xmlns:a16="http://schemas.microsoft.com/office/drawing/2014/main" id="{7167130C-5F9F-4203-B163-8A00C104C532}"/>
              </a:ext>
            </a:extLst>
          </p:cNvPr>
          <p:cNvSpPr/>
          <p:nvPr/>
        </p:nvSpPr>
        <p:spPr>
          <a:xfrm rot="16200000">
            <a:off x="6858641" y="3035937"/>
            <a:ext cx="214604" cy="62466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DE8B7095-73C9-4436-B9F9-E56127791851}"/>
                  </a:ext>
                </a:extLst>
              </p:cNvPr>
              <p:cNvSpPr txBox="1"/>
              <p:nvPr/>
            </p:nvSpPr>
            <p:spPr>
              <a:xfrm>
                <a:off x="8954767" y="2025310"/>
                <a:ext cx="65735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vi-VN" b="0" i="1" smtClean="0">
                              <a:latin typeface="Cambria Math" panose="02040503050406030204" pitchFamily="18" charset="0"/>
                            </a:rPr>
                          </m:ctrlPr>
                        </m:accPr>
                        <m:e>
                          <m:r>
                            <a:rPr lang="en-US" b="0" i="1" smtClean="0">
                              <a:latin typeface="Cambria Math" panose="02040503050406030204" pitchFamily="18" charset="0"/>
                            </a:rPr>
                            <m:t>𝑥</m:t>
                          </m:r>
                        </m:e>
                      </m:acc>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p:txBody>
          </p:sp>
        </mc:Choice>
        <mc:Fallback xmlns="">
          <p:sp>
            <p:nvSpPr>
              <p:cNvPr id="21" name="TextBox 20">
                <a:extLst>
                  <a:ext uri="{FF2B5EF4-FFF2-40B4-BE49-F238E27FC236}">
                    <a16:creationId xmlns:a16="http://schemas.microsoft.com/office/drawing/2014/main" id="{DE8B7095-73C9-4436-B9F9-E56127791851}"/>
                  </a:ext>
                </a:extLst>
              </p:cNvPr>
              <p:cNvSpPr txBox="1">
                <a:spLocks noRot="1" noChangeAspect="1" noMove="1" noResize="1" noEditPoints="1" noAdjustHandles="1" noChangeArrowheads="1" noChangeShapeType="1" noTextEdit="1"/>
              </p:cNvSpPr>
              <p:nvPr/>
            </p:nvSpPr>
            <p:spPr>
              <a:xfrm>
                <a:off x="8954767" y="2025310"/>
                <a:ext cx="657359" cy="369332"/>
              </a:xfrm>
              <a:prstGeom prst="rect">
                <a:avLst/>
              </a:prstGeom>
              <a:blipFill>
                <a:blip r:embed="rId5"/>
                <a:stretch>
                  <a:fillRect t="-6557" b="-13115"/>
                </a:stretch>
              </a:blipFill>
            </p:spPr>
            <p:txBody>
              <a:bodyPr/>
              <a:lstStyle/>
              <a:p>
                <a:r>
                  <a:rPr lang="en-US">
                    <a:noFill/>
                  </a:rPr>
                  <a:t> </a:t>
                </a:r>
              </a:p>
            </p:txBody>
          </p:sp>
        </mc:Fallback>
      </mc:AlternateContent>
      <p:pic>
        <p:nvPicPr>
          <p:cNvPr id="22" name="Picture 6">
            <a:extLst>
              <a:ext uri="{FF2B5EF4-FFF2-40B4-BE49-F238E27FC236}">
                <a16:creationId xmlns:a16="http://schemas.microsoft.com/office/drawing/2014/main" id="{B37787A8-4FE9-4CF1-83D6-546D543889C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623282" y="2346797"/>
            <a:ext cx="2399888" cy="182639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D13E193E-DC2D-48EF-8EF6-09601BD91D26}"/>
                  </a:ext>
                </a:extLst>
              </p:cNvPr>
              <p:cNvSpPr txBox="1"/>
              <p:nvPr/>
            </p:nvSpPr>
            <p:spPr>
              <a:xfrm>
                <a:off x="781980" y="2216044"/>
                <a:ext cx="208249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𝑥</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p:txBody>
          </p:sp>
        </mc:Choice>
        <mc:Fallback xmlns="">
          <p:sp>
            <p:nvSpPr>
              <p:cNvPr id="23" name="TextBox 22">
                <a:extLst>
                  <a:ext uri="{FF2B5EF4-FFF2-40B4-BE49-F238E27FC236}">
                    <a16:creationId xmlns:a16="http://schemas.microsoft.com/office/drawing/2014/main" id="{D13E193E-DC2D-48EF-8EF6-09601BD91D26}"/>
                  </a:ext>
                </a:extLst>
              </p:cNvPr>
              <p:cNvSpPr txBox="1">
                <a:spLocks noRot="1" noChangeAspect="1" noMove="1" noResize="1" noEditPoints="1" noAdjustHandles="1" noChangeArrowheads="1" noChangeShapeType="1" noTextEdit="1"/>
              </p:cNvSpPr>
              <p:nvPr/>
            </p:nvSpPr>
            <p:spPr>
              <a:xfrm>
                <a:off x="781980" y="2216044"/>
                <a:ext cx="2082493" cy="369332"/>
              </a:xfrm>
              <a:prstGeom prst="rect">
                <a:avLst/>
              </a:prstGeom>
              <a:blipFill>
                <a:blip r:embed="rId7"/>
                <a:stretch>
                  <a:fillRect b="-13333"/>
                </a:stretch>
              </a:blipFill>
            </p:spPr>
            <p:txBody>
              <a:bodyPr/>
              <a:lstStyle/>
              <a:p>
                <a:r>
                  <a:rPr lang="en-US">
                    <a:noFill/>
                  </a:rPr>
                  <a:t> </a:t>
                </a:r>
              </a:p>
            </p:txBody>
          </p:sp>
        </mc:Fallback>
      </mc:AlternateContent>
      <p:pic>
        <p:nvPicPr>
          <p:cNvPr id="24" name="Picture 4" descr="✓ deep learning free vector eps, cdr, ai, svg vector illustration graphic  art">
            <a:extLst>
              <a:ext uri="{FF2B5EF4-FFF2-40B4-BE49-F238E27FC236}">
                <a16:creationId xmlns:a16="http://schemas.microsoft.com/office/drawing/2014/main" id="{6272855A-D64A-46B2-8448-B3568E5D2D4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195500" y="2585376"/>
            <a:ext cx="2291702" cy="1525791"/>
          </a:xfrm>
          <a:prstGeom prst="rect">
            <a:avLst/>
          </a:prstGeom>
          <a:noFill/>
          <a:extLst>
            <a:ext uri="{909E8E84-426E-40DD-AFC4-6F175D3DCCD1}">
              <a14:hiddenFill xmlns:a14="http://schemas.microsoft.com/office/drawing/2010/main">
                <a:solidFill>
                  <a:srgbClr val="FFFFFF"/>
                </a:solidFill>
              </a14:hiddenFill>
            </a:ext>
          </a:extLst>
        </p:spPr>
      </p:pic>
      <p:sp>
        <p:nvSpPr>
          <p:cNvPr id="25" name="Arrow: Down 24">
            <a:extLst>
              <a:ext uri="{FF2B5EF4-FFF2-40B4-BE49-F238E27FC236}">
                <a16:creationId xmlns:a16="http://schemas.microsoft.com/office/drawing/2014/main" id="{3D431189-DC46-4C78-BCB7-6A435467BBF2}"/>
              </a:ext>
            </a:extLst>
          </p:cNvPr>
          <p:cNvSpPr/>
          <p:nvPr/>
        </p:nvSpPr>
        <p:spPr>
          <a:xfrm rot="16200000">
            <a:off x="3692661" y="3035937"/>
            <a:ext cx="214604" cy="62466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 descr="Speech waveforms | Welcome to SWPhonetics">
            <a:extLst>
              <a:ext uri="{FF2B5EF4-FFF2-40B4-BE49-F238E27FC236}">
                <a16:creationId xmlns:a16="http://schemas.microsoft.com/office/drawing/2014/main" id="{EE3208E2-CA53-4456-9409-46D2D306578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59532" y="4704309"/>
            <a:ext cx="3247831" cy="1753829"/>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2B6FDDF0-641F-408F-BECE-F33FB817651D}"/>
                  </a:ext>
                </a:extLst>
              </p:cNvPr>
              <p:cNvSpPr txBox="1"/>
              <p:nvPr/>
            </p:nvSpPr>
            <p:spPr>
              <a:xfrm>
                <a:off x="8945810" y="4466428"/>
                <a:ext cx="65735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p:txBody>
          </p:sp>
        </mc:Choice>
        <mc:Fallback xmlns="">
          <p:sp>
            <p:nvSpPr>
              <p:cNvPr id="27" name="TextBox 26">
                <a:extLst>
                  <a:ext uri="{FF2B5EF4-FFF2-40B4-BE49-F238E27FC236}">
                    <a16:creationId xmlns:a16="http://schemas.microsoft.com/office/drawing/2014/main" id="{2B6FDDF0-641F-408F-BECE-F33FB817651D}"/>
                  </a:ext>
                </a:extLst>
              </p:cNvPr>
              <p:cNvSpPr txBox="1">
                <a:spLocks noRot="1" noChangeAspect="1" noMove="1" noResize="1" noEditPoints="1" noAdjustHandles="1" noChangeArrowheads="1" noChangeShapeType="1" noTextEdit="1"/>
              </p:cNvSpPr>
              <p:nvPr/>
            </p:nvSpPr>
            <p:spPr>
              <a:xfrm>
                <a:off x="8945810" y="4466428"/>
                <a:ext cx="657359" cy="369332"/>
              </a:xfrm>
              <a:prstGeom prst="rect">
                <a:avLst/>
              </a:prstGeom>
              <a:blipFill>
                <a:blip r:embed="rId9"/>
                <a:stretch>
                  <a:fillRect b="-13333"/>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9A891294-207F-4851-848F-4F6073CC9114}"/>
              </a:ext>
            </a:extLst>
          </p:cNvPr>
          <p:cNvSpPr>
            <a:spLocks noGrp="1"/>
          </p:cNvSpPr>
          <p:nvPr>
            <p:ph type="sldNum" sz="quarter" idx="12"/>
          </p:nvPr>
        </p:nvSpPr>
        <p:spPr/>
        <p:txBody>
          <a:bodyPr/>
          <a:lstStyle/>
          <a:p>
            <a:fld id="{1880F96C-824F-4C37-99B8-7E149B40C9DC}" type="slidenum">
              <a:rPr lang="en-US" smtClean="0"/>
              <a:pPr/>
              <a:t>6</a:t>
            </a:fld>
            <a:endParaRPr lang="en-US"/>
          </a:p>
        </p:txBody>
      </p:sp>
      <p:sp>
        <p:nvSpPr>
          <p:cNvPr id="14" name="TextBox 13">
            <a:extLst>
              <a:ext uri="{FF2B5EF4-FFF2-40B4-BE49-F238E27FC236}">
                <a16:creationId xmlns:a16="http://schemas.microsoft.com/office/drawing/2014/main" id="{A9E818C7-3B77-4BC6-A434-CA43047DCE0D}"/>
              </a:ext>
            </a:extLst>
          </p:cNvPr>
          <p:cNvSpPr txBox="1"/>
          <p:nvPr/>
        </p:nvSpPr>
        <p:spPr>
          <a:xfrm>
            <a:off x="623282" y="4158269"/>
            <a:ext cx="2428143" cy="369332"/>
          </a:xfrm>
          <a:prstGeom prst="rect">
            <a:avLst/>
          </a:prstGeom>
          <a:noFill/>
        </p:spPr>
        <p:txBody>
          <a:bodyPr wrap="square" rtlCol="0">
            <a:spAutoFit/>
          </a:bodyPr>
          <a:lstStyle/>
          <a:p>
            <a:pPr algn="ctr"/>
            <a:r>
              <a:rPr lang="vi-VN" dirty="0"/>
              <a:t>Âm máy tính ghi nhận</a:t>
            </a:r>
            <a:endParaRPr lang="en-US" dirty="0"/>
          </a:p>
        </p:txBody>
      </p:sp>
      <p:sp>
        <p:nvSpPr>
          <p:cNvPr id="15" name="TextBox 14">
            <a:extLst>
              <a:ext uri="{FF2B5EF4-FFF2-40B4-BE49-F238E27FC236}">
                <a16:creationId xmlns:a16="http://schemas.microsoft.com/office/drawing/2014/main" id="{65317F55-3392-447B-B5E2-478BFE078E8C}"/>
              </a:ext>
            </a:extLst>
          </p:cNvPr>
          <p:cNvSpPr txBox="1"/>
          <p:nvPr/>
        </p:nvSpPr>
        <p:spPr>
          <a:xfrm>
            <a:off x="1039966" y="6365789"/>
            <a:ext cx="2153154" cy="307777"/>
          </a:xfrm>
          <a:prstGeom prst="rect">
            <a:avLst/>
          </a:prstGeom>
          <a:noFill/>
        </p:spPr>
        <p:txBody>
          <a:bodyPr wrap="none" rtlCol="0">
            <a:spAutoFit/>
          </a:bodyPr>
          <a:lstStyle/>
          <a:p>
            <a:r>
              <a:rPr lang="vi-VN" sz="1400" i="1" dirty="0"/>
              <a:t>Nguồn hình ảnh</a:t>
            </a:r>
            <a:r>
              <a:rPr lang="vi-VN" sz="1400" i="1"/>
              <a:t>: Internet</a:t>
            </a:r>
            <a:endParaRPr lang="en-US" sz="1400" i="1" dirty="0"/>
          </a:p>
        </p:txBody>
      </p:sp>
    </p:spTree>
    <p:extLst>
      <p:ext uri="{BB962C8B-B14F-4D97-AF65-F5344CB8AC3E}">
        <p14:creationId xmlns:p14="http://schemas.microsoft.com/office/powerpoint/2010/main" val="259369950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0" name="Title 5">
                <a:extLst>
                  <a:ext uri="{FF2B5EF4-FFF2-40B4-BE49-F238E27FC236}">
                    <a16:creationId xmlns:a16="http://schemas.microsoft.com/office/drawing/2014/main" id="{109D7D57-3A60-4475-A030-058B52B416B0}"/>
                  </a:ext>
                </a:extLst>
              </p:cNvPr>
              <p:cNvSpPr>
                <a:spLocks noGrp="1"/>
              </p:cNvSpPr>
              <p:nvPr>
                <p:ph type="title"/>
              </p:nvPr>
            </p:nvSpPr>
            <p:spPr>
              <a:xfrm>
                <a:off x="838200" y="691651"/>
                <a:ext cx="10515600" cy="1325563"/>
              </a:xfrm>
            </p:spPr>
            <p:txBody>
              <a:bodyPr/>
              <a:lstStyle/>
              <a:p>
                <a:r>
                  <a:rPr lang="vi-VN" b="0" dirty="0">
                    <a:latin typeface="Calibri" panose="020F0502020204030204" pitchFamily="34" charset="0"/>
                    <a:cs typeface="Calibri" panose="020F0502020204030204" pitchFamily="34" charset="0"/>
                  </a:rPr>
                  <a:t>Ví dụ </a:t>
                </a:r>
                <a14:m>
                  <m:oMath xmlns:m="http://schemas.openxmlformats.org/officeDocument/2006/math">
                    <m:r>
                      <a:rPr lang="en-US" b="0" i="1" smtClean="0">
                        <a:latin typeface="Cambria Math" panose="02040503050406030204" pitchFamily="18" charset="0"/>
                        <a:cs typeface="Calibri" panose="020F0502020204030204" pitchFamily="34" charset="0"/>
                      </a:rPr>
                      <m:t>𝑆𝐷𝑅</m:t>
                    </m:r>
                  </m:oMath>
                </a14:m>
                <a:endParaRPr lang="en-US" b="0" dirty="0">
                  <a:latin typeface="Calibri" panose="020F0502020204030204" pitchFamily="34" charset="0"/>
                  <a:cs typeface="Calibri" panose="020F0502020204030204" pitchFamily="34" charset="0"/>
                </a:endParaRPr>
              </a:p>
            </p:txBody>
          </p:sp>
        </mc:Choice>
        <mc:Fallback xmlns="">
          <p:sp>
            <p:nvSpPr>
              <p:cNvPr id="20" name="Title 5">
                <a:extLst>
                  <a:ext uri="{FF2B5EF4-FFF2-40B4-BE49-F238E27FC236}">
                    <a16:creationId xmlns:a16="http://schemas.microsoft.com/office/drawing/2014/main" id="{109D7D57-3A60-4475-A030-058B52B416B0}"/>
                  </a:ext>
                </a:extLst>
              </p:cNvPr>
              <p:cNvSpPr>
                <a:spLocks noGrp="1" noRot="1" noChangeAspect="1" noMove="1" noResize="1" noEditPoints="1" noAdjustHandles="1" noChangeArrowheads="1" noChangeShapeType="1" noTextEdit="1"/>
              </p:cNvSpPr>
              <p:nvPr>
                <p:ph type="title"/>
              </p:nvPr>
            </p:nvSpPr>
            <p:spPr>
              <a:xfrm>
                <a:off x="838200" y="691651"/>
                <a:ext cx="10515600" cy="1325563"/>
              </a:xfrm>
              <a:blipFill>
                <a:blip r:embed="rId3"/>
                <a:stretch>
                  <a:fillRect l="-2377"/>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EA308AA1-C96E-4AEB-8661-99AF85DAC72A}"/>
              </a:ext>
            </a:extLst>
          </p:cNvPr>
          <p:cNvSpPr>
            <a:spLocks noGrp="1"/>
          </p:cNvSpPr>
          <p:nvPr>
            <p:ph type="sldNum" sz="quarter" idx="12"/>
          </p:nvPr>
        </p:nvSpPr>
        <p:spPr/>
        <p:txBody>
          <a:bodyPr/>
          <a:lstStyle/>
          <a:p>
            <a:fld id="{1880F96C-824F-4C37-99B8-7E149B40C9DC}" type="slidenum">
              <a:rPr lang="en-US" smtClean="0"/>
              <a:pPr/>
              <a:t>60</a:t>
            </a:fld>
            <a:endParaRPr lang="en-US"/>
          </a:p>
        </p:txBody>
      </p:sp>
      <mc:AlternateContent xmlns:mc="http://schemas.openxmlformats.org/markup-compatibility/2006" xmlns:a14="http://schemas.microsoft.com/office/drawing/2010/main">
        <mc:Choice Requires="a14">
          <p:graphicFrame>
            <p:nvGraphicFramePr>
              <p:cNvPr id="12" name="Table 3">
                <a:extLst>
                  <a:ext uri="{FF2B5EF4-FFF2-40B4-BE49-F238E27FC236}">
                    <a16:creationId xmlns:a16="http://schemas.microsoft.com/office/drawing/2014/main" id="{61B75234-B20E-4949-8F42-6BEDD2C79EF8}"/>
                  </a:ext>
                </a:extLst>
              </p:cNvPr>
              <p:cNvGraphicFramePr>
                <a:graphicFrameLocks noGrp="1"/>
              </p:cNvGraphicFramePr>
              <p:nvPr/>
            </p:nvGraphicFramePr>
            <p:xfrm>
              <a:off x="499242" y="2603674"/>
              <a:ext cx="1392621" cy="2072640"/>
            </p:xfrm>
            <a:graphic>
              <a:graphicData uri="http://schemas.openxmlformats.org/drawingml/2006/table">
                <a:tbl>
                  <a:tblPr firstRow="1" bandRow="1">
                    <a:tableStyleId>{5C22544A-7EE6-4342-B048-85BDC9FD1C3A}</a:tableStyleId>
                  </a:tblPr>
                  <a:tblGrid>
                    <a:gridCol w="1392621">
                      <a:extLst>
                        <a:ext uri="{9D8B030D-6E8A-4147-A177-3AD203B41FA5}">
                          <a16:colId xmlns:a16="http://schemas.microsoft.com/office/drawing/2014/main" val="4223936905"/>
                        </a:ext>
                      </a:extLst>
                    </a:gridCol>
                  </a:tblGrid>
                  <a:tr h="370840">
                    <a:tc>
                      <a:txBody>
                        <a:bodyPr/>
                        <a:lstStyle/>
                        <a:p>
                          <a:pPr algn="ctr"/>
                          <a14:m>
                            <m:oMathPara xmlns:m="http://schemas.openxmlformats.org/officeDocument/2006/math">
                              <m:oMathParaPr>
                                <m:jc m:val="centerGroup"/>
                              </m:oMathParaPr>
                              <m:oMath xmlns:m="http://schemas.openxmlformats.org/officeDocument/2006/math">
                                <m:r>
                                  <a:rPr lang="en-US" sz="2800" b="0" i="1" smtClean="0">
                                    <a:solidFill>
                                      <a:sysClr val="windowText" lastClr="000000"/>
                                    </a:solidFill>
                                    <a:latin typeface="Cambria Math" panose="02040503050406030204" pitchFamily="18" charset="0"/>
                                  </a:rPr>
                                  <m:t>1</m:t>
                                </m:r>
                              </m:oMath>
                            </m:oMathPara>
                          </a14:m>
                          <a:endParaRPr lang="en-US" sz="28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10890079"/>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2800" b="0" i="1" smtClean="0">
                                    <a:solidFill>
                                      <a:sysClr val="windowText" lastClr="000000"/>
                                    </a:solidFill>
                                    <a:latin typeface="Cambria Math" panose="02040503050406030204" pitchFamily="18" charset="0"/>
                                  </a:rPr>
                                  <m:t>2</m:t>
                                </m:r>
                              </m:oMath>
                            </m:oMathPara>
                          </a14:m>
                          <a:endParaRPr lang="en-US" sz="28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96129164"/>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2800" b="0" i="1" smtClean="0">
                                    <a:solidFill>
                                      <a:sysClr val="windowText" lastClr="000000"/>
                                    </a:solidFill>
                                    <a:latin typeface="Cambria Math" panose="02040503050406030204" pitchFamily="18" charset="0"/>
                                  </a:rPr>
                                  <m:t>3</m:t>
                                </m:r>
                              </m:oMath>
                            </m:oMathPara>
                          </a14:m>
                          <a:endParaRPr lang="en-US" sz="28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35804702"/>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2800" b="0" i="1" smtClean="0">
                                    <a:solidFill>
                                      <a:sysClr val="windowText" lastClr="000000"/>
                                    </a:solidFill>
                                    <a:latin typeface="Cambria Math" panose="02040503050406030204" pitchFamily="18" charset="0"/>
                                  </a:rPr>
                                  <m:t>4</m:t>
                                </m:r>
                              </m:oMath>
                            </m:oMathPara>
                          </a14:m>
                          <a:endParaRPr lang="en-US" sz="28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84045746"/>
                      </a:ext>
                    </a:extLst>
                  </a:tr>
                </a:tbl>
              </a:graphicData>
            </a:graphic>
          </p:graphicFrame>
        </mc:Choice>
        <mc:Fallback xmlns="">
          <p:graphicFrame>
            <p:nvGraphicFramePr>
              <p:cNvPr id="12" name="Table 3">
                <a:extLst>
                  <a:ext uri="{FF2B5EF4-FFF2-40B4-BE49-F238E27FC236}">
                    <a16:creationId xmlns:a16="http://schemas.microsoft.com/office/drawing/2014/main" id="{61B75234-B20E-4949-8F42-6BEDD2C79EF8}"/>
                  </a:ext>
                </a:extLst>
              </p:cNvPr>
              <p:cNvGraphicFramePr>
                <a:graphicFrameLocks noGrp="1"/>
              </p:cNvGraphicFramePr>
              <p:nvPr/>
            </p:nvGraphicFramePr>
            <p:xfrm>
              <a:off x="499242" y="2603674"/>
              <a:ext cx="1392621" cy="2072640"/>
            </p:xfrm>
            <a:graphic>
              <a:graphicData uri="http://schemas.openxmlformats.org/drawingml/2006/table">
                <a:tbl>
                  <a:tblPr firstRow="1" bandRow="1">
                    <a:tableStyleId>{5C22544A-7EE6-4342-B048-85BDC9FD1C3A}</a:tableStyleId>
                  </a:tblPr>
                  <a:tblGrid>
                    <a:gridCol w="1392621">
                      <a:extLst>
                        <a:ext uri="{9D8B030D-6E8A-4147-A177-3AD203B41FA5}">
                          <a16:colId xmlns:a16="http://schemas.microsoft.com/office/drawing/2014/main" val="4223936905"/>
                        </a:ext>
                      </a:extLst>
                    </a:gridCol>
                  </a:tblGrid>
                  <a:tr h="518160">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4"/>
                          <a:stretch>
                            <a:fillRect l="-435" t="-1176" r="-870" b="-303529"/>
                          </a:stretch>
                        </a:blipFill>
                      </a:tcPr>
                    </a:tc>
                    <a:extLst>
                      <a:ext uri="{0D108BD9-81ED-4DB2-BD59-A6C34878D82A}">
                        <a16:rowId xmlns:a16="http://schemas.microsoft.com/office/drawing/2014/main" val="2810890079"/>
                      </a:ext>
                    </a:extLst>
                  </a:tr>
                  <a:tr h="518160">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4"/>
                          <a:stretch>
                            <a:fillRect l="-435" t="-100000" r="-870" b="-200000"/>
                          </a:stretch>
                        </a:blipFill>
                      </a:tcPr>
                    </a:tc>
                    <a:extLst>
                      <a:ext uri="{0D108BD9-81ED-4DB2-BD59-A6C34878D82A}">
                        <a16:rowId xmlns:a16="http://schemas.microsoft.com/office/drawing/2014/main" val="4196129164"/>
                      </a:ext>
                    </a:extLst>
                  </a:tr>
                  <a:tr h="518160">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4"/>
                          <a:stretch>
                            <a:fillRect l="-435" t="-202353" r="-870" b="-102353"/>
                          </a:stretch>
                        </a:blipFill>
                      </a:tcPr>
                    </a:tc>
                    <a:extLst>
                      <a:ext uri="{0D108BD9-81ED-4DB2-BD59-A6C34878D82A}">
                        <a16:rowId xmlns:a16="http://schemas.microsoft.com/office/drawing/2014/main" val="2035804702"/>
                      </a:ext>
                    </a:extLst>
                  </a:tr>
                  <a:tr h="518160">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4"/>
                          <a:stretch>
                            <a:fillRect l="-435" t="-302353" r="-870" b="-2353"/>
                          </a:stretch>
                        </a:blipFill>
                      </a:tcPr>
                    </a:tc>
                    <a:extLst>
                      <a:ext uri="{0D108BD9-81ED-4DB2-BD59-A6C34878D82A}">
                        <a16:rowId xmlns:a16="http://schemas.microsoft.com/office/drawing/2014/main" val="1984045746"/>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4" name="Table 3">
                <a:extLst>
                  <a:ext uri="{FF2B5EF4-FFF2-40B4-BE49-F238E27FC236}">
                    <a16:creationId xmlns:a16="http://schemas.microsoft.com/office/drawing/2014/main" id="{B6608CE1-9A99-4ECE-B9D3-D42E559A39A8}"/>
                  </a:ext>
                </a:extLst>
              </p:cNvPr>
              <p:cNvGraphicFramePr>
                <a:graphicFrameLocks noGrp="1"/>
              </p:cNvGraphicFramePr>
              <p:nvPr/>
            </p:nvGraphicFramePr>
            <p:xfrm>
              <a:off x="2425265" y="2603674"/>
              <a:ext cx="1392621" cy="2072640"/>
            </p:xfrm>
            <a:graphic>
              <a:graphicData uri="http://schemas.openxmlformats.org/drawingml/2006/table">
                <a:tbl>
                  <a:tblPr firstRow="1" bandRow="1">
                    <a:tableStyleId>{5C22544A-7EE6-4342-B048-85BDC9FD1C3A}</a:tableStyleId>
                  </a:tblPr>
                  <a:tblGrid>
                    <a:gridCol w="1392621">
                      <a:extLst>
                        <a:ext uri="{9D8B030D-6E8A-4147-A177-3AD203B41FA5}">
                          <a16:colId xmlns:a16="http://schemas.microsoft.com/office/drawing/2014/main" val="4223936905"/>
                        </a:ext>
                      </a:extLst>
                    </a:gridCol>
                  </a:tblGrid>
                  <a:tr h="370840">
                    <a:tc>
                      <a:txBody>
                        <a:bodyPr/>
                        <a:lstStyle/>
                        <a:p>
                          <a:pPr algn="ctr"/>
                          <a14:m>
                            <m:oMathPara xmlns:m="http://schemas.openxmlformats.org/officeDocument/2006/math">
                              <m:oMathParaPr>
                                <m:jc m:val="centerGroup"/>
                              </m:oMathParaPr>
                              <m:oMath xmlns:m="http://schemas.openxmlformats.org/officeDocument/2006/math">
                                <m:r>
                                  <a:rPr lang="en-US" sz="2800" b="0" i="1" smtClean="0">
                                    <a:solidFill>
                                      <a:sysClr val="windowText" lastClr="000000"/>
                                    </a:solidFill>
                                    <a:latin typeface="Cambria Math" panose="02040503050406030204" pitchFamily="18" charset="0"/>
                                  </a:rPr>
                                  <m:t>5</m:t>
                                </m:r>
                              </m:oMath>
                            </m:oMathPara>
                          </a14:m>
                          <a:endParaRPr lang="en-US" sz="28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10890079"/>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2800" b="0" i="1" smtClean="0">
                                    <a:solidFill>
                                      <a:sysClr val="windowText" lastClr="000000"/>
                                    </a:solidFill>
                                    <a:latin typeface="Cambria Math" panose="02040503050406030204" pitchFamily="18" charset="0"/>
                                  </a:rPr>
                                  <m:t>6</m:t>
                                </m:r>
                              </m:oMath>
                            </m:oMathPara>
                          </a14:m>
                          <a:endParaRPr lang="en-US" sz="28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96129164"/>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2800" b="0" i="1" smtClean="0">
                                    <a:solidFill>
                                      <a:sysClr val="windowText" lastClr="000000"/>
                                    </a:solidFill>
                                    <a:latin typeface="Cambria Math" panose="02040503050406030204" pitchFamily="18" charset="0"/>
                                  </a:rPr>
                                  <m:t>7</m:t>
                                </m:r>
                              </m:oMath>
                            </m:oMathPara>
                          </a14:m>
                          <a:endParaRPr lang="en-US" sz="28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35804702"/>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2800" b="0" i="1" smtClean="0">
                                    <a:solidFill>
                                      <a:sysClr val="windowText" lastClr="000000"/>
                                    </a:solidFill>
                                    <a:latin typeface="Cambria Math" panose="02040503050406030204" pitchFamily="18" charset="0"/>
                                  </a:rPr>
                                  <m:t>8</m:t>
                                </m:r>
                              </m:oMath>
                            </m:oMathPara>
                          </a14:m>
                          <a:endParaRPr lang="en-US" sz="28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84045746"/>
                      </a:ext>
                    </a:extLst>
                  </a:tr>
                </a:tbl>
              </a:graphicData>
            </a:graphic>
          </p:graphicFrame>
        </mc:Choice>
        <mc:Fallback xmlns="">
          <p:graphicFrame>
            <p:nvGraphicFramePr>
              <p:cNvPr id="14" name="Table 3">
                <a:extLst>
                  <a:ext uri="{FF2B5EF4-FFF2-40B4-BE49-F238E27FC236}">
                    <a16:creationId xmlns:a16="http://schemas.microsoft.com/office/drawing/2014/main" id="{B6608CE1-9A99-4ECE-B9D3-D42E559A39A8}"/>
                  </a:ext>
                </a:extLst>
              </p:cNvPr>
              <p:cNvGraphicFramePr>
                <a:graphicFrameLocks noGrp="1"/>
              </p:cNvGraphicFramePr>
              <p:nvPr/>
            </p:nvGraphicFramePr>
            <p:xfrm>
              <a:off x="2425265" y="2603674"/>
              <a:ext cx="1392621" cy="2072640"/>
            </p:xfrm>
            <a:graphic>
              <a:graphicData uri="http://schemas.openxmlformats.org/drawingml/2006/table">
                <a:tbl>
                  <a:tblPr firstRow="1" bandRow="1">
                    <a:tableStyleId>{5C22544A-7EE6-4342-B048-85BDC9FD1C3A}</a:tableStyleId>
                  </a:tblPr>
                  <a:tblGrid>
                    <a:gridCol w="1392621">
                      <a:extLst>
                        <a:ext uri="{9D8B030D-6E8A-4147-A177-3AD203B41FA5}">
                          <a16:colId xmlns:a16="http://schemas.microsoft.com/office/drawing/2014/main" val="4223936905"/>
                        </a:ext>
                      </a:extLst>
                    </a:gridCol>
                  </a:tblGrid>
                  <a:tr h="518160">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5"/>
                          <a:stretch>
                            <a:fillRect l="-435" t="-1176" r="-870" b="-303529"/>
                          </a:stretch>
                        </a:blipFill>
                      </a:tcPr>
                    </a:tc>
                    <a:extLst>
                      <a:ext uri="{0D108BD9-81ED-4DB2-BD59-A6C34878D82A}">
                        <a16:rowId xmlns:a16="http://schemas.microsoft.com/office/drawing/2014/main" val="2810890079"/>
                      </a:ext>
                    </a:extLst>
                  </a:tr>
                  <a:tr h="518160">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5"/>
                          <a:stretch>
                            <a:fillRect l="-435" t="-100000" r="-870" b="-200000"/>
                          </a:stretch>
                        </a:blipFill>
                      </a:tcPr>
                    </a:tc>
                    <a:extLst>
                      <a:ext uri="{0D108BD9-81ED-4DB2-BD59-A6C34878D82A}">
                        <a16:rowId xmlns:a16="http://schemas.microsoft.com/office/drawing/2014/main" val="4196129164"/>
                      </a:ext>
                    </a:extLst>
                  </a:tr>
                  <a:tr h="518160">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5"/>
                          <a:stretch>
                            <a:fillRect l="-435" t="-202353" r="-870" b="-102353"/>
                          </a:stretch>
                        </a:blipFill>
                      </a:tcPr>
                    </a:tc>
                    <a:extLst>
                      <a:ext uri="{0D108BD9-81ED-4DB2-BD59-A6C34878D82A}">
                        <a16:rowId xmlns:a16="http://schemas.microsoft.com/office/drawing/2014/main" val="2035804702"/>
                      </a:ext>
                    </a:extLst>
                  </a:tr>
                  <a:tr h="518160">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5"/>
                          <a:stretch>
                            <a:fillRect l="-435" t="-302353" r="-870" b="-2353"/>
                          </a:stretch>
                        </a:blipFill>
                      </a:tcPr>
                    </a:tc>
                    <a:extLst>
                      <a:ext uri="{0D108BD9-81ED-4DB2-BD59-A6C34878D82A}">
                        <a16:rowId xmlns:a16="http://schemas.microsoft.com/office/drawing/2014/main" val="1984045746"/>
                      </a:ext>
                    </a:extLst>
                  </a:tr>
                </a:tbl>
              </a:graphicData>
            </a:graphic>
          </p:graphicFrame>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8429632-8CFD-4044-AB62-FC1D7DAA56BE}"/>
                  </a:ext>
                </a:extLst>
              </p:cNvPr>
              <p:cNvSpPr txBox="1"/>
              <p:nvPr/>
            </p:nvSpPr>
            <p:spPr>
              <a:xfrm>
                <a:off x="0" y="4848139"/>
                <a:ext cx="2391104" cy="46666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sz="2400" b="0" i="1" smtClean="0">
                              <a:latin typeface="Cambria Math" panose="02040503050406030204" pitchFamily="18" charset="0"/>
                            </a:rPr>
                          </m:ctrlPr>
                        </m:sSubSupPr>
                        <m:e>
                          <m:d>
                            <m:dPr>
                              <m:begChr m:val="‖"/>
                              <m:endChr m:val="‖"/>
                              <m:ctrlPr>
                                <a:rPr lang="en-US" sz="2400" b="0" i="1" smtClean="0">
                                  <a:latin typeface="Cambria Math" panose="02040503050406030204" pitchFamily="18" charset="0"/>
                                </a:rPr>
                              </m:ctrlPr>
                            </m:dPr>
                            <m:e>
                              <m:r>
                                <a:rPr lang="en-US" sz="2400" b="0" i="1" smtClean="0">
                                  <a:latin typeface="Cambria Math" panose="02040503050406030204" pitchFamily="18" charset="0"/>
                                </a:rPr>
                                <m:t>𝑥</m:t>
                              </m:r>
                            </m:e>
                          </m:d>
                        </m:e>
                        <m:sub>
                          <m:r>
                            <a:rPr lang="en-US" sz="2400" b="0" i="1" smtClean="0">
                              <a:latin typeface="Cambria Math" panose="02040503050406030204" pitchFamily="18" charset="0"/>
                            </a:rPr>
                            <m:t>2</m:t>
                          </m:r>
                        </m:sub>
                        <m:sup>
                          <m:r>
                            <a:rPr lang="en-US" sz="2400" b="0" i="1" smtClean="0">
                              <a:latin typeface="Cambria Math" panose="02040503050406030204" pitchFamily="18" charset="0"/>
                            </a:rPr>
                            <m:t>2</m:t>
                          </m:r>
                        </m:sup>
                      </m:sSubSup>
                      <m:r>
                        <a:rPr lang="en-US" sz="2400" b="0" i="1" smtClean="0">
                          <a:latin typeface="Cambria Math" panose="02040503050406030204" pitchFamily="18" charset="0"/>
                        </a:rPr>
                        <m:t>=30</m:t>
                      </m:r>
                    </m:oMath>
                  </m:oMathPara>
                </a14:m>
                <a:endParaRPr lang="en-US" sz="2400" dirty="0"/>
              </a:p>
            </p:txBody>
          </p:sp>
        </mc:Choice>
        <mc:Fallback xmlns="">
          <p:sp>
            <p:nvSpPr>
              <p:cNvPr id="3" name="TextBox 2">
                <a:extLst>
                  <a:ext uri="{FF2B5EF4-FFF2-40B4-BE49-F238E27FC236}">
                    <a16:creationId xmlns:a16="http://schemas.microsoft.com/office/drawing/2014/main" id="{B8429632-8CFD-4044-AB62-FC1D7DAA56BE}"/>
                  </a:ext>
                </a:extLst>
              </p:cNvPr>
              <p:cNvSpPr txBox="1">
                <a:spLocks noRot="1" noChangeAspect="1" noMove="1" noResize="1" noEditPoints="1" noAdjustHandles="1" noChangeArrowheads="1" noChangeShapeType="1" noTextEdit="1"/>
              </p:cNvSpPr>
              <p:nvPr/>
            </p:nvSpPr>
            <p:spPr>
              <a:xfrm>
                <a:off x="0" y="4848139"/>
                <a:ext cx="2391104" cy="466666"/>
              </a:xfrm>
              <a:prstGeom prst="rect">
                <a:avLst/>
              </a:prstGeom>
              <a:blipFill>
                <a:blip r:embed="rId6"/>
                <a:stretch>
                  <a:fillRect b="-259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6008EB85-72E6-49DB-8D53-4B98C376C07F}"/>
                  </a:ext>
                </a:extLst>
              </p:cNvPr>
              <p:cNvSpPr txBox="1"/>
              <p:nvPr/>
            </p:nvSpPr>
            <p:spPr>
              <a:xfrm>
                <a:off x="149775" y="5393887"/>
                <a:ext cx="2391104" cy="46666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sz="2400" b="0" i="1" smtClean="0">
                              <a:latin typeface="Cambria Math" panose="02040503050406030204" pitchFamily="18" charset="0"/>
                            </a:rPr>
                          </m:ctrlPr>
                        </m:sSubSupPr>
                        <m:e>
                          <m:d>
                            <m:dPr>
                              <m:begChr m:val="‖"/>
                              <m:endChr m:val="‖"/>
                              <m:ctrlPr>
                                <a:rPr lang="en-US" sz="2400" b="0" i="1" smtClean="0">
                                  <a:latin typeface="Cambria Math" panose="02040503050406030204" pitchFamily="18" charset="0"/>
                                </a:rPr>
                              </m:ctrlPr>
                            </m:dPr>
                            <m:e>
                              <m:r>
                                <a:rPr lang="en-US" sz="2400" b="0" i="1" smtClean="0">
                                  <a:latin typeface="Cambria Math" panose="02040503050406030204" pitchFamily="18" charset="0"/>
                                </a:rPr>
                                <m:t>𝑥</m:t>
                              </m:r>
                              <m:r>
                                <a:rPr lang="en-US" sz="2400" b="0" i="1" smtClean="0">
                                  <a:latin typeface="Cambria Math" panose="02040503050406030204" pitchFamily="18" charset="0"/>
                                </a:rPr>
                                <m:t>−</m:t>
                              </m:r>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𝑥</m:t>
                                  </m:r>
                                </m:e>
                              </m:acc>
                            </m:e>
                          </m:d>
                        </m:e>
                        <m:sub>
                          <m:r>
                            <a:rPr lang="en-US" sz="2400" b="0" i="1" smtClean="0">
                              <a:latin typeface="Cambria Math" panose="02040503050406030204" pitchFamily="18" charset="0"/>
                            </a:rPr>
                            <m:t>2</m:t>
                          </m:r>
                        </m:sub>
                        <m:sup>
                          <m:r>
                            <a:rPr lang="en-US" sz="2400" b="0" i="1" smtClean="0">
                              <a:latin typeface="Cambria Math" panose="02040503050406030204" pitchFamily="18" charset="0"/>
                            </a:rPr>
                            <m:t>2</m:t>
                          </m:r>
                        </m:sup>
                      </m:sSubSup>
                      <m:r>
                        <a:rPr lang="en-US" sz="2400" b="0" i="1" smtClean="0">
                          <a:latin typeface="Cambria Math" panose="02040503050406030204" pitchFamily="18" charset="0"/>
                        </a:rPr>
                        <m:t>=64</m:t>
                      </m:r>
                    </m:oMath>
                  </m:oMathPara>
                </a14:m>
                <a:endParaRPr lang="en-US" sz="2400" dirty="0"/>
              </a:p>
            </p:txBody>
          </p:sp>
        </mc:Choice>
        <mc:Fallback xmlns="">
          <p:sp>
            <p:nvSpPr>
              <p:cNvPr id="16" name="TextBox 15">
                <a:extLst>
                  <a:ext uri="{FF2B5EF4-FFF2-40B4-BE49-F238E27FC236}">
                    <a16:creationId xmlns:a16="http://schemas.microsoft.com/office/drawing/2014/main" id="{6008EB85-72E6-49DB-8D53-4B98C376C07F}"/>
                  </a:ext>
                </a:extLst>
              </p:cNvPr>
              <p:cNvSpPr txBox="1">
                <a:spLocks noRot="1" noChangeAspect="1" noMove="1" noResize="1" noEditPoints="1" noAdjustHandles="1" noChangeArrowheads="1" noChangeShapeType="1" noTextEdit="1"/>
              </p:cNvSpPr>
              <p:nvPr/>
            </p:nvSpPr>
            <p:spPr>
              <a:xfrm>
                <a:off x="149775" y="5393887"/>
                <a:ext cx="2391104" cy="466666"/>
              </a:xfrm>
              <a:prstGeom prst="rect">
                <a:avLst/>
              </a:prstGeom>
              <a:blipFill>
                <a:blip r:embed="rId7"/>
                <a:stretch>
                  <a:fillRect t="-2632" b="-26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84C3F5D2-99B6-4AE2-B5AB-7F056A3CEB56}"/>
                  </a:ext>
                </a:extLst>
              </p:cNvPr>
              <p:cNvSpPr txBox="1"/>
              <p:nvPr/>
            </p:nvSpPr>
            <p:spPr>
              <a:xfrm>
                <a:off x="0" y="2017214"/>
                <a:ext cx="2391104"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𝑥</m:t>
                      </m:r>
                    </m:oMath>
                  </m:oMathPara>
                </a14:m>
                <a:endParaRPr lang="en-US" sz="2400" dirty="0"/>
              </a:p>
            </p:txBody>
          </p:sp>
        </mc:Choice>
        <mc:Fallback xmlns="">
          <p:sp>
            <p:nvSpPr>
              <p:cNvPr id="18" name="TextBox 17">
                <a:extLst>
                  <a:ext uri="{FF2B5EF4-FFF2-40B4-BE49-F238E27FC236}">
                    <a16:creationId xmlns:a16="http://schemas.microsoft.com/office/drawing/2014/main" id="{84C3F5D2-99B6-4AE2-B5AB-7F056A3CEB56}"/>
                  </a:ext>
                </a:extLst>
              </p:cNvPr>
              <p:cNvSpPr txBox="1">
                <a:spLocks noRot="1" noChangeAspect="1" noMove="1" noResize="1" noEditPoints="1" noAdjustHandles="1" noChangeArrowheads="1" noChangeShapeType="1" noTextEdit="1"/>
              </p:cNvSpPr>
              <p:nvPr/>
            </p:nvSpPr>
            <p:spPr>
              <a:xfrm>
                <a:off x="0" y="2017214"/>
                <a:ext cx="2391104" cy="461665"/>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B94CBBB7-185C-4AD8-A0DF-2906DD517CF6}"/>
                  </a:ext>
                </a:extLst>
              </p:cNvPr>
              <p:cNvSpPr txBox="1"/>
              <p:nvPr/>
            </p:nvSpPr>
            <p:spPr>
              <a:xfrm>
                <a:off x="1926023" y="2017214"/>
                <a:ext cx="2391104"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𝑥</m:t>
                          </m:r>
                        </m:e>
                      </m:acc>
                    </m:oMath>
                  </m:oMathPara>
                </a14:m>
                <a:endParaRPr lang="en-US" sz="2400" dirty="0"/>
              </a:p>
            </p:txBody>
          </p:sp>
        </mc:Choice>
        <mc:Fallback xmlns="">
          <p:sp>
            <p:nvSpPr>
              <p:cNvPr id="19" name="TextBox 18">
                <a:extLst>
                  <a:ext uri="{FF2B5EF4-FFF2-40B4-BE49-F238E27FC236}">
                    <a16:creationId xmlns:a16="http://schemas.microsoft.com/office/drawing/2014/main" id="{B94CBBB7-185C-4AD8-A0DF-2906DD517CF6}"/>
                  </a:ext>
                </a:extLst>
              </p:cNvPr>
              <p:cNvSpPr txBox="1">
                <a:spLocks noRot="1" noChangeAspect="1" noMove="1" noResize="1" noEditPoints="1" noAdjustHandles="1" noChangeArrowheads="1" noChangeShapeType="1" noTextEdit="1"/>
              </p:cNvSpPr>
              <p:nvPr/>
            </p:nvSpPr>
            <p:spPr>
              <a:xfrm>
                <a:off x="1926023" y="2017214"/>
                <a:ext cx="2391104" cy="461665"/>
              </a:xfrm>
              <a:prstGeom prst="rect">
                <a:avLst/>
              </a:prstGeom>
              <a:blipFill>
                <a:blip r:embed="rId9"/>
                <a:stretch>
                  <a:fillRect t="-3947"/>
                </a:stretch>
              </a:blipFill>
            </p:spPr>
            <p:txBody>
              <a:bodyPr/>
              <a:lstStyle/>
              <a:p>
                <a:r>
                  <a:rPr lang="en-US">
                    <a:noFill/>
                  </a:rPr>
                  <a:t> </a:t>
                </a:r>
              </a:p>
            </p:txBody>
          </p:sp>
        </mc:Fallback>
      </mc:AlternateContent>
      <p:sp>
        <p:nvSpPr>
          <p:cNvPr id="21" name="Arrow: Right 20">
            <a:extLst>
              <a:ext uri="{FF2B5EF4-FFF2-40B4-BE49-F238E27FC236}">
                <a16:creationId xmlns:a16="http://schemas.microsoft.com/office/drawing/2014/main" id="{253F5FA4-5738-4024-B1E5-95FBFC4DC7FC}"/>
              </a:ext>
            </a:extLst>
          </p:cNvPr>
          <p:cNvSpPr/>
          <p:nvPr/>
        </p:nvSpPr>
        <p:spPr>
          <a:xfrm>
            <a:off x="3991307" y="3350959"/>
            <a:ext cx="1200804" cy="57806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5088C681-A2FF-42D4-8D77-F787DF7CB4B8}"/>
                  </a:ext>
                </a:extLst>
              </p:cNvPr>
              <p:cNvSpPr txBox="1"/>
              <p:nvPr/>
            </p:nvSpPr>
            <p:spPr>
              <a:xfrm>
                <a:off x="5286703" y="3105424"/>
                <a:ext cx="6905297" cy="107587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panose="02040503050406030204" pitchFamily="18" charset="0"/>
                        </a:rPr>
                        <m:t>𝑆𝐷𝑅</m:t>
                      </m:r>
                      <m:d>
                        <m:dPr>
                          <m:ctrlPr>
                            <a:rPr lang="en-US" sz="2800" i="1">
                              <a:latin typeface="Cambria Math" panose="02040503050406030204" pitchFamily="18" charset="0"/>
                            </a:rPr>
                          </m:ctrlPr>
                        </m:dPr>
                        <m:e>
                          <m:r>
                            <a:rPr lang="en-US" sz="2800" i="1">
                              <a:latin typeface="Cambria Math" panose="02040503050406030204" pitchFamily="18" charset="0"/>
                            </a:rPr>
                            <m:t>𝑥</m:t>
                          </m:r>
                          <m:r>
                            <a:rPr lang="en-US" sz="2800" i="1">
                              <a:latin typeface="Cambria Math" panose="02040503050406030204" pitchFamily="18" charset="0"/>
                            </a:rPr>
                            <m:t>,</m:t>
                          </m:r>
                          <m:acc>
                            <m:accPr>
                              <m:chr m:val="̂"/>
                              <m:ctrlPr>
                                <a:rPr lang="en-US" sz="2800" i="1">
                                  <a:latin typeface="Cambria Math" panose="02040503050406030204" pitchFamily="18" charset="0"/>
                                </a:rPr>
                              </m:ctrlPr>
                            </m:accPr>
                            <m:e>
                              <m:r>
                                <a:rPr lang="en-US" sz="2800" i="1">
                                  <a:latin typeface="Cambria Math" panose="02040503050406030204" pitchFamily="18" charset="0"/>
                                </a:rPr>
                                <m:t>𝑥</m:t>
                              </m:r>
                            </m:e>
                          </m:acc>
                        </m:e>
                      </m:d>
                      <m:r>
                        <a:rPr lang="en-US" sz="2800" i="1">
                          <a:latin typeface="Cambria Math" panose="02040503050406030204" pitchFamily="18" charset="0"/>
                        </a:rPr>
                        <m:t>=10</m:t>
                      </m:r>
                      <m:func>
                        <m:funcPr>
                          <m:ctrlPr>
                            <a:rPr lang="en-US" sz="2800" i="1">
                              <a:latin typeface="Cambria Math" panose="02040503050406030204" pitchFamily="18" charset="0"/>
                            </a:rPr>
                          </m:ctrlPr>
                        </m:funcPr>
                        <m:fName>
                          <m:sSub>
                            <m:sSubPr>
                              <m:ctrlPr>
                                <a:rPr lang="en-US" sz="2800" i="1">
                                  <a:latin typeface="Cambria Math" panose="02040503050406030204" pitchFamily="18" charset="0"/>
                                </a:rPr>
                              </m:ctrlPr>
                            </m:sSubPr>
                            <m:e>
                              <m:r>
                                <m:rPr>
                                  <m:sty m:val="p"/>
                                </m:rPr>
                                <a:rPr lang="en-US" sz="2800">
                                  <a:latin typeface="Cambria Math" panose="02040503050406030204" pitchFamily="18" charset="0"/>
                                </a:rPr>
                                <m:t>log</m:t>
                              </m:r>
                            </m:e>
                            <m:sub>
                              <m:r>
                                <a:rPr lang="en-US" sz="2800" i="1">
                                  <a:latin typeface="Cambria Math" panose="02040503050406030204" pitchFamily="18" charset="0"/>
                                </a:rPr>
                                <m:t>10</m:t>
                              </m:r>
                            </m:sub>
                          </m:sSub>
                        </m:fName>
                        <m:e>
                          <m:d>
                            <m:dPr>
                              <m:ctrlPr>
                                <a:rPr lang="en-US" sz="2800" i="1">
                                  <a:latin typeface="Cambria Math" panose="02040503050406030204" pitchFamily="18" charset="0"/>
                                </a:rPr>
                              </m:ctrlPr>
                            </m:dPr>
                            <m:e>
                              <m:f>
                                <m:fPr>
                                  <m:ctrlPr>
                                    <a:rPr lang="en-US" sz="2800" i="1">
                                      <a:latin typeface="Cambria Math" panose="02040503050406030204" pitchFamily="18" charset="0"/>
                                    </a:rPr>
                                  </m:ctrlPr>
                                </m:fPr>
                                <m:num>
                                  <m:sSubSup>
                                    <m:sSubSupPr>
                                      <m:ctrlPr>
                                        <a:rPr lang="en-US" sz="2800" b="0" i="1" smtClean="0">
                                          <a:latin typeface="Cambria Math" panose="02040503050406030204" pitchFamily="18" charset="0"/>
                                        </a:rPr>
                                      </m:ctrlPr>
                                    </m:sSubSupPr>
                                    <m:e>
                                      <m:d>
                                        <m:dPr>
                                          <m:begChr m:val="‖"/>
                                          <m:endChr m:val="‖"/>
                                          <m:ctrlPr>
                                            <a:rPr lang="vi-VN" sz="2800" b="0" i="1" smtClean="0">
                                              <a:latin typeface="Cambria Math" panose="02040503050406030204" pitchFamily="18" charset="0"/>
                                            </a:rPr>
                                          </m:ctrlPr>
                                        </m:dPr>
                                        <m:e>
                                          <m:r>
                                            <a:rPr lang="en-US" sz="2800" b="0" i="1" smtClean="0">
                                              <a:latin typeface="Cambria Math" panose="02040503050406030204" pitchFamily="18" charset="0"/>
                                            </a:rPr>
                                            <m:t>𝑥</m:t>
                                          </m:r>
                                        </m:e>
                                      </m:d>
                                    </m:e>
                                    <m:sub>
                                      <m:r>
                                        <a:rPr lang="en-US" sz="2800" b="0" i="1" smtClean="0">
                                          <a:latin typeface="Cambria Math" panose="02040503050406030204" pitchFamily="18" charset="0"/>
                                        </a:rPr>
                                        <m:t>2</m:t>
                                      </m:r>
                                    </m:sub>
                                    <m:sup>
                                      <m:r>
                                        <a:rPr lang="en-US" sz="2800" b="0" i="1" smtClean="0">
                                          <a:latin typeface="Cambria Math" panose="02040503050406030204" pitchFamily="18" charset="0"/>
                                        </a:rPr>
                                        <m:t>2</m:t>
                                      </m:r>
                                    </m:sup>
                                  </m:sSubSup>
                                </m:num>
                                <m:den>
                                  <m:sSubSup>
                                    <m:sSubSupPr>
                                      <m:ctrlPr>
                                        <a:rPr lang="en-US" sz="2800" b="0" i="1" smtClean="0">
                                          <a:latin typeface="Cambria Math" panose="02040503050406030204" pitchFamily="18" charset="0"/>
                                        </a:rPr>
                                      </m:ctrlPr>
                                    </m:sSubSupPr>
                                    <m:e>
                                      <m:d>
                                        <m:dPr>
                                          <m:begChr m:val="‖"/>
                                          <m:endChr m:val="‖"/>
                                          <m:ctrlPr>
                                            <a:rPr lang="en-US" sz="2800" b="0" i="1" smtClean="0">
                                              <a:latin typeface="Cambria Math" panose="02040503050406030204" pitchFamily="18" charset="0"/>
                                            </a:rPr>
                                          </m:ctrlPr>
                                        </m:dPr>
                                        <m:e>
                                          <m:r>
                                            <a:rPr lang="en-US" sz="2800" b="0" i="1" smtClean="0">
                                              <a:latin typeface="Cambria Math" panose="02040503050406030204" pitchFamily="18" charset="0"/>
                                            </a:rPr>
                                            <m:t>𝑥</m:t>
                                          </m:r>
                                          <m:r>
                                            <a:rPr lang="en-US" sz="2800" b="0" i="1" smtClean="0">
                                              <a:latin typeface="Cambria Math" panose="02040503050406030204" pitchFamily="18" charset="0"/>
                                            </a:rPr>
                                            <m:t>−</m:t>
                                          </m:r>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𝑥</m:t>
                                              </m:r>
                                            </m:e>
                                          </m:acc>
                                        </m:e>
                                      </m:d>
                                    </m:e>
                                    <m:sub>
                                      <m:r>
                                        <a:rPr lang="en-US" sz="2800" b="0" i="1" smtClean="0">
                                          <a:latin typeface="Cambria Math" panose="02040503050406030204" pitchFamily="18" charset="0"/>
                                        </a:rPr>
                                        <m:t>2</m:t>
                                      </m:r>
                                    </m:sub>
                                    <m:sup>
                                      <m:r>
                                        <a:rPr lang="en-US" sz="2800" b="0" i="1" smtClean="0">
                                          <a:latin typeface="Cambria Math" panose="02040503050406030204" pitchFamily="18" charset="0"/>
                                        </a:rPr>
                                        <m:t>2</m:t>
                                      </m:r>
                                    </m:sup>
                                  </m:sSubSup>
                                </m:den>
                              </m:f>
                            </m:e>
                          </m:d>
                        </m:e>
                      </m:func>
                      <m:r>
                        <a:rPr lang="en-US" sz="2800" b="0" i="1" smtClean="0">
                          <a:latin typeface="Cambria Math" panose="02040503050406030204" pitchFamily="18" charset="0"/>
                        </a:rPr>
                        <m:t>≈</m:t>
                      </m:r>
                      <m:r>
                        <a:rPr lang="vi-VN" sz="2800" b="0" i="1" smtClean="0">
                          <a:latin typeface="Cambria Math" panose="02040503050406030204" pitchFamily="18" charset="0"/>
                        </a:rPr>
                        <m:t>−</m:t>
                      </m:r>
                      <m:r>
                        <a:rPr lang="en-US" sz="2800" b="0" i="1" smtClean="0">
                          <a:latin typeface="Cambria Math" panose="02040503050406030204" pitchFamily="18" charset="0"/>
                        </a:rPr>
                        <m:t>3.29</m:t>
                      </m:r>
                    </m:oMath>
                  </m:oMathPara>
                </a14:m>
                <a:endParaRPr lang="en-US" sz="2800" dirty="0"/>
              </a:p>
            </p:txBody>
          </p:sp>
        </mc:Choice>
        <mc:Fallback xmlns="">
          <p:sp>
            <p:nvSpPr>
              <p:cNvPr id="22" name="TextBox 21">
                <a:extLst>
                  <a:ext uri="{FF2B5EF4-FFF2-40B4-BE49-F238E27FC236}">
                    <a16:creationId xmlns:a16="http://schemas.microsoft.com/office/drawing/2014/main" id="{5088C681-A2FF-42D4-8D77-F787DF7CB4B8}"/>
                  </a:ext>
                </a:extLst>
              </p:cNvPr>
              <p:cNvSpPr txBox="1">
                <a:spLocks noRot="1" noChangeAspect="1" noMove="1" noResize="1" noEditPoints="1" noAdjustHandles="1" noChangeArrowheads="1" noChangeShapeType="1" noTextEdit="1"/>
              </p:cNvSpPr>
              <p:nvPr/>
            </p:nvSpPr>
            <p:spPr>
              <a:xfrm>
                <a:off x="5286703" y="3105424"/>
                <a:ext cx="6905297" cy="1075872"/>
              </a:xfrm>
              <a:prstGeom prst="rect">
                <a:avLst/>
              </a:prstGeom>
              <a:blipFill>
                <a:blip r:embed="rId10"/>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16942985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0" name="Title 5">
            <a:extLst>
              <a:ext uri="{FF2B5EF4-FFF2-40B4-BE49-F238E27FC236}">
                <a16:creationId xmlns:a16="http://schemas.microsoft.com/office/drawing/2014/main" id="{109D7D57-3A60-4475-A030-058B52B416B0}"/>
              </a:ext>
            </a:extLst>
          </p:cNvPr>
          <p:cNvSpPr>
            <a:spLocks noGrp="1"/>
          </p:cNvSpPr>
          <p:nvPr>
            <p:ph type="title"/>
          </p:nvPr>
        </p:nvSpPr>
        <p:spPr>
          <a:xfrm>
            <a:off x="838200" y="691651"/>
            <a:ext cx="10515600" cy="1325563"/>
          </a:xfrm>
        </p:spPr>
        <p:txBody>
          <a:bodyPr/>
          <a:lstStyle/>
          <a:p>
            <a:r>
              <a:rPr lang="vi-VN" b="0" dirty="0">
                <a:latin typeface="Calibri" panose="020F0502020204030204" pitchFamily="34" charset="0"/>
                <a:cs typeface="Calibri" panose="020F0502020204030204" pitchFamily="34" charset="0"/>
              </a:rPr>
              <a:t>Scale Invariant Signal Distoriton Rate</a:t>
            </a:r>
            <a:endParaRPr lang="en-US" b="0" dirty="0">
              <a:latin typeface="Calibri" panose="020F0502020204030204" pitchFamily="34" charset="0"/>
              <a:cs typeface="Calibri" panose="020F0502020204030204" pitchFamily="34" charset="0"/>
            </a:endParaRPr>
          </a:p>
        </p:txBody>
      </p:sp>
      <p:sp>
        <p:nvSpPr>
          <p:cNvPr id="2" name="Slide Number Placeholder 1">
            <a:extLst>
              <a:ext uri="{FF2B5EF4-FFF2-40B4-BE49-F238E27FC236}">
                <a16:creationId xmlns:a16="http://schemas.microsoft.com/office/drawing/2014/main" id="{EA308AA1-C96E-4AEB-8661-99AF85DAC72A}"/>
              </a:ext>
            </a:extLst>
          </p:cNvPr>
          <p:cNvSpPr>
            <a:spLocks noGrp="1"/>
          </p:cNvSpPr>
          <p:nvPr>
            <p:ph type="sldNum" sz="quarter" idx="12"/>
          </p:nvPr>
        </p:nvSpPr>
        <p:spPr/>
        <p:txBody>
          <a:bodyPr/>
          <a:lstStyle/>
          <a:p>
            <a:fld id="{1880F96C-824F-4C37-99B8-7E149B40C9DC}" type="slidenum">
              <a:rPr lang="en-US" smtClean="0"/>
              <a:pPr/>
              <a:t>61</a:t>
            </a:fld>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C2325681-65BF-45E7-A7EC-30FA82F6F4DD}"/>
                  </a:ext>
                </a:extLst>
              </p:cNvPr>
              <p:cNvSpPr txBox="1"/>
              <p:nvPr/>
            </p:nvSpPr>
            <p:spPr>
              <a:xfrm>
                <a:off x="2430285" y="2080746"/>
                <a:ext cx="8074710" cy="13569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3600" b="0" i="1" smtClean="0">
                          <a:latin typeface="Cambria Math" panose="02040503050406030204" pitchFamily="18" charset="0"/>
                        </a:rPr>
                        <m:t>𝑆𝐼</m:t>
                      </m:r>
                      <m:r>
                        <m:rPr>
                          <m:lit/>
                        </m:rPr>
                        <a:rPr lang="en-US" sz="3600" b="0" i="1" smtClean="0">
                          <a:latin typeface="Cambria Math" panose="02040503050406030204" pitchFamily="18" charset="0"/>
                        </a:rPr>
                        <m:t>−</m:t>
                      </m:r>
                      <m:r>
                        <a:rPr lang="en-US" sz="3600" b="0" i="1" smtClean="0">
                          <a:latin typeface="Cambria Math" panose="02040503050406030204" pitchFamily="18" charset="0"/>
                        </a:rPr>
                        <m:t>𝑆𝐷𝑅</m:t>
                      </m:r>
                      <m:d>
                        <m:dPr>
                          <m:ctrlPr>
                            <a:rPr lang="en-US" sz="3600" b="0" i="1" smtClean="0">
                              <a:latin typeface="Cambria Math" panose="02040503050406030204" pitchFamily="18" charset="0"/>
                            </a:rPr>
                          </m:ctrlPr>
                        </m:dPr>
                        <m:e>
                          <m:r>
                            <a:rPr lang="en-US" sz="3600" b="0" i="1" smtClean="0">
                              <a:latin typeface="Cambria Math" panose="02040503050406030204" pitchFamily="18" charset="0"/>
                            </a:rPr>
                            <m:t>𝑥</m:t>
                          </m:r>
                          <m:r>
                            <a:rPr lang="en-US" sz="3600" b="0" i="1" smtClean="0">
                              <a:latin typeface="Cambria Math" panose="02040503050406030204" pitchFamily="18" charset="0"/>
                            </a:rPr>
                            <m:t>,</m:t>
                          </m:r>
                          <m:acc>
                            <m:accPr>
                              <m:chr m:val="̂"/>
                              <m:ctrlPr>
                                <a:rPr lang="en-US" sz="3600" b="0" i="1" smtClean="0">
                                  <a:latin typeface="Cambria Math" panose="02040503050406030204" pitchFamily="18" charset="0"/>
                                </a:rPr>
                              </m:ctrlPr>
                            </m:accPr>
                            <m:e>
                              <m:r>
                                <a:rPr lang="en-US" sz="3600" b="0" i="1" smtClean="0">
                                  <a:latin typeface="Cambria Math" panose="02040503050406030204" pitchFamily="18" charset="0"/>
                                </a:rPr>
                                <m:t>𝑥</m:t>
                              </m:r>
                            </m:e>
                          </m:acc>
                        </m:e>
                      </m:d>
                      <m:r>
                        <a:rPr lang="en-US" sz="3600" b="0" i="1" smtClean="0">
                          <a:latin typeface="Cambria Math" panose="02040503050406030204" pitchFamily="18" charset="0"/>
                        </a:rPr>
                        <m:t>=10</m:t>
                      </m:r>
                      <m:func>
                        <m:funcPr>
                          <m:ctrlPr>
                            <a:rPr lang="en-US" sz="3600" i="1">
                              <a:latin typeface="Cambria Math" panose="02040503050406030204" pitchFamily="18" charset="0"/>
                            </a:rPr>
                          </m:ctrlPr>
                        </m:funcPr>
                        <m:fName>
                          <m:sSub>
                            <m:sSubPr>
                              <m:ctrlPr>
                                <a:rPr lang="en-US" sz="3600" i="1">
                                  <a:latin typeface="Cambria Math" panose="02040503050406030204" pitchFamily="18" charset="0"/>
                                </a:rPr>
                              </m:ctrlPr>
                            </m:sSubPr>
                            <m:e>
                              <m:r>
                                <m:rPr>
                                  <m:sty m:val="p"/>
                                </m:rPr>
                                <a:rPr lang="en-US" sz="3600">
                                  <a:latin typeface="Cambria Math" panose="02040503050406030204" pitchFamily="18" charset="0"/>
                                </a:rPr>
                                <m:t>log</m:t>
                              </m:r>
                            </m:e>
                            <m:sub>
                              <m:r>
                                <a:rPr lang="en-US" sz="3600" i="1">
                                  <a:latin typeface="Cambria Math" panose="02040503050406030204" pitchFamily="18" charset="0"/>
                                </a:rPr>
                                <m:t>10</m:t>
                              </m:r>
                            </m:sub>
                          </m:sSub>
                        </m:fName>
                        <m:e>
                          <m:d>
                            <m:dPr>
                              <m:ctrlPr>
                                <a:rPr lang="en-US" sz="3600" i="1">
                                  <a:latin typeface="Cambria Math" panose="02040503050406030204" pitchFamily="18" charset="0"/>
                                </a:rPr>
                              </m:ctrlPr>
                            </m:dPr>
                            <m:e>
                              <m:f>
                                <m:fPr>
                                  <m:ctrlPr>
                                    <a:rPr lang="en-US" sz="3600" i="1">
                                      <a:latin typeface="Cambria Math" panose="02040503050406030204" pitchFamily="18" charset="0"/>
                                    </a:rPr>
                                  </m:ctrlPr>
                                </m:fPr>
                                <m:num>
                                  <m:sSubSup>
                                    <m:sSubSupPr>
                                      <m:ctrlPr>
                                        <a:rPr lang="en-US" sz="3600" i="1">
                                          <a:latin typeface="Cambria Math" panose="02040503050406030204" pitchFamily="18" charset="0"/>
                                        </a:rPr>
                                      </m:ctrlPr>
                                    </m:sSubSupPr>
                                    <m:e>
                                      <m:d>
                                        <m:dPr>
                                          <m:begChr m:val="‖"/>
                                          <m:endChr m:val="‖"/>
                                          <m:ctrlPr>
                                            <a:rPr lang="en-US" sz="3600" i="1">
                                              <a:latin typeface="Cambria Math" panose="02040503050406030204" pitchFamily="18" charset="0"/>
                                            </a:rPr>
                                          </m:ctrlPr>
                                        </m:dPr>
                                        <m:e>
                                          <m:r>
                                            <a:rPr lang="en-US" sz="3600" i="1">
                                              <a:latin typeface="Cambria Math" panose="02040503050406030204" pitchFamily="18" charset="0"/>
                                            </a:rPr>
                                            <m:t>𝛼</m:t>
                                          </m:r>
                                          <m:r>
                                            <a:rPr lang="en-US" sz="3600" i="1">
                                              <a:latin typeface="Cambria Math" panose="02040503050406030204" pitchFamily="18" charset="0"/>
                                            </a:rPr>
                                            <m:t>𝑥</m:t>
                                          </m:r>
                                        </m:e>
                                      </m:d>
                                    </m:e>
                                    <m:sub>
                                      <m:r>
                                        <a:rPr lang="en-US" sz="3600" i="1">
                                          <a:latin typeface="Cambria Math" panose="02040503050406030204" pitchFamily="18" charset="0"/>
                                        </a:rPr>
                                        <m:t>2</m:t>
                                      </m:r>
                                    </m:sub>
                                    <m:sup>
                                      <m:r>
                                        <a:rPr lang="en-US" sz="3600" i="1">
                                          <a:latin typeface="Cambria Math" panose="02040503050406030204" pitchFamily="18" charset="0"/>
                                        </a:rPr>
                                        <m:t>2</m:t>
                                      </m:r>
                                    </m:sup>
                                  </m:sSubSup>
                                </m:num>
                                <m:den>
                                  <m:sSubSup>
                                    <m:sSubSupPr>
                                      <m:ctrlPr>
                                        <a:rPr lang="en-US" sz="3600" i="1">
                                          <a:latin typeface="Cambria Math" panose="02040503050406030204" pitchFamily="18" charset="0"/>
                                        </a:rPr>
                                      </m:ctrlPr>
                                    </m:sSubSupPr>
                                    <m:e>
                                      <m:d>
                                        <m:dPr>
                                          <m:begChr m:val="‖"/>
                                          <m:endChr m:val="‖"/>
                                          <m:ctrlPr>
                                            <a:rPr lang="en-US" sz="3600" i="1">
                                              <a:latin typeface="Cambria Math" panose="02040503050406030204" pitchFamily="18" charset="0"/>
                                            </a:rPr>
                                          </m:ctrlPr>
                                        </m:dPr>
                                        <m:e>
                                          <m:r>
                                            <a:rPr lang="en-US" sz="3600" i="1">
                                              <a:latin typeface="Cambria Math" panose="02040503050406030204" pitchFamily="18" charset="0"/>
                                            </a:rPr>
                                            <m:t>𝛼</m:t>
                                          </m:r>
                                          <m:r>
                                            <a:rPr lang="en-US" sz="3600" i="1">
                                              <a:latin typeface="Cambria Math" panose="02040503050406030204" pitchFamily="18" charset="0"/>
                                            </a:rPr>
                                            <m:t>𝑥</m:t>
                                          </m:r>
                                          <m:r>
                                            <a:rPr lang="en-US" sz="3600" i="1">
                                              <a:latin typeface="Cambria Math" panose="02040503050406030204" pitchFamily="18" charset="0"/>
                                            </a:rPr>
                                            <m:t>−</m:t>
                                          </m:r>
                                          <m:acc>
                                            <m:accPr>
                                              <m:chr m:val="̂"/>
                                              <m:ctrlPr>
                                                <a:rPr lang="en-US" sz="3600" i="1">
                                                  <a:latin typeface="Cambria Math" panose="02040503050406030204" pitchFamily="18" charset="0"/>
                                                </a:rPr>
                                              </m:ctrlPr>
                                            </m:accPr>
                                            <m:e>
                                              <m:r>
                                                <a:rPr lang="en-US" sz="3600" i="1">
                                                  <a:latin typeface="Cambria Math" panose="02040503050406030204" pitchFamily="18" charset="0"/>
                                                </a:rPr>
                                                <m:t>𝑥</m:t>
                                              </m:r>
                                            </m:e>
                                          </m:acc>
                                        </m:e>
                                      </m:d>
                                    </m:e>
                                    <m:sub>
                                      <m:r>
                                        <a:rPr lang="en-US" sz="3600" i="1">
                                          <a:latin typeface="Cambria Math" panose="02040503050406030204" pitchFamily="18" charset="0"/>
                                        </a:rPr>
                                        <m:t>2</m:t>
                                      </m:r>
                                    </m:sub>
                                    <m:sup>
                                      <m:r>
                                        <a:rPr lang="en-US" sz="3600" i="1">
                                          <a:latin typeface="Cambria Math" panose="02040503050406030204" pitchFamily="18" charset="0"/>
                                        </a:rPr>
                                        <m:t>2</m:t>
                                      </m:r>
                                    </m:sup>
                                  </m:sSubSup>
                                </m:den>
                              </m:f>
                            </m:e>
                          </m:d>
                        </m:e>
                      </m:func>
                    </m:oMath>
                  </m:oMathPara>
                </a14:m>
                <a:endParaRPr lang="en-US" sz="3600" dirty="0"/>
              </a:p>
            </p:txBody>
          </p:sp>
        </mc:Choice>
        <mc:Fallback xmlns="">
          <p:sp>
            <p:nvSpPr>
              <p:cNvPr id="7" name="TextBox 6">
                <a:extLst>
                  <a:ext uri="{FF2B5EF4-FFF2-40B4-BE49-F238E27FC236}">
                    <a16:creationId xmlns:a16="http://schemas.microsoft.com/office/drawing/2014/main" id="{C2325681-65BF-45E7-A7EC-30FA82F6F4DD}"/>
                  </a:ext>
                </a:extLst>
              </p:cNvPr>
              <p:cNvSpPr txBox="1">
                <a:spLocks noRot="1" noChangeAspect="1" noMove="1" noResize="1" noEditPoints="1" noAdjustHandles="1" noChangeArrowheads="1" noChangeShapeType="1" noTextEdit="1"/>
              </p:cNvSpPr>
              <p:nvPr/>
            </p:nvSpPr>
            <p:spPr>
              <a:xfrm>
                <a:off x="2430285" y="2080746"/>
                <a:ext cx="8074710" cy="1356910"/>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4A3CE8A-192D-4657-99B2-829FCAA90E68}"/>
                  </a:ext>
                </a:extLst>
              </p:cNvPr>
              <p:cNvSpPr txBox="1"/>
              <p:nvPr/>
            </p:nvSpPr>
            <p:spPr>
              <a:xfrm>
                <a:off x="4211788" y="3445494"/>
                <a:ext cx="5065554" cy="101591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𝛼</m:t>
                      </m:r>
                      <m:r>
                        <a:rPr lang="en-US" sz="2800" b="0" i="1" smtClean="0">
                          <a:latin typeface="Cambria Math" panose="02040503050406030204" pitchFamily="18" charset="0"/>
                        </a:rPr>
                        <m:t>=</m:t>
                      </m:r>
                      <m:r>
                        <a:rPr lang="en-US" sz="2800" b="0" i="1" smtClean="0">
                          <a:latin typeface="Cambria Math" panose="02040503050406030204" pitchFamily="18" charset="0"/>
                        </a:rPr>
                        <m:t>𝑎𝑟𝑔𝑚𝑖𝑛</m:t>
                      </m:r>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d>
                            <m:dPr>
                              <m:begChr m:val="‖"/>
                              <m:endChr m:val="‖"/>
                              <m:ctrlPr>
                                <a:rPr lang="en-US" sz="2800" b="0" i="1" smtClean="0">
                                  <a:latin typeface="Cambria Math" panose="02040503050406030204" pitchFamily="18" charset="0"/>
                                </a:rPr>
                              </m:ctrlPr>
                            </m:dPr>
                            <m:e>
                              <m:r>
                                <a:rPr lang="en-US" sz="2800" b="0" i="1" smtClean="0">
                                  <a:latin typeface="Cambria Math" panose="02040503050406030204" pitchFamily="18" charset="0"/>
                                </a:rPr>
                                <m:t>𝛼</m:t>
                              </m:r>
                              <m:r>
                                <a:rPr lang="en-US" sz="2800" b="0" i="1" smtClean="0">
                                  <a:latin typeface="Cambria Math" panose="02040503050406030204" pitchFamily="18" charset="0"/>
                                </a:rPr>
                                <m:t>𝑥</m:t>
                              </m:r>
                              <m:r>
                                <a:rPr lang="en-US" sz="2800" b="0" i="1" smtClean="0">
                                  <a:latin typeface="Cambria Math" panose="02040503050406030204" pitchFamily="18" charset="0"/>
                                </a:rPr>
                                <m:t>−</m:t>
                              </m:r>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𝑥</m:t>
                                  </m:r>
                                </m:e>
                              </m:acc>
                            </m:e>
                          </m:d>
                        </m:e>
                        <m:sub>
                          <m:r>
                            <a:rPr lang="en-US" sz="2800" b="0" i="1" smtClean="0">
                              <a:latin typeface="Cambria Math" panose="02040503050406030204" pitchFamily="18" charset="0"/>
                            </a:rPr>
                            <m:t>2</m:t>
                          </m:r>
                        </m:sub>
                      </m:sSub>
                      <m:r>
                        <a:rPr lang="en-US" sz="2800" b="0" i="1" smtClean="0">
                          <a:latin typeface="Cambria Math" panose="02040503050406030204" pitchFamily="18" charset="0"/>
                        </a:rPr>
                        <m:t>=</m:t>
                      </m:r>
                      <m:f>
                        <m:fPr>
                          <m:ctrlPr>
                            <a:rPr lang="en-US" sz="2800" b="0" i="1" smtClean="0">
                              <a:latin typeface="Cambria Math" panose="02040503050406030204" pitchFamily="18" charset="0"/>
                            </a:rPr>
                          </m:ctrlPr>
                        </m:fPr>
                        <m:num>
                          <m:r>
                            <a:rPr lang="en-US" sz="2800" b="0" i="1" smtClean="0">
                              <a:latin typeface="Cambria Math" panose="02040503050406030204" pitchFamily="18" charset="0"/>
                            </a:rPr>
                            <m:t>𝑥</m:t>
                          </m:r>
                          <m:r>
                            <a:rPr lang="en-US" sz="2800" b="0" i="1" smtClean="0">
                              <a:latin typeface="Cambria Math" panose="02040503050406030204" pitchFamily="18" charset="0"/>
                            </a:rPr>
                            <m:t>⋅</m:t>
                          </m:r>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𝑥</m:t>
                              </m:r>
                            </m:e>
                          </m:acc>
                        </m:num>
                        <m:den>
                          <m:sSubSup>
                            <m:sSubSupPr>
                              <m:ctrlPr>
                                <a:rPr lang="en-US" sz="2800" b="0" i="1" smtClean="0">
                                  <a:latin typeface="Cambria Math" panose="02040503050406030204" pitchFamily="18" charset="0"/>
                                </a:rPr>
                              </m:ctrlPr>
                            </m:sSubSupPr>
                            <m:e>
                              <m:d>
                                <m:dPr>
                                  <m:begChr m:val="‖"/>
                                  <m:endChr m:val="‖"/>
                                  <m:ctrlPr>
                                    <a:rPr lang="en-US" sz="2800" b="0" i="1" smtClean="0">
                                      <a:latin typeface="Cambria Math" panose="02040503050406030204" pitchFamily="18" charset="0"/>
                                    </a:rPr>
                                  </m:ctrlPr>
                                </m:dPr>
                                <m:e>
                                  <m:r>
                                    <a:rPr lang="en-US" sz="2800" b="0" i="1" smtClean="0">
                                      <a:latin typeface="Cambria Math" panose="02040503050406030204" pitchFamily="18" charset="0"/>
                                    </a:rPr>
                                    <m:t>𝑥</m:t>
                                  </m:r>
                                </m:e>
                              </m:d>
                            </m:e>
                            <m:sub>
                              <m:r>
                                <a:rPr lang="en-US" sz="2800" b="0" i="1" smtClean="0">
                                  <a:latin typeface="Cambria Math" panose="02040503050406030204" pitchFamily="18" charset="0"/>
                                </a:rPr>
                                <m:t>2</m:t>
                              </m:r>
                            </m:sub>
                            <m:sup>
                              <m:r>
                                <a:rPr lang="en-US" sz="2800" b="0" i="1" smtClean="0">
                                  <a:latin typeface="Cambria Math" panose="02040503050406030204" pitchFamily="18" charset="0"/>
                                </a:rPr>
                                <m:t>2</m:t>
                              </m:r>
                            </m:sup>
                          </m:sSubSup>
                        </m:den>
                      </m:f>
                    </m:oMath>
                  </m:oMathPara>
                </a14:m>
                <a:endParaRPr lang="en-US" sz="2800" dirty="0"/>
              </a:p>
            </p:txBody>
          </p:sp>
        </mc:Choice>
        <mc:Fallback xmlns="">
          <p:sp>
            <p:nvSpPr>
              <p:cNvPr id="8" name="TextBox 7">
                <a:extLst>
                  <a:ext uri="{FF2B5EF4-FFF2-40B4-BE49-F238E27FC236}">
                    <a16:creationId xmlns:a16="http://schemas.microsoft.com/office/drawing/2014/main" id="{54A3CE8A-192D-4657-99B2-829FCAA90E68}"/>
                  </a:ext>
                </a:extLst>
              </p:cNvPr>
              <p:cNvSpPr txBox="1">
                <a:spLocks noRot="1" noChangeAspect="1" noMove="1" noResize="1" noEditPoints="1" noAdjustHandles="1" noChangeArrowheads="1" noChangeShapeType="1" noTextEdit="1"/>
              </p:cNvSpPr>
              <p:nvPr/>
            </p:nvSpPr>
            <p:spPr>
              <a:xfrm>
                <a:off x="4211788" y="3445494"/>
                <a:ext cx="5065554" cy="1015919"/>
              </a:xfrm>
              <a:prstGeom prst="rect">
                <a:avLst/>
              </a:prstGeom>
              <a:blipFill>
                <a:blip r:embed="rId4"/>
                <a:stretch>
                  <a:fillRect/>
                </a:stretch>
              </a:blipFill>
            </p:spPr>
            <p:txBody>
              <a:bodyPr/>
              <a:lstStyle/>
              <a:p>
                <a:r>
                  <a:rPr lang="en-US">
                    <a:noFill/>
                  </a:rPr>
                  <a:t> </a:t>
                </a:r>
              </a:p>
            </p:txBody>
          </p:sp>
        </mc:Fallback>
      </mc:AlternateContent>
      <p:cxnSp>
        <p:nvCxnSpPr>
          <p:cNvPr id="6" name="Connector: Elbow 5">
            <a:extLst>
              <a:ext uri="{FF2B5EF4-FFF2-40B4-BE49-F238E27FC236}">
                <a16:creationId xmlns:a16="http://schemas.microsoft.com/office/drawing/2014/main" id="{FE118655-2B90-4FBC-985B-963B35C33D61}"/>
              </a:ext>
            </a:extLst>
          </p:cNvPr>
          <p:cNvCxnSpPr>
            <a:cxnSpLocks/>
          </p:cNvCxnSpPr>
          <p:nvPr/>
        </p:nvCxnSpPr>
        <p:spPr>
          <a:xfrm rot="16200000" flipH="1">
            <a:off x="3614129" y="3355793"/>
            <a:ext cx="842467" cy="352852"/>
          </a:xfrm>
          <a:prstGeom prst="bentConnector3">
            <a:avLst>
              <a:gd name="adj1" fmla="val 99788"/>
            </a:avLst>
          </a:prstGeom>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ED0D7CC-C2BE-4BF4-A6C3-F7106522F021}"/>
                  </a:ext>
                </a:extLst>
              </p:cNvPr>
              <p:cNvSpPr txBox="1"/>
              <p:nvPr/>
            </p:nvSpPr>
            <p:spPr>
              <a:xfrm>
                <a:off x="448744" y="4446485"/>
                <a:ext cx="3233325" cy="523220"/>
              </a:xfrm>
              <a:prstGeom prst="rect">
                <a:avLst/>
              </a:prstGeom>
              <a:noFill/>
            </p:spPr>
            <p:txBody>
              <a:bodyPr wrap="square" rtlCol="0">
                <a:spAutoFit/>
              </a:bodyPr>
              <a:lstStyle/>
              <a:p>
                <a:r>
                  <a:rPr lang="vi-VN" sz="2800" dirty="0"/>
                  <a:t>Với </a:t>
                </a:r>
                <a14:m>
                  <m:oMath xmlns:m="http://schemas.openxmlformats.org/officeDocument/2006/math">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𝑥</m:t>
                        </m:r>
                      </m:e>
                    </m:acc>
                    <m:r>
                      <a:rPr lang="en-US" sz="2800" b="0" i="1" smtClean="0">
                        <a:latin typeface="Cambria Math" panose="02040503050406030204" pitchFamily="18" charset="0"/>
                      </a:rPr>
                      <m:t>=</m:t>
                    </m:r>
                    <m:r>
                      <a:rPr lang="en-US" sz="2800" b="0" i="1" smtClean="0">
                        <a:latin typeface="Cambria Math" panose="02040503050406030204" pitchFamily="18" charset="0"/>
                      </a:rPr>
                      <m:t>𝜇</m:t>
                    </m:r>
                    <m:r>
                      <a:rPr lang="en-US" sz="2800" b="0" i="1" smtClean="0">
                        <a:latin typeface="Cambria Math" panose="02040503050406030204" pitchFamily="18" charset="0"/>
                      </a:rPr>
                      <m:t>𝑥</m:t>
                    </m:r>
                    <m:r>
                      <a:rPr lang="en-US" sz="2800" b="0" i="1" smtClean="0">
                        <a:latin typeface="Cambria Math" panose="02040503050406030204" pitchFamily="18" charset="0"/>
                      </a:rPr>
                      <m:t>, </m:t>
                    </m:r>
                    <m:r>
                      <a:rPr lang="en-US" sz="2800" b="0" i="1" smtClean="0">
                        <a:latin typeface="Cambria Math" panose="02040503050406030204" pitchFamily="18" charset="0"/>
                      </a:rPr>
                      <m:t>𝜇</m:t>
                    </m:r>
                    <m:r>
                      <a:rPr lang="en-US" sz="2800" b="0" i="1" smtClean="0">
                        <a:latin typeface="Cambria Math" panose="02040503050406030204" pitchFamily="18" charset="0"/>
                      </a:rPr>
                      <m:t>∈</m:t>
                    </m:r>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𝑅</m:t>
                        </m:r>
                      </m:e>
                      <m:sup>
                        <m:r>
                          <a:rPr lang="en-US" sz="2800" b="0" i="1" smtClean="0">
                            <a:latin typeface="Cambria Math" panose="02040503050406030204" pitchFamily="18" charset="0"/>
                          </a:rPr>
                          <m:t>+</m:t>
                        </m:r>
                      </m:sup>
                    </m:sSup>
                  </m:oMath>
                </a14:m>
                <a:endParaRPr lang="en-US" sz="2800" dirty="0"/>
              </a:p>
            </p:txBody>
          </p:sp>
        </mc:Choice>
        <mc:Fallback xmlns="">
          <p:sp>
            <p:nvSpPr>
              <p:cNvPr id="10" name="TextBox 9">
                <a:extLst>
                  <a:ext uri="{FF2B5EF4-FFF2-40B4-BE49-F238E27FC236}">
                    <a16:creationId xmlns:a16="http://schemas.microsoft.com/office/drawing/2014/main" id="{EED0D7CC-C2BE-4BF4-A6C3-F7106522F021}"/>
                  </a:ext>
                </a:extLst>
              </p:cNvPr>
              <p:cNvSpPr txBox="1">
                <a:spLocks noRot="1" noChangeAspect="1" noMove="1" noResize="1" noEditPoints="1" noAdjustHandles="1" noChangeArrowheads="1" noChangeShapeType="1" noTextEdit="1"/>
              </p:cNvSpPr>
              <p:nvPr/>
            </p:nvSpPr>
            <p:spPr>
              <a:xfrm>
                <a:off x="448744" y="4446485"/>
                <a:ext cx="3233325" cy="523220"/>
              </a:xfrm>
              <a:prstGeom prst="rect">
                <a:avLst/>
              </a:prstGeom>
              <a:blipFill>
                <a:blip r:embed="rId5"/>
                <a:stretch>
                  <a:fillRect l="-3962" t="-13953" b="-2907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E5DFCFF5-FB7A-4F35-89C9-6F1810F54068}"/>
                  </a:ext>
                </a:extLst>
              </p:cNvPr>
              <p:cNvSpPr txBox="1"/>
              <p:nvPr/>
            </p:nvSpPr>
            <p:spPr>
              <a:xfrm>
                <a:off x="2430285" y="4962282"/>
                <a:ext cx="8934369" cy="13569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3600" b="0" i="1" smtClean="0">
                          <a:latin typeface="Cambria Math" panose="02040503050406030204" pitchFamily="18" charset="0"/>
                        </a:rPr>
                        <m:t>𝑆𝐼</m:t>
                      </m:r>
                      <m:r>
                        <m:rPr>
                          <m:lit/>
                        </m:rPr>
                        <a:rPr lang="en-US" sz="3600" b="0" i="1" smtClean="0">
                          <a:latin typeface="Cambria Math" panose="02040503050406030204" pitchFamily="18" charset="0"/>
                        </a:rPr>
                        <m:t>−</m:t>
                      </m:r>
                      <m:r>
                        <a:rPr lang="en-US" sz="3600" b="0" i="1" smtClean="0">
                          <a:latin typeface="Cambria Math" panose="02040503050406030204" pitchFamily="18" charset="0"/>
                        </a:rPr>
                        <m:t>𝑆𝐷𝑅</m:t>
                      </m:r>
                      <m:d>
                        <m:dPr>
                          <m:ctrlPr>
                            <a:rPr lang="en-US" sz="3600" b="0" i="1" smtClean="0">
                              <a:latin typeface="Cambria Math" panose="02040503050406030204" pitchFamily="18" charset="0"/>
                            </a:rPr>
                          </m:ctrlPr>
                        </m:dPr>
                        <m:e>
                          <m:r>
                            <a:rPr lang="en-US" sz="3600" b="0" i="1" smtClean="0">
                              <a:latin typeface="Cambria Math" panose="02040503050406030204" pitchFamily="18" charset="0"/>
                            </a:rPr>
                            <m:t>𝑥</m:t>
                          </m:r>
                          <m:r>
                            <a:rPr lang="en-US" sz="3600" b="0" i="1" smtClean="0">
                              <a:latin typeface="Cambria Math" panose="02040503050406030204" pitchFamily="18" charset="0"/>
                            </a:rPr>
                            <m:t>,</m:t>
                          </m:r>
                          <m:r>
                            <a:rPr lang="en-US" sz="3600" b="0" i="1" smtClean="0">
                              <a:latin typeface="Cambria Math" panose="02040503050406030204" pitchFamily="18" charset="0"/>
                            </a:rPr>
                            <m:t>𝜇</m:t>
                          </m:r>
                          <m:r>
                            <a:rPr lang="en-US" sz="3600" b="0" i="1" smtClean="0">
                              <a:latin typeface="Cambria Math" panose="02040503050406030204" pitchFamily="18" charset="0"/>
                            </a:rPr>
                            <m:t>𝑥</m:t>
                          </m:r>
                          <m:r>
                            <a:rPr lang="en-US" sz="3600" b="0" i="1" smtClean="0">
                              <a:latin typeface="Cambria Math" panose="02040503050406030204" pitchFamily="18" charset="0"/>
                            </a:rPr>
                            <m:t> </m:t>
                          </m:r>
                        </m:e>
                      </m:d>
                      <m:r>
                        <a:rPr lang="en-US" sz="3600" b="0" i="1" smtClean="0">
                          <a:latin typeface="Cambria Math" panose="02040503050406030204" pitchFamily="18" charset="0"/>
                        </a:rPr>
                        <m:t>=10</m:t>
                      </m:r>
                      <m:func>
                        <m:funcPr>
                          <m:ctrlPr>
                            <a:rPr lang="en-US" sz="3600" i="1">
                              <a:latin typeface="Cambria Math" panose="02040503050406030204" pitchFamily="18" charset="0"/>
                            </a:rPr>
                          </m:ctrlPr>
                        </m:funcPr>
                        <m:fName>
                          <m:sSub>
                            <m:sSubPr>
                              <m:ctrlPr>
                                <a:rPr lang="en-US" sz="3600" i="1">
                                  <a:latin typeface="Cambria Math" panose="02040503050406030204" pitchFamily="18" charset="0"/>
                                </a:rPr>
                              </m:ctrlPr>
                            </m:sSubPr>
                            <m:e>
                              <m:r>
                                <m:rPr>
                                  <m:sty m:val="p"/>
                                </m:rPr>
                                <a:rPr lang="en-US" sz="3600">
                                  <a:latin typeface="Cambria Math" panose="02040503050406030204" pitchFamily="18" charset="0"/>
                                </a:rPr>
                                <m:t>log</m:t>
                              </m:r>
                            </m:e>
                            <m:sub>
                              <m:r>
                                <a:rPr lang="en-US" sz="3600" i="1">
                                  <a:latin typeface="Cambria Math" panose="02040503050406030204" pitchFamily="18" charset="0"/>
                                </a:rPr>
                                <m:t>10</m:t>
                              </m:r>
                            </m:sub>
                          </m:sSub>
                        </m:fName>
                        <m:e>
                          <m:d>
                            <m:dPr>
                              <m:ctrlPr>
                                <a:rPr lang="en-US" sz="3600" i="1">
                                  <a:latin typeface="Cambria Math" panose="02040503050406030204" pitchFamily="18" charset="0"/>
                                </a:rPr>
                              </m:ctrlPr>
                            </m:dPr>
                            <m:e>
                              <m:f>
                                <m:fPr>
                                  <m:ctrlPr>
                                    <a:rPr lang="en-US" sz="3600" i="1" smtClean="0">
                                      <a:solidFill>
                                        <a:srgbClr val="FF0000"/>
                                      </a:solidFill>
                                      <a:latin typeface="Cambria Math" panose="02040503050406030204" pitchFamily="18" charset="0"/>
                                    </a:rPr>
                                  </m:ctrlPr>
                                </m:fPr>
                                <m:num>
                                  <m:sSubSup>
                                    <m:sSubSupPr>
                                      <m:ctrlPr>
                                        <a:rPr lang="en-US" sz="3600" i="1">
                                          <a:solidFill>
                                            <a:srgbClr val="FF0000"/>
                                          </a:solidFill>
                                          <a:latin typeface="Cambria Math" panose="02040503050406030204" pitchFamily="18" charset="0"/>
                                        </a:rPr>
                                      </m:ctrlPr>
                                    </m:sSubSupPr>
                                    <m:e>
                                      <m:d>
                                        <m:dPr>
                                          <m:begChr m:val="‖"/>
                                          <m:endChr m:val="‖"/>
                                          <m:ctrlPr>
                                            <a:rPr lang="en-US" sz="3600" i="1">
                                              <a:solidFill>
                                                <a:srgbClr val="FF0000"/>
                                              </a:solidFill>
                                              <a:latin typeface="Cambria Math" panose="02040503050406030204" pitchFamily="18" charset="0"/>
                                            </a:rPr>
                                          </m:ctrlPr>
                                        </m:dPr>
                                        <m:e>
                                          <m:r>
                                            <a:rPr lang="en-US" sz="3600" b="0" i="1" smtClean="0">
                                              <a:solidFill>
                                                <a:srgbClr val="FF0000"/>
                                              </a:solidFill>
                                              <a:latin typeface="Cambria Math" panose="02040503050406030204" pitchFamily="18" charset="0"/>
                                            </a:rPr>
                                            <m:t>𝜇</m:t>
                                          </m:r>
                                          <m:r>
                                            <a:rPr lang="en-US" sz="3600" i="1">
                                              <a:solidFill>
                                                <a:srgbClr val="FF0000"/>
                                              </a:solidFill>
                                              <a:latin typeface="Cambria Math" panose="02040503050406030204" pitchFamily="18" charset="0"/>
                                            </a:rPr>
                                            <m:t>𝑥</m:t>
                                          </m:r>
                                        </m:e>
                                      </m:d>
                                    </m:e>
                                    <m:sub>
                                      <m:r>
                                        <a:rPr lang="en-US" sz="3600" i="1">
                                          <a:solidFill>
                                            <a:srgbClr val="FF0000"/>
                                          </a:solidFill>
                                          <a:latin typeface="Cambria Math" panose="02040503050406030204" pitchFamily="18" charset="0"/>
                                        </a:rPr>
                                        <m:t>2</m:t>
                                      </m:r>
                                    </m:sub>
                                    <m:sup>
                                      <m:r>
                                        <a:rPr lang="en-US" sz="3600" i="1">
                                          <a:solidFill>
                                            <a:srgbClr val="FF0000"/>
                                          </a:solidFill>
                                          <a:latin typeface="Cambria Math" panose="02040503050406030204" pitchFamily="18" charset="0"/>
                                        </a:rPr>
                                        <m:t>2</m:t>
                                      </m:r>
                                    </m:sup>
                                  </m:sSubSup>
                                </m:num>
                                <m:den>
                                  <m:r>
                                    <a:rPr lang="en-US" sz="3600" b="0" i="1" smtClean="0">
                                      <a:solidFill>
                                        <a:srgbClr val="FF0000"/>
                                      </a:solidFill>
                                      <a:latin typeface="Cambria Math" panose="02040503050406030204" pitchFamily="18" charset="0"/>
                                    </a:rPr>
                                    <m:t>0</m:t>
                                  </m:r>
                                </m:den>
                              </m:f>
                            </m:e>
                          </m:d>
                        </m:e>
                      </m:func>
                      <m:r>
                        <a:rPr lang="en-US" sz="3600" b="0" i="1" smtClean="0">
                          <a:latin typeface="Cambria Math" panose="02040503050406030204" pitchFamily="18" charset="0"/>
                        </a:rPr>
                        <m:t>=+∞</m:t>
                      </m:r>
                    </m:oMath>
                  </m:oMathPara>
                </a14:m>
                <a:endParaRPr lang="en-US" sz="3600" dirty="0"/>
              </a:p>
            </p:txBody>
          </p:sp>
        </mc:Choice>
        <mc:Fallback xmlns="">
          <p:sp>
            <p:nvSpPr>
              <p:cNvPr id="12" name="TextBox 11">
                <a:extLst>
                  <a:ext uri="{FF2B5EF4-FFF2-40B4-BE49-F238E27FC236}">
                    <a16:creationId xmlns:a16="http://schemas.microsoft.com/office/drawing/2014/main" id="{E5DFCFF5-FB7A-4F35-89C9-6F1810F54068}"/>
                  </a:ext>
                </a:extLst>
              </p:cNvPr>
              <p:cNvSpPr txBox="1">
                <a:spLocks noRot="1" noChangeAspect="1" noMove="1" noResize="1" noEditPoints="1" noAdjustHandles="1" noChangeArrowheads="1" noChangeShapeType="1" noTextEdit="1"/>
              </p:cNvSpPr>
              <p:nvPr/>
            </p:nvSpPr>
            <p:spPr>
              <a:xfrm>
                <a:off x="2430285" y="4962282"/>
                <a:ext cx="8934369" cy="1356910"/>
              </a:xfrm>
              <a:prstGeom prst="rect">
                <a:avLst/>
              </a:prstGeom>
              <a:blipFill>
                <a:blip r:embed="rId6"/>
                <a:stretch>
                  <a:fillRect/>
                </a:stretch>
              </a:blipFill>
            </p:spPr>
            <p:txBody>
              <a:bodyPr/>
              <a:lstStyle/>
              <a:p>
                <a:r>
                  <a:rPr lang="en-US">
                    <a:noFill/>
                  </a:rPr>
                  <a:t> </a:t>
                </a:r>
              </a:p>
            </p:txBody>
          </p:sp>
        </mc:Fallback>
      </mc:AlternateContent>
      <p:sp>
        <p:nvSpPr>
          <p:cNvPr id="13" name="Arrow: Right 12">
            <a:extLst>
              <a:ext uri="{FF2B5EF4-FFF2-40B4-BE49-F238E27FC236}">
                <a16:creationId xmlns:a16="http://schemas.microsoft.com/office/drawing/2014/main" id="{72793323-2475-4DBF-A994-07BAC77599C5}"/>
              </a:ext>
            </a:extLst>
          </p:cNvPr>
          <p:cNvSpPr/>
          <p:nvPr/>
        </p:nvSpPr>
        <p:spPr>
          <a:xfrm>
            <a:off x="1585518" y="5411827"/>
            <a:ext cx="587229" cy="46647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3400743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0" name="Title 5">
                <a:extLst>
                  <a:ext uri="{FF2B5EF4-FFF2-40B4-BE49-F238E27FC236}">
                    <a16:creationId xmlns:a16="http://schemas.microsoft.com/office/drawing/2014/main" id="{109D7D57-3A60-4475-A030-058B52B416B0}"/>
                  </a:ext>
                </a:extLst>
              </p:cNvPr>
              <p:cNvSpPr>
                <a:spLocks noGrp="1"/>
              </p:cNvSpPr>
              <p:nvPr>
                <p:ph type="title"/>
              </p:nvPr>
            </p:nvSpPr>
            <p:spPr>
              <a:xfrm>
                <a:off x="838200" y="691651"/>
                <a:ext cx="10515600" cy="1325563"/>
              </a:xfrm>
            </p:spPr>
            <p:txBody>
              <a:bodyPr/>
              <a:lstStyle/>
              <a:p>
                <a:r>
                  <a:rPr lang="vi-VN" b="0" dirty="0">
                    <a:latin typeface="Calibri" panose="020F0502020204030204" pitchFamily="34" charset="0"/>
                    <a:cs typeface="Calibri" panose="020F0502020204030204" pitchFamily="34" charset="0"/>
                  </a:rPr>
                  <a:t>Ví dụ </a:t>
                </a:r>
                <a14:m>
                  <m:oMath xmlns:m="http://schemas.openxmlformats.org/officeDocument/2006/math">
                    <m:r>
                      <a:rPr lang="en-US" b="0" i="1" smtClean="0">
                        <a:latin typeface="Cambria Math" panose="02040503050406030204" pitchFamily="18" charset="0"/>
                        <a:cs typeface="Calibri" panose="020F0502020204030204" pitchFamily="34" charset="0"/>
                      </a:rPr>
                      <m:t>𝑆𝐼</m:t>
                    </m:r>
                    <m:r>
                      <m:rPr>
                        <m:lit/>
                      </m:rPr>
                      <a:rPr lang="en-US" b="0" i="1" smtClean="0">
                        <a:latin typeface="Cambria Math" panose="02040503050406030204" pitchFamily="18" charset="0"/>
                        <a:cs typeface="Calibri" panose="020F0502020204030204" pitchFamily="34" charset="0"/>
                      </a:rPr>
                      <m:t>−</m:t>
                    </m:r>
                    <m:r>
                      <a:rPr lang="en-US" b="0" i="1" smtClean="0">
                        <a:latin typeface="Cambria Math" panose="02040503050406030204" pitchFamily="18" charset="0"/>
                        <a:cs typeface="Calibri" panose="020F0502020204030204" pitchFamily="34" charset="0"/>
                      </a:rPr>
                      <m:t>𝑆𝐷𝑅</m:t>
                    </m:r>
                  </m:oMath>
                </a14:m>
                <a:endParaRPr lang="en-US" b="0" dirty="0">
                  <a:latin typeface="Calibri" panose="020F0502020204030204" pitchFamily="34" charset="0"/>
                  <a:cs typeface="Calibri" panose="020F0502020204030204" pitchFamily="34" charset="0"/>
                </a:endParaRPr>
              </a:p>
            </p:txBody>
          </p:sp>
        </mc:Choice>
        <mc:Fallback xmlns="">
          <p:sp>
            <p:nvSpPr>
              <p:cNvPr id="20" name="Title 5">
                <a:extLst>
                  <a:ext uri="{FF2B5EF4-FFF2-40B4-BE49-F238E27FC236}">
                    <a16:creationId xmlns:a16="http://schemas.microsoft.com/office/drawing/2014/main" id="{109D7D57-3A60-4475-A030-058B52B416B0}"/>
                  </a:ext>
                </a:extLst>
              </p:cNvPr>
              <p:cNvSpPr>
                <a:spLocks noGrp="1" noRot="1" noChangeAspect="1" noMove="1" noResize="1" noEditPoints="1" noAdjustHandles="1" noChangeArrowheads="1" noChangeShapeType="1" noTextEdit="1"/>
              </p:cNvSpPr>
              <p:nvPr>
                <p:ph type="title"/>
              </p:nvPr>
            </p:nvSpPr>
            <p:spPr>
              <a:xfrm>
                <a:off x="838200" y="691651"/>
                <a:ext cx="10515600" cy="1325563"/>
              </a:xfrm>
              <a:blipFill>
                <a:blip r:embed="rId3"/>
                <a:stretch>
                  <a:fillRect l="-2377"/>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EA308AA1-C96E-4AEB-8661-99AF85DAC72A}"/>
              </a:ext>
            </a:extLst>
          </p:cNvPr>
          <p:cNvSpPr>
            <a:spLocks noGrp="1"/>
          </p:cNvSpPr>
          <p:nvPr>
            <p:ph type="sldNum" sz="quarter" idx="12"/>
          </p:nvPr>
        </p:nvSpPr>
        <p:spPr/>
        <p:txBody>
          <a:bodyPr/>
          <a:lstStyle/>
          <a:p>
            <a:fld id="{1880F96C-824F-4C37-99B8-7E149B40C9DC}" type="slidenum">
              <a:rPr lang="en-US" smtClean="0"/>
              <a:pPr/>
              <a:t>62</a:t>
            </a:fld>
            <a:endParaRPr lang="en-US"/>
          </a:p>
        </p:txBody>
      </p:sp>
      <mc:AlternateContent xmlns:mc="http://schemas.openxmlformats.org/markup-compatibility/2006" xmlns:a14="http://schemas.microsoft.com/office/drawing/2010/main">
        <mc:Choice Requires="a14">
          <p:graphicFrame>
            <p:nvGraphicFramePr>
              <p:cNvPr id="12" name="Table 3">
                <a:extLst>
                  <a:ext uri="{FF2B5EF4-FFF2-40B4-BE49-F238E27FC236}">
                    <a16:creationId xmlns:a16="http://schemas.microsoft.com/office/drawing/2014/main" id="{61B75234-B20E-4949-8F42-6BEDD2C79EF8}"/>
                  </a:ext>
                </a:extLst>
              </p:cNvPr>
              <p:cNvGraphicFramePr>
                <a:graphicFrameLocks noGrp="1"/>
              </p:cNvGraphicFramePr>
              <p:nvPr/>
            </p:nvGraphicFramePr>
            <p:xfrm>
              <a:off x="499242" y="2603674"/>
              <a:ext cx="1392621" cy="2072640"/>
            </p:xfrm>
            <a:graphic>
              <a:graphicData uri="http://schemas.openxmlformats.org/drawingml/2006/table">
                <a:tbl>
                  <a:tblPr firstRow="1" bandRow="1">
                    <a:tableStyleId>{5C22544A-7EE6-4342-B048-85BDC9FD1C3A}</a:tableStyleId>
                  </a:tblPr>
                  <a:tblGrid>
                    <a:gridCol w="1392621">
                      <a:extLst>
                        <a:ext uri="{9D8B030D-6E8A-4147-A177-3AD203B41FA5}">
                          <a16:colId xmlns:a16="http://schemas.microsoft.com/office/drawing/2014/main" val="4223936905"/>
                        </a:ext>
                      </a:extLst>
                    </a:gridCol>
                  </a:tblGrid>
                  <a:tr h="370840">
                    <a:tc>
                      <a:txBody>
                        <a:bodyPr/>
                        <a:lstStyle/>
                        <a:p>
                          <a:pPr algn="ctr"/>
                          <a14:m>
                            <m:oMathPara xmlns:m="http://schemas.openxmlformats.org/officeDocument/2006/math">
                              <m:oMathParaPr>
                                <m:jc m:val="centerGroup"/>
                              </m:oMathParaPr>
                              <m:oMath xmlns:m="http://schemas.openxmlformats.org/officeDocument/2006/math">
                                <m:r>
                                  <a:rPr lang="en-US" sz="2800" b="0" i="1" smtClean="0">
                                    <a:solidFill>
                                      <a:sysClr val="windowText" lastClr="000000"/>
                                    </a:solidFill>
                                    <a:latin typeface="Cambria Math" panose="02040503050406030204" pitchFamily="18" charset="0"/>
                                  </a:rPr>
                                  <m:t>1</m:t>
                                </m:r>
                              </m:oMath>
                            </m:oMathPara>
                          </a14:m>
                          <a:endParaRPr lang="en-US" sz="28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10890079"/>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2800" b="0" i="1" smtClean="0">
                                    <a:solidFill>
                                      <a:sysClr val="windowText" lastClr="000000"/>
                                    </a:solidFill>
                                    <a:latin typeface="Cambria Math" panose="02040503050406030204" pitchFamily="18" charset="0"/>
                                  </a:rPr>
                                  <m:t>2</m:t>
                                </m:r>
                              </m:oMath>
                            </m:oMathPara>
                          </a14:m>
                          <a:endParaRPr lang="en-US" sz="28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96129164"/>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2800" b="0" i="1" smtClean="0">
                                    <a:solidFill>
                                      <a:sysClr val="windowText" lastClr="000000"/>
                                    </a:solidFill>
                                    <a:latin typeface="Cambria Math" panose="02040503050406030204" pitchFamily="18" charset="0"/>
                                  </a:rPr>
                                  <m:t>3</m:t>
                                </m:r>
                              </m:oMath>
                            </m:oMathPara>
                          </a14:m>
                          <a:endParaRPr lang="en-US" sz="28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35804702"/>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2800" b="0" i="1" smtClean="0">
                                    <a:solidFill>
                                      <a:sysClr val="windowText" lastClr="000000"/>
                                    </a:solidFill>
                                    <a:latin typeface="Cambria Math" panose="02040503050406030204" pitchFamily="18" charset="0"/>
                                  </a:rPr>
                                  <m:t>4</m:t>
                                </m:r>
                              </m:oMath>
                            </m:oMathPara>
                          </a14:m>
                          <a:endParaRPr lang="en-US" sz="28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84045746"/>
                      </a:ext>
                    </a:extLst>
                  </a:tr>
                </a:tbl>
              </a:graphicData>
            </a:graphic>
          </p:graphicFrame>
        </mc:Choice>
        <mc:Fallback xmlns="">
          <p:graphicFrame>
            <p:nvGraphicFramePr>
              <p:cNvPr id="12" name="Table 3">
                <a:extLst>
                  <a:ext uri="{FF2B5EF4-FFF2-40B4-BE49-F238E27FC236}">
                    <a16:creationId xmlns:a16="http://schemas.microsoft.com/office/drawing/2014/main" id="{61B75234-B20E-4949-8F42-6BEDD2C79EF8}"/>
                  </a:ext>
                </a:extLst>
              </p:cNvPr>
              <p:cNvGraphicFramePr>
                <a:graphicFrameLocks noGrp="1"/>
              </p:cNvGraphicFramePr>
              <p:nvPr/>
            </p:nvGraphicFramePr>
            <p:xfrm>
              <a:off x="499242" y="2603674"/>
              <a:ext cx="1392621" cy="2072640"/>
            </p:xfrm>
            <a:graphic>
              <a:graphicData uri="http://schemas.openxmlformats.org/drawingml/2006/table">
                <a:tbl>
                  <a:tblPr firstRow="1" bandRow="1">
                    <a:tableStyleId>{5C22544A-7EE6-4342-B048-85BDC9FD1C3A}</a:tableStyleId>
                  </a:tblPr>
                  <a:tblGrid>
                    <a:gridCol w="1392621">
                      <a:extLst>
                        <a:ext uri="{9D8B030D-6E8A-4147-A177-3AD203B41FA5}">
                          <a16:colId xmlns:a16="http://schemas.microsoft.com/office/drawing/2014/main" val="4223936905"/>
                        </a:ext>
                      </a:extLst>
                    </a:gridCol>
                  </a:tblGrid>
                  <a:tr h="518160">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4"/>
                          <a:stretch>
                            <a:fillRect l="-435" t="-1176" r="-870" b="-303529"/>
                          </a:stretch>
                        </a:blipFill>
                      </a:tcPr>
                    </a:tc>
                    <a:extLst>
                      <a:ext uri="{0D108BD9-81ED-4DB2-BD59-A6C34878D82A}">
                        <a16:rowId xmlns:a16="http://schemas.microsoft.com/office/drawing/2014/main" val="2810890079"/>
                      </a:ext>
                    </a:extLst>
                  </a:tr>
                  <a:tr h="518160">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4"/>
                          <a:stretch>
                            <a:fillRect l="-435" t="-100000" r="-870" b="-200000"/>
                          </a:stretch>
                        </a:blipFill>
                      </a:tcPr>
                    </a:tc>
                    <a:extLst>
                      <a:ext uri="{0D108BD9-81ED-4DB2-BD59-A6C34878D82A}">
                        <a16:rowId xmlns:a16="http://schemas.microsoft.com/office/drawing/2014/main" val="4196129164"/>
                      </a:ext>
                    </a:extLst>
                  </a:tr>
                  <a:tr h="518160">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4"/>
                          <a:stretch>
                            <a:fillRect l="-435" t="-202353" r="-870" b="-102353"/>
                          </a:stretch>
                        </a:blipFill>
                      </a:tcPr>
                    </a:tc>
                    <a:extLst>
                      <a:ext uri="{0D108BD9-81ED-4DB2-BD59-A6C34878D82A}">
                        <a16:rowId xmlns:a16="http://schemas.microsoft.com/office/drawing/2014/main" val="2035804702"/>
                      </a:ext>
                    </a:extLst>
                  </a:tr>
                  <a:tr h="518160">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4"/>
                          <a:stretch>
                            <a:fillRect l="-435" t="-302353" r="-870" b="-2353"/>
                          </a:stretch>
                        </a:blipFill>
                      </a:tcPr>
                    </a:tc>
                    <a:extLst>
                      <a:ext uri="{0D108BD9-81ED-4DB2-BD59-A6C34878D82A}">
                        <a16:rowId xmlns:a16="http://schemas.microsoft.com/office/drawing/2014/main" val="1984045746"/>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4" name="Table 3">
                <a:extLst>
                  <a:ext uri="{FF2B5EF4-FFF2-40B4-BE49-F238E27FC236}">
                    <a16:creationId xmlns:a16="http://schemas.microsoft.com/office/drawing/2014/main" id="{B6608CE1-9A99-4ECE-B9D3-D42E559A39A8}"/>
                  </a:ext>
                </a:extLst>
              </p:cNvPr>
              <p:cNvGraphicFramePr>
                <a:graphicFrameLocks noGrp="1"/>
              </p:cNvGraphicFramePr>
              <p:nvPr/>
            </p:nvGraphicFramePr>
            <p:xfrm>
              <a:off x="2425265" y="2603674"/>
              <a:ext cx="1392621" cy="2072640"/>
            </p:xfrm>
            <a:graphic>
              <a:graphicData uri="http://schemas.openxmlformats.org/drawingml/2006/table">
                <a:tbl>
                  <a:tblPr firstRow="1" bandRow="1">
                    <a:tableStyleId>{5C22544A-7EE6-4342-B048-85BDC9FD1C3A}</a:tableStyleId>
                  </a:tblPr>
                  <a:tblGrid>
                    <a:gridCol w="1392621">
                      <a:extLst>
                        <a:ext uri="{9D8B030D-6E8A-4147-A177-3AD203B41FA5}">
                          <a16:colId xmlns:a16="http://schemas.microsoft.com/office/drawing/2014/main" val="4223936905"/>
                        </a:ext>
                      </a:extLst>
                    </a:gridCol>
                  </a:tblGrid>
                  <a:tr h="370840">
                    <a:tc>
                      <a:txBody>
                        <a:bodyPr/>
                        <a:lstStyle/>
                        <a:p>
                          <a:pPr algn="ctr"/>
                          <a14:m>
                            <m:oMathPara xmlns:m="http://schemas.openxmlformats.org/officeDocument/2006/math">
                              <m:oMathParaPr>
                                <m:jc m:val="centerGroup"/>
                              </m:oMathParaPr>
                              <m:oMath xmlns:m="http://schemas.openxmlformats.org/officeDocument/2006/math">
                                <m:r>
                                  <a:rPr lang="en-US" sz="2800" b="0" i="1" smtClean="0">
                                    <a:solidFill>
                                      <a:sysClr val="windowText" lastClr="000000"/>
                                    </a:solidFill>
                                    <a:latin typeface="Cambria Math" panose="02040503050406030204" pitchFamily="18" charset="0"/>
                                  </a:rPr>
                                  <m:t>5</m:t>
                                </m:r>
                              </m:oMath>
                            </m:oMathPara>
                          </a14:m>
                          <a:endParaRPr lang="en-US" sz="28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10890079"/>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2800" b="0" i="1" smtClean="0">
                                    <a:solidFill>
                                      <a:sysClr val="windowText" lastClr="000000"/>
                                    </a:solidFill>
                                    <a:latin typeface="Cambria Math" panose="02040503050406030204" pitchFamily="18" charset="0"/>
                                  </a:rPr>
                                  <m:t>6</m:t>
                                </m:r>
                              </m:oMath>
                            </m:oMathPara>
                          </a14:m>
                          <a:endParaRPr lang="en-US" sz="28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96129164"/>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2800" b="0" i="1" smtClean="0">
                                    <a:solidFill>
                                      <a:sysClr val="windowText" lastClr="000000"/>
                                    </a:solidFill>
                                    <a:latin typeface="Cambria Math" panose="02040503050406030204" pitchFamily="18" charset="0"/>
                                  </a:rPr>
                                  <m:t>7</m:t>
                                </m:r>
                              </m:oMath>
                            </m:oMathPara>
                          </a14:m>
                          <a:endParaRPr lang="en-US" sz="28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35804702"/>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2800" b="0" i="1" smtClean="0">
                                    <a:solidFill>
                                      <a:sysClr val="windowText" lastClr="000000"/>
                                    </a:solidFill>
                                    <a:latin typeface="Cambria Math" panose="02040503050406030204" pitchFamily="18" charset="0"/>
                                  </a:rPr>
                                  <m:t>8</m:t>
                                </m:r>
                              </m:oMath>
                            </m:oMathPara>
                          </a14:m>
                          <a:endParaRPr lang="en-US" sz="28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84045746"/>
                      </a:ext>
                    </a:extLst>
                  </a:tr>
                </a:tbl>
              </a:graphicData>
            </a:graphic>
          </p:graphicFrame>
        </mc:Choice>
        <mc:Fallback xmlns="">
          <p:graphicFrame>
            <p:nvGraphicFramePr>
              <p:cNvPr id="14" name="Table 3">
                <a:extLst>
                  <a:ext uri="{FF2B5EF4-FFF2-40B4-BE49-F238E27FC236}">
                    <a16:creationId xmlns:a16="http://schemas.microsoft.com/office/drawing/2014/main" id="{B6608CE1-9A99-4ECE-B9D3-D42E559A39A8}"/>
                  </a:ext>
                </a:extLst>
              </p:cNvPr>
              <p:cNvGraphicFramePr>
                <a:graphicFrameLocks noGrp="1"/>
              </p:cNvGraphicFramePr>
              <p:nvPr/>
            </p:nvGraphicFramePr>
            <p:xfrm>
              <a:off x="2425265" y="2603674"/>
              <a:ext cx="1392621" cy="2072640"/>
            </p:xfrm>
            <a:graphic>
              <a:graphicData uri="http://schemas.openxmlformats.org/drawingml/2006/table">
                <a:tbl>
                  <a:tblPr firstRow="1" bandRow="1">
                    <a:tableStyleId>{5C22544A-7EE6-4342-B048-85BDC9FD1C3A}</a:tableStyleId>
                  </a:tblPr>
                  <a:tblGrid>
                    <a:gridCol w="1392621">
                      <a:extLst>
                        <a:ext uri="{9D8B030D-6E8A-4147-A177-3AD203B41FA5}">
                          <a16:colId xmlns:a16="http://schemas.microsoft.com/office/drawing/2014/main" val="4223936905"/>
                        </a:ext>
                      </a:extLst>
                    </a:gridCol>
                  </a:tblGrid>
                  <a:tr h="518160">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5"/>
                          <a:stretch>
                            <a:fillRect l="-435" t="-1176" r="-870" b="-303529"/>
                          </a:stretch>
                        </a:blipFill>
                      </a:tcPr>
                    </a:tc>
                    <a:extLst>
                      <a:ext uri="{0D108BD9-81ED-4DB2-BD59-A6C34878D82A}">
                        <a16:rowId xmlns:a16="http://schemas.microsoft.com/office/drawing/2014/main" val="2810890079"/>
                      </a:ext>
                    </a:extLst>
                  </a:tr>
                  <a:tr h="518160">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5"/>
                          <a:stretch>
                            <a:fillRect l="-435" t="-100000" r="-870" b="-200000"/>
                          </a:stretch>
                        </a:blipFill>
                      </a:tcPr>
                    </a:tc>
                    <a:extLst>
                      <a:ext uri="{0D108BD9-81ED-4DB2-BD59-A6C34878D82A}">
                        <a16:rowId xmlns:a16="http://schemas.microsoft.com/office/drawing/2014/main" val="4196129164"/>
                      </a:ext>
                    </a:extLst>
                  </a:tr>
                  <a:tr h="518160">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5"/>
                          <a:stretch>
                            <a:fillRect l="-435" t="-202353" r="-870" b="-102353"/>
                          </a:stretch>
                        </a:blipFill>
                      </a:tcPr>
                    </a:tc>
                    <a:extLst>
                      <a:ext uri="{0D108BD9-81ED-4DB2-BD59-A6C34878D82A}">
                        <a16:rowId xmlns:a16="http://schemas.microsoft.com/office/drawing/2014/main" val="2035804702"/>
                      </a:ext>
                    </a:extLst>
                  </a:tr>
                  <a:tr h="518160">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5"/>
                          <a:stretch>
                            <a:fillRect l="-435" t="-302353" r="-870" b="-2353"/>
                          </a:stretch>
                        </a:blipFill>
                      </a:tcPr>
                    </a:tc>
                    <a:extLst>
                      <a:ext uri="{0D108BD9-81ED-4DB2-BD59-A6C34878D82A}">
                        <a16:rowId xmlns:a16="http://schemas.microsoft.com/office/drawing/2014/main" val="1984045746"/>
                      </a:ext>
                    </a:extLst>
                  </a:tr>
                </a:tbl>
              </a:graphicData>
            </a:graphic>
          </p:graphicFrame>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8429632-8CFD-4044-AB62-FC1D7DAA56BE}"/>
                  </a:ext>
                </a:extLst>
              </p:cNvPr>
              <p:cNvSpPr txBox="1"/>
              <p:nvPr/>
            </p:nvSpPr>
            <p:spPr>
              <a:xfrm>
                <a:off x="0" y="4857147"/>
                <a:ext cx="2391104" cy="46666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sz="2400" b="0" i="1" smtClean="0">
                              <a:latin typeface="Cambria Math" panose="02040503050406030204" pitchFamily="18" charset="0"/>
                            </a:rPr>
                          </m:ctrlPr>
                        </m:sSubSupPr>
                        <m:e>
                          <m:d>
                            <m:dPr>
                              <m:begChr m:val="‖"/>
                              <m:endChr m:val="‖"/>
                              <m:ctrlPr>
                                <a:rPr lang="en-US" sz="2400" b="0" i="1" smtClean="0">
                                  <a:latin typeface="Cambria Math" panose="02040503050406030204" pitchFamily="18" charset="0"/>
                                </a:rPr>
                              </m:ctrlPr>
                            </m:dPr>
                            <m:e>
                              <m:r>
                                <a:rPr lang="en-US" sz="2400" b="0" i="1" smtClean="0">
                                  <a:latin typeface="Cambria Math" panose="02040503050406030204" pitchFamily="18" charset="0"/>
                                </a:rPr>
                                <m:t>𝑥</m:t>
                              </m:r>
                            </m:e>
                          </m:d>
                        </m:e>
                        <m:sub>
                          <m:r>
                            <a:rPr lang="en-US" sz="2400" b="0" i="1" smtClean="0">
                              <a:latin typeface="Cambria Math" panose="02040503050406030204" pitchFamily="18" charset="0"/>
                            </a:rPr>
                            <m:t>2</m:t>
                          </m:r>
                        </m:sub>
                        <m:sup>
                          <m:r>
                            <a:rPr lang="en-US" sz="2400" b="0" i="1" smtClean="0">
                              <a:latin typeface="Cambria Math" panose="02040503050406030204" pitchFamily="18" charset="0"/>
                            </a:rPr>
                            <m:t>2</m:t>
                          </m:r>
                        </m:sup>
                      </m:sSubSup>
                      <m:r>
                        <a:rPr lang="en-US" sz="2400" b="0" i="1" smtClean="0">
                          <a:latin typeface="Cambria Math" panose="02040503050406030204" pitchFamily="18" charset="0"/>
                        </a:rPr>
                        <m:t>=30</m:t>
                      </m:r>
                    </m:oMath>
                  </m:oMathPara>
                </a14:m>
                <a:endParaRPr lang="en-US" sz="2400" dirty="0"/>
              </a:p>
            </p:txBody>
          </p:sp>
        </mc:Choice>
        <mc:Fallback xmlns="">
          <p:sp>
            <p:nvSpPr>
              <p:cNvPr id="3" name="TextBox 2">
                <a:extLst>
                  <a:ext uri="{FF2B5EF4-FFF2-40B4-BE49-F238E27FC236}">
                    <a16:creationId xmlns:a16="http://schemas.microsoft.com/office/drawing/2014/main" id="{B8429632-8CFD-4044-AB62-FC1D7DAA56BE}"/>
                  </a:ext>
                </a:extLst>
              </p:cNvPr>
              <p:cNvSpPr txBox="1">
                <a:spLocks noRot="1" noChangeAspect="1" noMove="1" noResize="1" noEditPoints="1" noAdjustHandles="1" noChangeArrowheads="1" noChangeShapeType="1" noTextEdit="1"/>
              </p:cNvSpPr>
              <p:nvPr/>
            </p:nvSpPr>
            <p:spPr>
              <a:xfrm>
                <a:off x="0" y="4857147"/>
                <a:ext cx="2391104" cy="466666"/>
              </a:xfrm>
              <a:prstGeom prst="rect">
                <a:avLst/>
              </a:prstGeom>
              <a:blipFill>
                <a:blip r:embed="rId6"/>
                <a:stretch>
                  <a:fillRect b="-26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6008EB85-72E6-49DB-8D53-4B98C376C07F}"/>
                  </a:ext>
                </a:extLst>
              </p:cNvPr>
              <p:cNvSpPr txBox="1"/>
              <p:nvPr/>
            </p:nvSpPr>
            <p:spPr>
              <a:xfrm>
                <a:off x="0" y="5528037"/>
                <a:ext cx="2391104"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𝑥</m:t>
                      </m:r>
                      <m:r>
                        <a:rPr lang="en-US" sz="2400" b="0" i="1" smtClean="0">
                          <a:latin typeface="Cambria Math" panose="02040503050406030204" pitchFamily="18" charset="0"/>
                        </a:rPr>
                        <m:t>⋅</m:t>
                      </m:r>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𝑥</m:t>
                          </m:r>
                        </m:e>
                      </m:acc>
                      <m:r>
                        <a:rPr lang="en-US" sz="2400" b="0" i="1" smtClean="0">
                          <a:latin typeface="Cambria Math" panose="02040503050406030204" pitchFamily="18" charset="0"/>
                        </a:rPr>
                        <m:t>=70</m:t>
                      </m:r>
                    </m:oMath>
                  </m:oMathPara>
                </a14:m>
                <a:endParaRPr lang="en-US" sz="2400" dirty="0"/>
              </a:p>
            </p:txBody>
          </p:sp>
        </mc:Choice>
        <mc:Fallback xmlns="">
          <p:sp>
            <p:nvSpPr>
              <p:cNvPr id="16" name="TextBox 15">
                <a:extLst>
                  <a:ext uri="{FF2B5EF4-FFF2-40B4-BE49-F238E27FC236}">
                    <a16:creationId xmlns:a16="http://schemas.microsoft.com/office/drawing/2014/main" id="{6008EB85-72E6-49DB-8D53-4B98C376C07F}"/>
                  </a:ext>
                </a:extLst>
              </p:cNvPr>
              <p:cNvSpPr txBox="1">
                <a:spLocks noRot="1" noChangeAspect="1" noMove="1" noResize="1" noEditPoints="1" noAdjustHandles="1" noChangeArrowheads="1" noChangeShapeType="1" noTextEdit="1"/>
              </p:cNvSpPr>
              <p:nvPr/>
            </p:nvSpPr>
            <p:spPr>
              <a:xfrm>
                <a:off x="0" y="5528037"/>
                <a:ext cx="2391104" cy="461665"/>
              </a:xfrm>
              <a:prstGeom prst="rect">
                <a:avLst/>
              </a:prstGeom>
              <a:blipFill>
                <a:blip r:embed="rId7"/>
                <a:stretch>
                  <a:fillRect t="-39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84C3F5D2-99B6-4AE2-B5AB-7F056A3CEB56}"/>
                  </a:ext>
                </a:extLst>
              </p:cNvPr>
              <p:cNvSpPr txBox="1"/>
              <p:nvPr/>
            </p:nvSpPr>
            <p:spPr>
              <a:xfrm>
                <a:off x="0" y="2017214"/>
                <a:ext cx="2391104"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𝑥</m:t>
                      </m:r>
                    </m:oMath>
                  </m:oMathPara>
                </a14:m>
                <a:endParaRPr lang="en-US" sz="2400" dirty="0"/>
              </a:p>
            </p:txBody>
          </p:sp>
        </mc:Choice>
        <mc:Fallback xmlns="">
          <p:sp>
            <p:nvSpPr>
              <p:cNvPr id="18" name="TextBox 17">
                <a:extLst>
                  <a:ext uri="{FF2B5EF4-FFF2-40B4-BE49-F238E27FC236}">
                    <a16:creationId xmlns:a16="http://schemas.microsoft.com/office/drawing/2014/main" id="{84C3F5D2-99B6-4AE2-B5AB-7F056A3CEB56}"/>
                  </a:ext>
                </a:extLst>
              </p:cNvPr>
              <p:cNvSpPr txBox="1">
                <a:spLocks noRot="1" noChangeAspect="1" noMove="1" noResize="1" noEditPoints="1" noAdjustHandles="1" noChangeArrowheads="1" noChangeShapeType="1" noTextEdit="1"/>
              </p:cNvSpPr>
              <p:nvPr/>
            </p:nvSpPr>
            <p:spPr>
              <a:xfrm>
                <a:off x="0" y="2017214"/>
                <a:ext cx="2391104" cy="461665"/>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B94CBBB7-185C-4AD8-A0DF-2906DD517CF6}"/>
                  </a:ext>
                </a:extLst>
              </p:cNvPr>
              <p:cNvSpPr txBox="1"/>
              <p:nvPr/>
            </p:nvSpPr>
            <p:spPr>
              <a:xfrm>
                <a:off x="1926023" y="2017214"/>
                <a:ext cx="2391104"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𝑥</m:t>
                          </m:r>
                        </m:e>
                      </m:acc>
                    </m:oMath>
                  </m:oMathPara>
                </a14:m>
                <a:endParaRPr lang="en-US" sz="2400" dirty="0"/>
              </a:p>
            </p:txBody>
          </p:sp>
        </mc:Choice>
        <mc:Fallback xmlns="">
          <p:sp>
            <p:nvSpPr>
              <p:cNvPr id="19" name="TextBox 18">
                <a:extLst>
                  <a:ext uri="{FF2B5EF4-FFF2-40B4-BE49-F238E27FC236}">
                    <a16:creationId xmlns:a16="http://schemas.microsoft.com/office/drawing/2014/main" id="{B94CBBB7-185C-4AD8-A0DF-2906DD517CF6}"/>
                  </a:ext>
                </a:extLst>
              </p:cNvPr>
              <p:cNvSpPr txBox="1">
                <a:spLocks noRot="1" noChangeAspect="1" noMove="1" noResize="1" noEditPoints="1" noAdjustHandles="1" noChangeArrowheads="1" noChangeShapeType="1" noTextEdit="1"/>
              </p:cNvSpPr>
              <p:nvPr/>
            </p:nvSpPr>
            <p:spPr>
              <a:xfrm>
                <a:off x="1926023" y="2017214"/>
                <a:ext cx="2391104" cy="461665"/>
              </a:xfrm>
              <a:prstGeom prst="rect">
                <a:avLst/>
              </a:prstGeom>
              <a:blipFill>
                <a:blip r:embed="rId9"/>
                <a:stretch>
                  <a:fillRect t="-3947"/>
                </a:stretch>
              </a:blipFill>
            </p:spPr>
            <p:txBody>
              <a:bodyPr/>
              <a:lstStyle/>
              <a:p>
                <a:r>
                  <a:rPr lang="en-US">
                    <a:noFill/>
                  </a:rPr>
                  <a:t> </a:t>
                </a:r>
              </a:p>
            </p:txBody>
          </p:sp>
        </mc:Fallback>
      </mc:AlternateContent>
      <p:sp>
        <p:nvSpPr>
          <p:cNvPr id="21" name="Arrow: Right 20">
            <a:extLst>
              <a:ext uri="{FF2B5EF4-FFF2-40B4-BE49-F238E27FC236}">
                <a16:creationId xmlns:a16="http://schemas.microsoft.com/office/drawing/2014/main" id="{253F5FA4-5738-4024-B1E5-95FBFC4DC7FC}"/>
              </a:ext>
            </a:extLst>
          </p:cNvPr>
          <p:cNvSpPr/>
          <p:nvPr/>
        </p:nvSpPr>
        <p:spPr>
          <a:xfrm>
            <a:off x="4317127" y="3350958"/>
            <a:ext cx="1566041" cy="57806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3F0889F4-7D70-4C4C-A355-A1BA75B90D0F}"/>
                  </a:ext>
                </a:extLst>
              </p:cNvPr>
              <p:cNvSpPr txBox="1"/>
              <p:nvPr/>
            </p:nvSpPr>
            <p:spPr>
              <a:xfrm>
                <a:off x="2391104" y="4975320"/>
                <a:ext cx="2196662" cy="88408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𝛼</m:t>
                      </m:r>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𝑥</m:t>
                          </m:r>
                          <m:r>
                            <a:rPr lang="en-US" sz="2400" b="0" i="1" smtClean="0">
                              <a:latin typeface="Cambria Math" panose="02040503050406030204" pitchFamily="18" charset="0"/>
                            </a:rPr>
                            <m:t>⋅</m:t>
                          </m:r>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𝑥</m:t>
                              </m:r>
                            </m:e>
                          </m:acc>
                        </m:num>
                        <m:den>
                          <m:sSubSup>
                            <m:sSubSupPr>
                              <m:ctrlPr>
                                <a:rPr lang="en-US" sz="2400" b="0" i="1" smtClean="0">
                                  <a:latin typeface="Cambria Math" panose="02040503050406030204" pitchFamily="18" charset="0"/>
                                </a:rPr>
                              </m:ctrlPr>
                            </m:sSubSupPr>
                            <m:e>
                              <m:d>
                                <m:dPr>
                                  <m:begChr m:val="‖"/>
                                  <m:endChr m:val="‖"/>
                                  <m:ctrlPr>
                                    <a:rPr lang="en-US" sz="2400" b="0" i="1" smtClean="0">
                                      <a:latin typeface="Cambria Math" panose="02040503050406030204" pitchFamily="18" charset="0"/>
                                    </a:rPr>
                                  </m:ctrlPr>
                                </m:dPr>
                                <m:e>
                                  <m:r>
                                    <a:rPr lang="en-US" sz="2400" b="0" i="1" smtClean="0">
                                      <a:latin typeface="Cambria Math" panose="02040503050406030204" pitchFamily="18" charset="0"/>
                                    </a:rPr>
                                    <m:t>𝑥</m:t>
                                  </m:r>
                                </m:e>
                              </m:d>
                            </m:e>
                            <m:sub>
                              <m:r>
                                <a:rPr lang="en-US" sz="2400" b="0" i="1" smtClean="0">
                                  <a:latin typeface="Cambria Math" panose="02040503050406030204" pitchFamily="18" charset="0"/>
                                </a:rPr>
                                <m:t>2</m:t>
                              </m:r>
                            </m:sub>
                            <m:sup>
                              <m:r>
                                <a:rPr lang="en-US" sz="2400" b="0" i="1" smtClean="0">
                                  <a:latin typeface="Cambria Math" panose="02040503050406030204" pitchFamily="18" charset="0"/>
                                </a:rPr>
                                <m:t>2</m:t>
                              </m:r>
                            </m:sup>
                          </m:sSubSup>
                        </m:den>
                      </m:f>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7</m:t>
                          </m:r>
                        </m:num>
                        <m:den>
                          <m:r>
                            <a:rPr lang="en-US" sz="2400" b="0" i="1" smtClean="0">
                              <a:latin typeface="Cambria Math" panose="02040503050406030204" pitchFamily="18" charset="0"/>
                            </a:rPr>
                            <m:t>3</m:t>
                          </m:r>
                        </m:den>
                      </m:f>
                    </m:oMath>
                  </m:oMathPara>
                </a14:m>
                <a:endParaRPr lang="en-US" sz="2400" dirty="0"/>
              </a:p>
            </p:txBody>
          </p:sp>
        </mc:Choice>
        <mc:Fallback xmlns="">
          <p:sp>
            <p:nvSpPr>
              <p:cNvPr id="13" name="TextBox 12">
                <a:extLst>
                  <a:ext uri="{FF2B5EF4-FFF2-40B4-BE49-F238E27FC236}">
                    <a16:creationId xmlns:a16="http://schemas.microsoft.com/office/drawing/2014/main" id="{3F0889F4-7D70-4C4C-A355-A1BA75B90D0F}"/>
                  </a:ext>
                </a:extLst>
              </p:cNvPr>
              <p:cNvSpPr txBox="1">
                <a:spLocks noRot="1" noChangeAspect="1" noMove="1" noResize="1" noEditPoints="1" noAdjustHandles="1" noChangeArrowheads="1" noChangeShapeType="1" noTextEdit="1"/>
              </p:cNvSpPr>
              <p:nvPr/>
            </p:nvSpPr>
            <p:spPr>
              <a:xfrm>
                <a:off x="2391104" y="4975320"/>
                <a:ext cx="2196662" cy="884088"/>
              </a:xfrm>
              <a:prstGeom prst="rect">
                <a:avLst/>
              </a:prstGeom>
              <a:blipFill>
                <a:blip r:embed="rId10"/>
                <a:stretch>
                  <a:fillRect/>
                </a:stretch>
              </a:blipFill>
            </p:spPr>
            <p:txBody>
              <a:bodyPr/>
              <a:lstStyle/>
              <a:p>
                <a:r>
                  <a:rPr lang="en-US">
                    <a:noFill/>
                  </a:rPr>
                  <a:t> </a:t>
                </a:r>
              </a:p>
            </p:txBody>
          </p:sp>
        </mc:Fallback>
      </mc:AlternateContent>
      <p:sp>
        <p:nvSpPr>
          <p:cNvPr id="4" name="Right Brace 3">
            <a:extLst>
              <a:ext uri="{FF2B5EF4-FFF2-40B4-BE49-F238E27FC236}">
                <a16:creationId xmlns:a16="http://schemas.microsoft.com/office/drawing/2014/main" id="{0EF9ABD9-DB8B-422D-B58A-AF805076D828}"/>
              </a:ext>
            </a:extLst>
          </p:cNvPr>
          <p:cNvSpPr/>
          <p:nvPr/>
        </p:nvSpPr>
        <p:spPr>
          <a:xfrm>
            <a:off x="2196662" y="5043040"/>
            <a:ext cx="115614" cy="748648"/>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8DB396B5-8F1B-4BB1-8033-5A152538836C}"/>
                  </a:ext>
                </a:extLst>
              </p:cNvPr>
              <p:cNvSpPr txBox="1"/>
              <p:nvPr/>
            </p:nvSpPr>
            <p:spPr>
              <a:xfrm>
                <a:off x="5761201" y="2478879"/>
                <a:ext cx="6326347" cy="107587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𝑆𝐼</m:t>
                      </m:r>
                      <m:r>
                        <m:rPr>
                          <m:lit/>
                        </m:rPr>
                        <a:rPr lang="en-US" sz="2800" b="0" i="1" smtClean="0">
                          <a:latin typeface="Cambria Math" panose="02040503050406030204" pitchFamily="18" charset="0"/>
                        </a:rPr>
                        <m:t>−</m:t>
                      </m:r>
                      <m:r>
                        <a:rPr lang="en-US" sz="2800" b="0" i="1" smtClean="0">
                          <a:latin typeface="Cambria Math" panose="02040503050406030204" pitchFamily="18" charset="0"/>
                        </a:rPr>
                        <m:t>𝑆𝐷𝑅</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𝑥</m:t>
                          </m:r>
                          <m:r>
                            <a:rPr lang="en-US" sz="2800" b="0" i="1" smtClean="0">
                              <a:latin typeface="Cambria Math" panose="02040503050406030204" pitchFamily="18" charset="0"/>
                            </a:rPr>
                            <m:t>,</m:t>
                          </m:r>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𝑥</m:t>
                              </m:r>
                            </m:e>
                          </m:acc>
                        </m:e>
                      </m:d>
                      <m:r>
                        <a:rPr lang="en-US" sz="2800" b="0" i="1" smtClean="0">
                          <a:latin typeface="Cambria Math" panose="02040503050406030204" pitchFamily="18" charset="0"/>
                        </a:rPr>
                        <m:t>=10</m:t>
                      </m:r>
                      <m:func>
                        <m:funcPr>
                          <m:ctrlPr>
                            <a:rPr lang="en-US" sz="2800" b="0" i="1" smtClean="0">
                              <a:latin typeface="Cambria Math" panose="02040503050406030204" pitchFamily="18" charset="0"/>
                            </a:rPr>
                          </m:ctrlPr>
                        </m:funcPr>
                        <m:fName>
                          <m:sSub>
                            <m:sSubPr>
                              <m:ctrlPr>
                                <a:rPr lang="en-US" sz="2800" b="0" i="1" smtClean="0">
                                  <a:latin typeface="Cambria Math" panose="02040503050406030204" pitchFamily="18" charset="0"/>
                                </a:rPr>
                              </m:ctrlPr>
                            </m:sSubPr>
                            <m:e>
                              <m:r>
                                <m:rPr>
                                  <m:sty m:val="p"/>
                                </m:rPr>
                                <a:rPr lang="en-US" sz="2800" b="0" i="0" smtClean="0">
                                  <a:latin typeface="Cambria Math" panose="02040503050406030204" pitchFamily="18" charset="0"/>
                                </a:rPr>
                                <m:t>log</m:t>
                              </m:r>
                            </m:e>
                            <m:sub>
                              <m:r>
                                <a:rPr lang="en-US" sz="2800" b="0" i="1" smtClean="0">
                                  <a:latin typeface="Cambria Math" panose="02040503050406030204" pitchFamily="18" charset="0"/>
                                </a:rPr>
                                <m:t>10</m:t>
                              </m:r>
                            </m:sub>
                          </m:sSub>
                        </m:fName>
                        <m:e>
                          <m:d>
                            <m:dPr>
                              <m:ctrlPr>
                                <a:rPr lang="en-US" sz="2800" b="0" i="1" smtClean="0">
                                  <a:latin typeface="Cambria Math" panose="02040503050406030204" pitchFamily="18" charset="0"/>
                                </a:rPr>
                              </m:ctrlPr>
                            </m:dPr>
                            <m:e>
                              <m:f>
                                <m:fPr>
                                  <m:ctrlPr>
                                    <a:rPr lang="en-US" sz="2800" b="0" i="1" smtClean="0">
                                      <a:latin typeface="Cambria Math" panose="02040503050406030204" pitchFamily="18" charset="0"/>
                                    </a:rPr>
                                  </m:ctrlPr>
                                </m:fPr>
                                <m:num>
                                  <m:sSubSup>
                                    <m:sSubSupPr>
                                      <m:ctrlPr>
                                        <a:rPr lang="en-US" sz="2800" b="0" i="1" smtClean="0">
                                          <a:latin typeface="Cambria Math" panose="02040503050406030204" pitchFamily="18" charset="0"/>
                                        </a:rPr>
                                      </m:ctrlPr>
                                    </m:sSubSupPr>
                                    <m:e>
                                      <m:d>
                                        <m:dPr>
                                          <m:begChr m:val="‖"/>
                                          <m:endChr m:val="‖"/>
                                          <m:ctrlPr>
                                            <a:rPr lang="en-US" sz="2800" b="0" i="1" smtClean="0">
                                              <a:latin typeface="Cambria Math" panose="02040503050406030204" pitchFamily="18" charset="0"/>
                                            </a:rPr>
                                          </m:ctrlPr>
                                        </m:dPr>
                                        <m:e>
                                          <m:r>
                                            <a:rPr lang="en-US" sz="2800" b="0" i="1" smtClean="0">
                                              <a:latin typeface="Cambria Math" panose="02040503050406030204" pitchFamily="18" charset="0"/>
                                            </a:rPr>
                                            <m:t>𝛼</m:t>
                                          </m:r>
                                          <m:r>
                                            <a:rPr lang="en-US" sz="2800" b="0" i="1" smtClean="0">
                                              <a:latin typeface="Cambria Math" panose="02040503050406030204" pitchFamily="18" charset="0"/>
                                            </a:rPr>
                                            <m:t>𝑥</m:t>
                                          </m:r>
                                        </m:e>
                                      </m:d>
                                    </m:e>
                                    <m:sub>
                                      <m:r>
                                        <a:rPr lang="en-US" sz="2800" b="0" i="1" smtClean="0">
                                          <a:latin typeface="Cambria Math" panose="02040503050406030204" pitchFamily="18" charset="0"/>
                                        </a:rPr>
                                        <m:t>2</m:t>
                                      </m:r>
                                    </m:sub>
                                    <m:sup>
                                      <m:r>
                                        <a:rPr lang="en-US" sz="2800" b="0" i="1" smtClean="0">
                                          <a:latin typeface="Cambria Math" panose="02040503050406030204" pitchFamily="18" charset="0"/>
                                        </a:rPr>
                                        <m:t>2</m:t>
                                      </m:r>
                                    </m:sup>
                                  </m:sSubSup>
                                </m:num>
                                <m:den>
                                  <m:sSubSup>
                                    <m:sSubSupPr>
                                      <m:ctrlPr>
                                        <a:rPr lang="en-US" sz="2800" b="0" i="1" smtClean="0">
                                          <a:latin typeface="Cambria Math" panose="02040503050406030204" pitchFamily="18" charset="0"/>
                                        </a:rPr>
                                      </m:ctrlPr>
                                    </m:sSubSupPr>
                                    <m:e>
                                      <m:d>
                                        <m:dPr>
                                          <m:begChr m:val="‖"/>
                                          <m:endChr m:val="‖"/>
                                          <m:ctrlPr>
                                            <a:rPr lang="en-US" sz="2800" b="0" i="1" smtClean="0">
                                              <a:latin typeface="Cambria Math" panose="02040503050406030204" pitchFamily="18" charset="0"/>
                                            </a:rPr>
                                          </m:ctrlPr>
                                        </m:dPr>
                                        <m:e>
                                          <m:r>
                                            <a:rPr lang="en-US" sz="2800" b="0" i="1" smtClean="0">
                                              <a:latin typeface="Cambria Math" panose="02040503050406030204" pitchFamily="18" charset="0"/>
                                            </a:rPr>
                                            <m:t>𝛼</m:t>
                                          </m:r>
                                          <m:r>
                                            <a:rPr lang="en-US" sz="2800" b="0" i="1" smtClean="0">
                                              <a:latin typeface="Cambria Math" panose="02040503050406030204" pitchFamily="18" charset="0"/>
                                            </a:rPr>
                                            <m:t>𝑥</m:t>
                                          </m:r>
                                          <m:r>
                                            <a:rPr lang="en-US" sz="2800" b="0" i="1" smtClean="0">
                                              <a:latin typeface="Cambria Math" panose="02040503050406030204" pitchFamily="18" charset="0"/>
                                            </a:rPr>
                                            <m:t>−</m:t>
                                          </m:r>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𝑥</m:t>
                                              </m:r>
                                            </m:e>
                                          </m:acc>
                                        </m:e>
                                      </m:d>
                                    </m:e>
                                    <m:sub>
                                      <m:r>
                                        <a:rPr lang="en-US" sz="2800" b="0" i="1" smtClean="0">
                                          <a:latin typeface="Cambria Math" panose="02040503050406030204" pitchFamily="18" charset="0"/>
                                        </a:rPr>
                                        <m:t>2</m:t>
                                      </m:r>
                                    </m:sub>
                                    <m:sup>
                                      <m:r>
                                        <a:rPr lang="en-US" sz="2800" b="0" i="1" smtClean="0">
                                          <a:latin typeface="Cambria Math" panose="02040503050406030204" pitchFamily="18" charset="0"/>
                                        </a:rPr>
                                        <m:t>2</m:t>
                                      </m:r>
                                    </m:sup>
                                  </m:sSubSup>
                                </m:den>
                              </m:f>
                            </m:e>
                          </m:d>
                        </m:e>
                      </m:func>
                    </m:oMath>
                  </m:oMathPara>
                </a14:m>
                <a:endParaRPr lang="en-US" sz="2800" dirty="0"/>
              </a:p>
            </p:txBody>
          </p:sp>
        </mc:Choice>
        <mc:Fallback xmlns="">
          <p:sp>
            <p:nvSpPr>
              <p:cNvPr id="15" name="TextBox 14">
                <a:extLst>
                  <a:ext uri="{FF2B5EF4-FFF2-40B4-BE49-F238E27FC236}">
                    <a16:creationId xmlns:a16="http://schemas.microsoft.com/office/drawing/2014/main" id="{8DB396B5-8F1B-4BB1-8033-5A152538836C}"/>
                  </a:ext>
                </a:extLst>
              </p:cNvPr>
              <p:cNvSpPr txBox="1">
                <a:spLocks noRot="1" noChangeAspect="1" noMove="1" noResize="1" noEditPoints="1" noAdjustHandles="1" noChangeArrowheads="1" noChangeShapeType="1" noTextEdit="1"/>
              </p:cNvSpPr>
              <p:nvPr/>
            </p:nvSpPr>
            <p:spPr>
              <a:xfrm>
                <a:off x="5761201" y="2478879"/>
                <a:ext cx="6326347" cy="1075872"/>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3E43BF46-F747-469A-925B-E9FF5F7C20DB}"/>
                  </a:ext>
                </a:extLst>
              </p:cNvPr>
              <p:cNvSpPr txBox="1"/>
              <p:nvPr/>
            </p:nvSpPr>
            <p:spPr>
              <a:xfrm>
                <a:off x="8174617" y="3480279"/>
                <a:ext cx="1499513" cy="523220"/>
              </a:xfrm>
              <a:prstGeom prst="rect">
                <a:avLst/>
              </a:prstGeom>
              <a:noFill/>
            </p:spPr>
            <p:txBody>
              <a:bodyPr wrap="none" rtlCol="0">
                <a:spAutoFit/>
              </a:bodyPr>
              <a:lstStyle/>
              <a:p>
                <a:pPr algn="r"/>
                <a14:m>
                  <m:oMathPara xmlns:m="http://schemas.openxmlformats.org/officeDocument/2006/math">
                    <m:oMathParaPr>
                      <m:jc m:val="centerGroup"/>
                    </m:oMathParaPr>
                    <m:oMath xmlns:m="http://schemas.openxmlformats.org/officeDocument/2006/math">
                      <m:r>
                        <a:rPr lang="en-US" sz="2800" i="1" smtClean="0">
                          <a:latin typeface="Cambria Math" panose="02040503050406030204" pitchFamily="18" charset="0"/>
                        </a:rPr>
                        <m:t>≈</m:t>
                      </m:r>
                      <m:r>
                        <a:rPr lang="en-US" sz="2800" b="0" i="1" smtClean="0">
                          <a:latin typeface="Cambria Math" panose="02040503050406030204" pitchFamily="18" charset="0"/>
                        </a:rPr>
                        <m:t>11.85</m:t>
                      </m:r>
                    </m:oMath>
                  </m:oMathPara>
                </a14:m>
                <a:endParaRPr lang="en-US" sz="2800" dirty="0"/>
              </a:p>
            </p:txBody>
          </p:sp>
        </mc:Choice>
        <mc:Fallback xmlns="">
          <p:sp>
            <p:nvSpPr>
              <p:cNvPr id="23" name="TextBox 22">
                <a:extLst>
                  <a:ext uri="{FF2B5EF4-FFF2-40B4-BE49-F238E27FC236}">
                    <a16:creationId xmlns:a16="http://schemas.microsoft.com/office/drawing/2014/main" id="{3E43BF46-F747-469A-925B-E9FF5F7C20DB}"/>
                  </a:ext>
                </a:extLst>
              </p:cNvPr>
              <p:cNvSpPr txBox="1">
                <a:spLocks noRot="1" noChangeAspect="1" noMove="1" noResize="1" noEditPoints="1" noAdjustHandles="1" noChangeArrowheads="1" noChangeShapeType="1" noTextEdit="1"/>
              </p:cNvSpPr>
              <p:nvPr/>
            </p:nvSpPr>
            <p:spPr>
              <a:xfrm>
                <a:off x="8174617" y="3480279"/>
                <a:ext cx="1499513" cy="523220"/>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147219B8-6ED6-4EEA-ABFC-E8DFF6C84EBF}"/>
                  </a:ext>
                </a:extLst>
              </p:cNvPr>
              <p:cNvSpPr txBox="1"/>
              <p:nvPr/>
            </p:nvSpPr>
            <p:spPr>
              <a:xfrm>
                <a:off x="-15765" y="6218213"/>
                <a:ext cx="2391104" cy="46666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sz="2400" b="0" i="1" smtClean="0">
                              <a:latin typeface="Cambria Math" panose="02040503050406030204" pitchFamily="18" charset="0"/>
                            </a:rPr>
                          </m:ctrlPr>
                        </m:sSubSupPr>
                        <m:e>
                          <m:d>
                            <m:dPr>
                              <m:begChr m:val="‖"/>
                              <m:endChr m:val="‖"/>
                              <m:ctrlPr>
                                <a:rPr lang="en-US" sz="2400" b="0" i="1" smtClean="0">
                                  <a:latin typeface="Cambria Math" panose="02040503050406030204" pitchFamily="18" charset="0"/>
                                </a:rPr>
                              </m:ctrlPr>
                            </m:dPr>
                            <m:e>
                              <m:r>
                                <a:rPr lang="en-US" sz="2400" b="0" i="1" smtClean="0">
                                  <a:latin typeface="Cambria Math" panose="02040503050406030204" pitchFamily="18" charset="0"/>
                                </a:rPr>
                                <m:t>𝛼</m:t>
                              </m:r>
                              <m:r>
                                <a:rPr lang="en-US" sz="2400" b="0" i="1" smtClean="0">
                                  <a:latin typeface="Cambria Math" panose="02040503050406030204" pitchFamily="18" charset="0"/>
                                </a:rPr>
                                <m:t>𝑥</m:t>
                              </m:r>
                            </m:e>
                          </m:d>
                        </m:e>
                        <m:sub>
                          <m:r>
                            <a:rPr lang="en-US" sz="2400" b="0" i="1" smtClean="0">
                              <a:latin typeface="Cambria Math" panose="02040503050406030204" pitchFamily="18" charset="0"/>
                            </a:rPr>
                            <m:t>2</m:t>
                          </m:r>
                        </m:sub>
                        <m:sup>
                          <m:r>
                            <a:rPr lang="en-US" sz="2400" b="0" i="1" smtClean="0">
                              <a:latin typeface="Cambria Math" panose="02040503050406030204" pitchFamily="18" charset="0"/>
                            </a:rPr>
                            <m:t>2</m:t>
                          </m:r>
                        </m:sup>
                      </m:sSubSup>
                      <m:r>
                        <a:rPr lang="en-US" sz="2400" b="0" i="1" smtClean="0">
                          <a:latin typeface="Cambria Math" panose="02040503050406030204" pitchFamily="18" charset="0"/>
                        </a:rPr>
                        <m:t>=490/3</m:t>
                      </m:r>
                    </m:oMath>
                  </m:oMathPara>
                </a14:m>
                <a:endParaRPr lang="en-US" sz="2400" dirty="0"/>
              </a:p>
            </p:txBody>
          </p:sp>
        </mc:Choice>
        <mc:Fallback xmlns="">
          <p:sp>
            <p:nvSpPr>
              <p:cNvPr id="24" name="TextBox 23">
                <a:extLst>
                  <a:ext uri="{FF2B5EF4-FFF2-40B4-BE49-F238E27FC236}">
                    <a16:creationId xmlns:a16="http://schemas.microsoft.com/office/drawing/2014/main" id="{147219B8-6ED6-4EEA-ABFC-E8DFF6C84EBF}"/>
                  </a:ext>
                </a:extLst>
              </p:cNvPr>
              <p:cNvSpPr txBox="1">
                <a:spLocks noRot="1" noChangeAspect="1" noMove="1" noResize="1" noEditPoints="1" noAdjustHandles="1" noChangeArrowheads="1" noChangeShapeType="1" noTextEdit="1"/>
              </p:cNvSpPr>
              <p:nvPr/>
            </p:nvSpPr>
            <p:spPr>
              <a:xfrm>
                <a:off x="-15765" y="6218213"/>
                <a:ext cx="2391104" cy="466666"/>
              </a:xfrm>
              <a:prstGeom prst="rect">
                <a:avLst/>
              </a:prstGeom>
              <a:blipFill>
                <a:blip r:embed="rId13"/>
                <a:stretch>
                  <a:fillRect b="-168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8A70E93C-58D8-4196-BE5F-9DA1ABE7EF5E}"/>
                  </a:ext>
                </a:extLst>
              </p:cNvPr>
              <p:cNvSpPr txBox="1"/>
              <p:nvPr/>
            </p:nvSpPr>
            <p:spPr>
              <a:xfrm>
                <a:off x="2312276" y="6198157"/>
                <a:ext cx="2932386" cy="46666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sz="2400" b="0" i="1" smtClean="0">
                              <a:latin typeface="Cambria Math" panose="02040503050406030204" pitchFamily="18" charset="0"/>
                            </a:rPr>
                          </m:ctrlPr>
                        </m:sSubSupPr>
                        <m:e>
                          <m:d>
                            <m:dPr>
                              <m:begChr m:val="‖"/>
                              <m:endChr m:val="‖"/>
                              <m:ctrlPr>
                                <a:rPr lang="en-US" sz="2400" b="0" i="1" smtClean="0">
                                  <a:latin typeface="Cambria Math" panose="02040503050406030204" pitchFamily="18" charset="0"/>
                                </a:rPr>
                              </m:ctrlPr>
                            </m:dPr>
                            <m:e>
                              <m:r>
                                <a:rPr lang="en-US" sz="2400" b="0" i="1" smtClean="0">
                                  <a:latin typeface="Cambria Math" panose="02040503050406030204" pitchFamily="18" charset="0"/>
                                </a:rPr>
                                <m:t>𝛼</m:t>
                              </m:r>
                              <m:r>
                                <a:rPr lang="en-US" sz="2400" b="0" i="1" smtClean="0">
                                  <a:latin typeface="Cambria Math" panose="02040503050406030204" pitchFamily="18" charset="0"/>
                                </a:rPr>
                                <m:t>𝑥</m:t>
                              </m:r>
                              <m:r>
                                <a:rPr lang="en-US" sz="2400" b="0" i="1" smtClean="0">
                                  <a:latin typeface="Cambria Math" panose="02040503050406030204" pitchFamily="18" charset="0"/>
                                </a:rPr>
                                <m:t>−</m:t>
                              </m:r>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𝑥</m:t>
                                  </m:r>
                                </m:e>
                              </m:acc>
                            </m:e>
                          </m:d>
                        </m:e>
                        <m:sub>
                          <m:r>
                            <a:rPr lang="en-US" sz="2400" b="0" i="1" smtClean="0">
                              <a:latin typeface="Cambria Math" panose="02040503050406030204" pitchFamily="18" charset="0"/>
                            </a:rPr>
                            <m:t>2</m:t>
                          </m:r>
                        </m:sub>
                        <m:sup>
                          <m:r>
                            <a:rPr lang="en-US" sz="2400" b="0" i="1" smtClean="0">
                              <a:latin typeface="Cambria Math" panose="02040503050406030204" pitchFamily="18" charset="0"/>
                            </a:rPr>
                            <m:t>2</m:t>
                          </m:r>
                        </m:sup>
                      </m:sSubSup>
                      <m:r>
                        <a:rPr lang="en-US" sz="2400" b="0" i="1" smtClean="0">
                          <a:latin typeface="Cambria Math" panose="02040503050406030204" pitchFamily="18" charset="0"/>
                        </a:rPr>
                        <m:t>=32/3</m:t>
                      </m:r>
                    </m:oMath>
                  </m:oMathPara>
                </a14:m>
                <a:endParaRPr lang="en-US" sz="2400" dirty="0"/>
              </a:p>
            </p:txBody>
          </p:sp>
        </mc:Choice>
        <mc:Fallback xmlns="">
          <p:sp>
            <p:nvSpPr>
              <p:cNvPr id="25" name="TextBox 24">
                <a:extLst>
                  <a:ext uri="{FF2B5EF4-FFF2-40B4-BE49-F238E27FC236}">
                    <a16:creationId xmlns:a16="http://schemas.microsoft.com/office/drawing/2014/main" id="{8A70E93C-58D8-4196-BE5F-9DA1ABE7EF5E}"/>
                  </a:ext>
                </a:extLst>
              </p:cNvPr>
              <p:cNvSpPr txBox="1">
                <a:spLocks noRot="1" noChangeAspect="1" noMove="1" noResize="1" noEditPoints="1" noAdjustHandles="1" noChangeArrowheads="1" noChangeShapeType="1" noTextEdit="1"/>
              </p:cNvSpPr>
              <p:nvPr/>
            </p:nvSpPr>
            <p:spPr>
              <a:xfrm>
                <a:off x="2312276" y="6198157"/>
                <a:ext cx="2932386" cy="466666"/>
              </a:xfrm>
              <a:prstGeom prst="rect">
                <a:avLst/>
              </a:prstGeom>
              <a:blipFill>
                <a:blip r:embed="rId14"/>
                <a:stretch>
                  <a:fillRect t="-2632" b="-18421"/>
                </a:stretch>
              </a:blipFill>
            </p:spPr>
            <p:txBody>
              <a:bodyPr/>
              <a:lstStyle/>
              <a:p>
                <a:r>
                  <a:rPr lang="en-US">
                    <a:noFill/>
                  </a:rPr>
                  <a:t> </a:t>
                </a:r>
              </a:p>
            </p:txBody>
          </p:sp>
        </mc:Fallback>
      </mc:AlternateContent>
    </p:spTree>
    <p:extLst>
      <p:ext uri="{BB962C8B-B14F-4D97-AF65-F5344CB8AC3E}">
        <p14:creationId xmlns:p14="http://schemas.microsoft.com/office/powerpoint/2010/main" val="116064111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itle 5">
            <a:extLst>
              <a:ext uri="{FF2B5EF4-FFF2-40B4-BE49-F238E27FC236}">
                <a16:creationId xmlns:a16="http://schemas.microsoft.com/office/drawing/2014/main" id="{3F6F7C24-3140-4020-A241-0A9BD10406DD}"/>
              </a:ext>
            </a:extLst>
          </p:cNvPr>
          <p:cNvSpPr>
            <a:spLocks noGrp="1"/>
          </p:cNvSpPr>
          <p:nvPr>
            <p:ph type="title"/>
          </p:nvPr>
        </p:nvSpPr>
        <p:spPr>
          <a:xfrm>
            <a:off x="838200" y="691651"/>
            <a:ext cx="10515600" cy="1325563"/>
          </a:xfrm>
        </p:spPr>
        <p:txBody>
          <a:bodyPr/>
          <a:lstStyle/>
          <a:p>
            <a:r>
              <a:rPr lang="vi-VN" b="0" dirty="0">
                <a:latin typeface="Calibri" panose="020F0502020204030204" pitchFamily="34" charset="0"/>
                <a:cs typeface="Calibri" panose="020F0502020204030204" pitchFamily="34" charset="0"/>
              </a:rPr>
              <a:t>Cơ sở đề xuất hàm tăng cường mất mát</a:t>
            </a:r>
            <a:endParaRPr lang="en-US" b="0" dirty="0">
              <a:latin typeface="Calibri" panose="020F0502020204030204" pitchFamily="34" charset="0"/>
              <a:cs typeface="Calibri" panose="020F0502020204030204" pitchFamily="34" charset="0"/>
            </a:endParaRPr>
          </a:p>
        </p:txBody>
      </p:sp>
      <p:pic>
        <p:nvPicPr>
          <p:cNvPr id="10" name="Picture 9" descr="A picture containing curtain, furniture&#10;&#10;Description automatically generated">
            <a:extLst>
              <a:ext uri="{FF2B5EF4-FFF2-40B4-BE49-F238E27FC236}">
                <a16:creationId xmlns:a16="http://schemas.microsoft.com/office/drawing/2014/main" id="{934DFAB1-BBAB-4541-9A89-0988C080698B}"/>
              </a:ext>
            </a:extLst>
          </p:cNvPr>
          <p:cNvPicPr>
            <a:picLocks noChangeAspect="1"/>
          </p:cNvPicPr>
          <p:nvPr/>
        </p:nvPicPr>
        <p:blipFill rotWithShape="1">
          <a:blip r:embed="rId3">
            <a:extLst>
              <a:ext uri="{28A0092B-C50C-407E-A947-70E740481C1C}">
                <a14:useLocalDpi xmlns:a14="http://schemas.microsoft.com/office/drawing/2010/main" val="0"/>
              </a:ext>
            </a:extLst>
          </a:blip>
          <a:srcRect l="12160" t="11417" r="9396" b="10565"/>
          <a:stretch/>
        </p:blipFill>
        <p:spPr>
          <a:xfrm>
            <a:off x="4756558" y="3125447"/>
            <a:ext cx="4590661" cy="3424335"/>
          </a:xfrm>
          <a:prstGeom prst="rect">
            <a:avLst/>
          </a:prstGeom>
        </p:spPr>
      </p:pic>
      <p:sp>
        <p:nvSpPr>
          <p:cNvPr id="11" name="Rectangle: Rounded Corners 10">
            <a:extLst>
              <a:ext uri="{FF2B5EF4-FFF2-40B4-BE49-F238E27FC236}">
                <a16:creationId xmlns:a16="http://schemas.microsoft.com/office/drawing/2014/main" id="{36F8EC9F-97A8-414A-8D06-A23F9160980B}"/>
              </a:ext>
            </a:extLst>
          </p:cNvPr>
          <p:cNvSpPr/>
          <p:nvPr/>
        </p:nvSpPr>
        <p:spPr>
          <a:xfrm>
            <a:off x="4348294" y="5520842"/>
            <a:ext cx="4882392" cy="1224793"/>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row: Down 11">
            <a:extLst>
              <a:ext uri="{FF2B5EF4-FFF2-40B4-BE49-F238E27FC236}">
                <a16:creationId xmlns:a16="http://schemas.microsoft.com/office/drawing/2014/main" id="{565BA958-A543-4A47-8ED5-EFFD132B5FEA}"/>
              </a:ext>
            </a:extLst>
          </p:cNvPr>
          <p:cNvSpPr/>
          <p:nvPr/>
        </p:nvSpPr>
        <p:spPr>
          <a:xfrm rot="18401519">
            <a:off x="3789814" y="5016612"/>
            <a:ext cx="335560" cy="57045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16D2A5CC-6DED-4203-A213-97219FAB306A}"/>
              </a:ext>
            </a:extLst>
          </p:cNvPr>
          <p:cNvSpPr txBox="1"/>
          <p:nvPr/>
        </p:nvSpPr>
        <p:spPr>
          <a:xfrm>
            <a:off x="1621872" y="4389686"/>
            <a:ext cx="3134686" cy="646331"/>
          </a:xfrm>
          <a:prstGeom prst="rect">
            <a:avLst/>
          </a:prstGeom>
          <a:noFill/>
        </p:spPr>
        <p:txBody>
          <a:bodyPr wrap="square" rtlCol="0">
            <a:spAutoFit/>
          </a:bodyPr>
          <a:lstStyle/>
          <a:p>
            <a:r>
              <a:rPr lang="vi-VN" dirty="0"/>
              <a:t>Các thành phần âm chính cấu tạo nên giọng nói</a:t>
            </a:r>
            <a:endParaRPr lang="en-US" dirty="0"/>
          </a:p>
        </p:txBody>
      </p:sp>
      <p:sp>
        <p:nvSpPr>
          <p:cNvPr id="14" name="Rectangle: Rounded Corners 13">
            <a:extLst>
              <a:ext uri="{FF2B5EF4-FFF2-40B4-BE49-F238E27FC236}">
                <a16:creationId xmlns:a16="http://schemas.microsoft.com/office/drawing/2014/main" id="{4E772ADD-3AB8-4C59-A2D4-8EF0A3F265FD}"/>
              </a:ext>
            </a:extLst>
          </p:cNvPr>
          <p:cNvSpPr/>
          <p:nvPr/>
        </p:nvSpPr>
        <p:spPr>
          <a:xfrm>
            <a:off x="4165134" y="3226217"/>
            <a:ext cx="4882392" cy="1224793"/>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rrow: Down 14">
            <a:extLst>
              <a:ext uri="{FF2B5EF4-FFF2-40B4-BE49-F238E27FC236}">
                <a16:creationId xmlns:a16="http://schemas.microsoft.com/office/drawing/2014/main" id="{7CB1DBD4-65D0-4018-B4AF-2D596B781E95}"/>
              </a:ext>
            </a:extLst>
          </p:cNvPr>
          <p:cNvSpPr/>
          <p:nvPr/>
        </p:nvSpPr>
        <p:spPr>
          <a:xfrm>
            <a:off x="7413071" y="2368978"/>
            <a:ext cx="335560" cy="57045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91B29DF5-7CEF-4440-8095-52739BA4ECA6}"/>
              </a:ext>
            </a:extLst>
          </p:cNvPr>
          <p:cNvSpPr txBox="1"/>
          <p:nvPr/>
        </p:nvSpPr>
        <p:spPr>
          <a:xfrm>
            <a:off x="6096000" y="1641576"/>
            <a:ext cx="3134686" cy="646331"/>
          </a:xfrm>
          <a:prstGeom prst="rect">
            <a:avLst/>
          </a:prstGeom>
          <a:noFill/>
        </p:spPr>
        <p:txBody>
          <a:bodyPr wrap="square" rtlCol="0">
            <a:spAutoFit/>
          </a:bodyPr>
          <a:lstStyle/>
          <a:p>
            <a:r>
              <a:rPr lang="vi-VN" dirty="0"/>
              <a:t>Các thành phần tạo nên chất giọng</a:t>
            </a:r>
            <a:endParaRPr lang="en-US" dirty="0"/>
          </a:p>
        </p:txBody>
      </p:sp>
      <p:sp>
        <p:nvSpPr>
          <p:cNvPr id="2" name="Slide Number Placeholder 1">
            <a:extLst>
              <a:ext uri="{FF2B5EF4-FFF2-40B4-BE49-F238E27FC236}">
                <a16:creationId xmlns:a16="http://schemas.microsoft.com/office/drawing/2014/main" id="{68DE9BE7-00D1-4F78-881D-C27D31BDF843}"/>
              </a:ext>
            </a:extLst>
          </p:cNvPr>
          <p:cNvSpPr>
            <a:spLocks noGrp="1"/>
          </p:cNvSpPr>
          <p:nvPr>
            <p:ph type="sldNum" sz="quarter" idx="12"/>
          </p:nvPr>
        </p:nvSpPr>
        <p:spPr/>
        <p:txBody>
          <a:bodyPr/>
          <a:lstStyle/>
          <a:p>
            <a:fld id="{1880F96C-824F-4C37-99B8-7E149B40C9DC}" type="slidenum">
              <a:rPr lang="en-US" smtClean="0"/>
              <a:pPr/>
              <a:t>63</a:t>
            </a:fld>
            <a:endParaRPr lang="en-US"/>
          </a:p>
        </p:txBody>
      </p:sp>
    </p:spTree>
    <p:extLst>
      <p:ext uri="{BB962C8B-B14F-4D97-AF65-F5344CB8AC3E}">
        <p14:creationId xmlns:p14="http://schemas.microsoft.com/office/powerpoint/2010/main" val="135885125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itle 5">
            <a:extLst>
              <a:ext uri="{FF2B5EF4-FFF2-40B4-BE49-F238E27FC236}">
                <a16:creationId xmlns:a16="http://schemas.microsoft.com/office/drawing/2014/main" id="{3F6F7C24-3140-4020-A241-0A9BD10406DD}"/>
              </a:ext>
            </a:extLst>
          </p:cNvPr>
          <p:cNvSpPr>
            <a:spLocks noGrp="1"/>
          </p:cNvSpPr>
          <p:nvPr>
            <p:ph type="title"/>
          </p:nvPr>
        </p:nvSpPr>
        <p:spPr>
          <a:xfrm>
            <a:off x="838200" y="691651"/>
            <a:ext cx="10515600" cy="1325563"/>
          </a:xfrm>
        </p:spPr>
        <p:txBody>
          <a:bodyPr/>
          <a:lstStyle/>
          <a:p>
            <a:r>
              <a:rPr lang="vi-VN" b="0" dirty="0">
                <a:latin typeface="Calibri" panose="020F0502020204030204" pitchFamily="34" charset="0"/>
                <a:cs typeface="Calibri" panose="020F0502020204030204" pitchFamily="34" charset="0"/>
              </a:rPr>
              <a:t>Cơ sở đề xuất hàm tăng cường mất mát</a:t>
            </a:r>
            <a:endParaRPr lang="en-US" b="0" dirty="0">
              <a:latin typeface="Calibri" panose="020F0502020204030204" pitchFamily="34" charset="0"/>
              <a:cs typeface="Calibri" panose="020F0502020204030204" pitchFamily="34" charset="0"/>
            </a:endParaRPr>
          </a:p>
        </p:txBody>
      </p:sp>
      <p:sp>
        <p:nvSpPr>
          <p:cNvPr id="2" name="Slide Number Placeholder 1">
            <a:extLst>
              <a:ext uri="{FF2B5EF4-FFF2-40B4-BE49-F238E27FC236}">
                <a16:creationId xmlns:a16="http://schemas.microsoft.com/office/drawing/2014/main" id="{686E517D-77B5-40C7-B944-8A58CF997580}"/>
              </a:ext>
            </a:extLst>
          </p:cNvPr>
          <p:cNvSpPr>
            <a:spLocks noGrp="1"/>
          </p:cNvSpPr>
          <p:nvPr>
            <p:ph type="sldNum" sz="quarter" idx="12"/>
          </p:nvPr>
        </p:nvSpPr>
        <p:spPr/>
        <p:txBody>
          <a:bodyPr/>
          <a:lstStyle/>
          <a:p>
            <a:fld id="{1880F96C-824F-4C37-99B8-7E149B40C9DC}" type="slidenum">
              <a:rPr lang="en-US" smtClean="0"/>
              <a:pPr/>
              <a:t>64</a:t>
            </a:fld>
            <a:endParaRPr lang="en-US" dirty="0"/>
          </a:p>
        </p:txBody>
      </p:sp>
      <p:sp>
        <p:nvSpPr>
          <p:cNvPr id="9" name="Content Placeholder 8">
            <a:extLst>
              <a:ext uri="{FF2B5EF4-FFF2-40B4-BE49-F238E27FC236}">
                <a16:creationId xmlns:a16="http://schemas.microsoft.com/office/drawing/2014/main" id="{33768506-F34A-487C-BB6E-67499E5A97AF}"/>
              </a:ext>
            </a:extLst>
          </p:cNvPr>
          <p:cNvSpPr>
            <a:spLocks noGrp="1"/>
          </p:cNvSpPr>
          <p:nvPr>
            <p:ph idx="1"/>
          </p:nvPr>
        </p:nvSpPr>
        <p:spPr>
          <a:xfrm>
            <a:off x="838200" y="1786029"/>
            <a:ext cx="5257800" cy="4351338"/>
          </a:xfrm>
        </p:spPr>
        <p:txBody>
          <a:bodyPr/>
          <a:lstStyle/>
          <a:p>
            <a:endParaRPr lang="vi-VN" dirty="0">
              <a:latin typeface="+mn-lt"/>
            </a:endParaRPr>
          </a:p>
          <a:p>
            <a:r>
              <a:rPr lang="vi-VN" dirty="0">
                <a:latin typeface="+mn-lt"/>
              </a:rPr>
              <a:t>Các nhiễu vẫn chưa được loại bỏ hoàn toàn</a:t>
            </a:r>
          </a:p>
          <a:p>
            <a:endParaRPr lang="vi-VN" dirty="0">
              <a:latin typeface="+mn-lt"/>
            </a:endParaRPr>
          </a:p>
          <a:p>
            <a:endParaRPr lang="vi-VN" dirty="0">
              <a:latin typeface="+mn-lt"/>
            </a:endParaRPr>
          </a:p>
          <a:p>
            <a:r>
              <a:rPr lang="vi-VN" dirty="0">
                <a:latin typeface="+mn-lt"/>
              </a:rPr>
              <a:t>Vẫn còn nhiều vùng nhiễu có ảnh hưởng lên âm chính</a:t>
            </a:r>
            <a:endParaRPr lang="en-US" dirty="0">
              <a:latin typeface="+mn-lt"/>
            </a:endParaRPr>
          </a:p>
        </p:txBody>
      </p:sp>
      <p:pic>
        <p:nvPicPr>
          <p:cNvPr id="15" name="Content Placeholder 3" descr="A forest of trees&#10;&#10;Description automatically generated with low confidence">
            <a:extLst>
              <a:ext uri="{FF2B5EF4-FFF2-40B4-BE49-F238E27FC236}">
                <a16:creationId xmlns:a16="http://schemas.microsoft.com/office/drawing/2014/main" id="{2275648B-9934-4182-ACE5-5F8046AD0F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15504" y="4138547"/>
            <a:ext cx="3827973" cy="2555607"/>
          </a:xfrm>
          <a:prstGeom prst="rect">
            <a:avLst/>
          </a:prstGeom>
        </p:spPr>
      </p:pic>
      <p:pic>
        <p:nvPicPr>
          <p:cNvPr id="16" name="Picture 15" descr="A picture containing text, curtain&#10;&#10;Description automatically generated">
            <a:extLst>
              <a:ext uri="{FF2B5EF4-FFF2-40B4-BE49-F238E27FC236}">
                <a16:creationId xmlns:a16="http://schemas.microsoft.com/office/drawing/2014/main" id="{609EC986-CA93-4A46-9ADC-A3F0DC00DC5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15504" y="1693057"/>
            <a:ext cx="3827974" cy="2555607"/>
          </a:xfrm>
          <a:prstGeom prst="rect">
            <a:avLst/>
          </a:prstGeom>
        </p:spPr>
      </p:pic>
    </p:spTree>
    <p:extLst>
      <p:ext uri="{BB962C8B-B14F-4D97-AF65-F5344CB8AC3E}">
        <p14:creationId xmlns:p14="http://schemas.microsoft.com/office/powerpoint/2010/main" val="121682463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a:xfrm>
            <a:off x="838200" y="593177"/>
            <a:ext cx="10515600" cy="1325563"/>
          </a:xfrm>
        </p:spPr>
        <p:txBody>
          <a:bodyPr/>
          <a:lstStyle/>
          <a:p>
            <a:r>
              <a:rPr lang="en-US" b="0" dirty="0" err="1">
                <a:latin typeface="Calibri" panose="020F0502020204030204" pitchFamily="34" charset="0"/>
                <a:cs typeface="Calibri" panose="020F0502020204030204" pitchFamily="34" charset="0"/>
              </a:rPr>
              <a:t>Hàm</a:t>
            </a:r>
            <a:r>
              <a:rPr lang="en-US" b="0" dirty="0">
                <a:latin typeface="Calibri" panose="020F0502020204030204" pitchFamily="34" charset="0"/>
                <a:cs typeface="Calibri" panose="020F0502020204030204" pitchFamily="34" charset="0"/>
              </a:rPr>
              <a:t> </a:t>
            </a:r>
            <a:r>
              <a:rPr lang="en-US" b="0" dirty="0" err="1">
                <a:latin typeface="Calibri" panose="020F0502020204030204" pitchFamily="34" charset="0"/>
                <a:cs typeface="Calibri" panose="020F0502020204030204" pitchFamily="34" charset="0"/>
              </a:rPr>
              <a:t>mất</a:t>
            </a:r>
            <a:r>
              <a:rPr lang="en-US" b="0" dirty="0">
                <a:latin typeface="Calibri" panose="020F0502020204030204" pitchFamily="34" charset="0"/>
                <a:cs typeface="Calibri" panose="020F0502020204030204" pitchFamily="34" charset="0"/>
              </a:rPr>
              <a:t> </a:t>
            </a:r>
            <a:r>
              <a:rPr lang="en-US" b="0" dirty="0" err="1">
                <a:latin typeface="Calibri" panose="020F0502020204030204" pitchFamily="34" charset="0"/>
                <a:cs typeface="Calibri" panose="020F0502020204030204" pitchFamily="34" charset="0"/>
              </a:rPr>
              <a:t>mát</a:t>
            </a:r>
            <a:r>
              <a:rPr lang="en-US" b="0" dirty="0">
                <a:latin typeface="Calibri" panose="020F0502020204030204" pitchFamily="34" charset="0"/>
                <a:cs typeface="Calibri" panose="020F0502020204030204" pitchFamily="34" charset="0"/>
              </a:rPr>
              <a:t> </a:t>
            </a:r>
            <a:r>
              <a:rPr lang="en-US" b="0" dirty="0" err="1">
                <a:latin typeface="Calibri" panose="020F0502020204030204" pitchFamily="34" charset="0"/>
                <a:cs typeface="Calibri" panose="020F0502020204030204" pitchFamily="34" charset="0"/>
              </a:rPr>
              <a:t>đề</a:t>
            </a:r>
            <a:r>
              <a:rPr lang="en-US" b="0" dirty="0">
                <a:latin typeface="Calibri" panose="020F0502020204030204" pitchFamily="34" charset="0"/>
                <a:cs typeface="Calibri" panose="020F0502020204030204" pitchFamily="34" charset="0"/>
              </a:rPr>
              <a:t> </a:t>
            </a:r>
            <a:r>
              <a:rPr lang="en-US" b="0" dirty="0" err="1">
                <a:latin typeface="Calibri" panose="020F0502020204030204" pitchFamily="34" charset="0"/>
                <a:cs typeface="Calibri" panose="020F0502020204030204" pitchFamily="34" charset="0"/>
              </a:rPr>
              <a:t>xuất</a:t>
            </a:r>
            <a:endParaRPr lang="en-US" b="0" dirty="0">
              <a:latin typeface="Calibri" panose="020F0502020204030204" pitchFamily="34" charset="0"/>
              <a:cs typeface="Calibri" panose="020F0502020204030204" pitchFamily="34" charset="0"/>
            </a:endParaRPr>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3C5F41A3-8377-440B-8015-A74EBD2782FF}"/>
                  </a:ext>
                </a:extLst>
              </p:cNvPr>
              <p:cNvSpPr txBox="1"/>
              <p:nvPr/>
            </p:nvSpPr>
            <p:spPr>
              <a:xfrm>
                <a:off x="241799" y="1751087"/>
                <a:ext cx="11950201" cy="82933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𝐿</m:t>
                      </m:r>
                      <m:d>
                        <m:dPr>
                          <m:ctrlPr>
                            <a:rPr lang="en-US" sz="3200" b="0" i="1" smtClean="0">
                              <a:latin typeface="Cambria Math" panose="02040503050406030204" pitchFamily="18" charset="0"/>
                            </a:rPr>
                          </m:ctrlPr>
                        </m:dPr>
                        <m:e>
                          <m:acc>
                            <m:accPr>
                              <m:chr m:val="̂"/>
                              <m:ctrlPr>
                                <a:rPr lang="en-US" sz="3200" b="0" i="1" smtClean="0">
                                  <a:latin typeface="Cambria Math" panose="02040503050406030204" pitchFamily="18" charset="0"/>
                                </a:rPr>
                              </m:ctrlPr>
                            </m:accPr>
                            <m:e>
                              <m:r>
                                <a:rPr lang="en-US" sz="3200" b="0" i="1" smtClean="0">
                                  <a:latin typeface="Cambria Math" panose="02040503050406030204" pitchFamily="18" charset="0"/>
                                </a:rPr>
                                <m:t>𝑥</m:t>
                              </m:r>
                            </m:e>
                          </m:acc>
                          <m:r>
                            <a:rPr lang="en-US" sz="3200" b="0" i="1" smtClean="0">
                              <a:latin typeface="Cambria Math" panose="02040503050406030204" pitchFamily="18" charset="0"/>
                            </a:rPr>
                            <m:t>,</m:t>
                          </m:r>
                          <m:r>
                            <a:rPr lang="en-US" sz="3200" b="0" i="1" smtClean="0">
                              <a:latin typeface="Cambria Math" panose="02040503050406030204" pitchFamily="18" charset="0"/>
                            </a:rPr>
                            <m:t>𝑥</m:t>
                          </m:r>
                          <m:r>
                            <a:rPr lang="en-US" sz="3200" b="0" i="1" smtClean="0">
                              <a:latin typeface="Cambria Math" panose="02040503050406030204" pitchFamily="18" charset="0"/>
                            </a:rPr>
                            <m:t>, </m:t>
                          </m:r>
                          <m:r>
                            <a:rPr lang="en-US" sz="3200" b="0" i="1" smtClean="0">
                              <a:latin typeface="Cambria Math" panose="02040503050406030204" pitchFamily="18" charset="0"/>
                            </a:rPr>
                            <m:t>𝑛</m:t>
                          </m:r>
                        </m:e>
                      </m:d>
                      <m:r>
                        <a:rPr lang="en-US" sz="3200" b="0" i="1" smtClean="0">
                          <a:latin typeface="Cambria Math" panose="02040503050406030204" pitchFamily="18" charset="0"/>
                        </a:rPr>
                        <m:t>=</m:t>
                      </m:r>
                      <m:sSub>
                        <m:sSubPr>
                          <m:ctrlPr>
                            <a:rPr lang="vi-VN" sz="3200" b="0" i="1" smtClean="0">
                              <a:latin typeface="Cambria Math" panose="02040503050406030204" pitchFamily="18" charset="0"/>
                            </a:rPr>
                          </m:ctrlPr>
                        </m:sSubPr>
                        <m:e>
                          <m:r>
                            <a:rPr lang="en-US" sz="3200" b="0" i="1" smtClean="0">
                              <a:latin typeface="Cambria Math" panose="02040503050406030204" pitchFamily="18" charset="0"/>
                            </a:rPr>
                            <m:t>𝐿</m:t>
                          </m:r>
                        </m:e>
                        <m:sub>
                          <m:r>
                            <m:rPr>
                              <m:sty m:val="p"/>
                            </m:rPr>
                            <a:rPr lang="vi-VN" sz="3200" i="1">
                              <a:latin typeface="Cambria Math" panose="02040503050406030204" pitchFamily="18" charset="0"/>
                            </a:rPr>
                            <m:t>main</m:t>
                          </m:r>
                        </m:sub>
                      </m:sSub>
                      <m:d>
                        <m:dPr>
                          <m:ctrlPr>
                            <a:rPr lang="en-US" sz="3200" b="0" i="1" smtClean="0">
                              <a:latin typeface="Cambria Math" panose="02040503050406030204" pitchFamily="18" charset="0"/>
                            </a:rPr>
                          </m:ctrlPr>
                        </m:dPr>
                        <m:e>
                          <m:acc>
                            <m:accPr>
                              <m:chr m:val="̂"/>
                              <m:ctrlPr>
                                <a:rPr lang="en-US" sz="3200" b="0" i="1" smtClean="0">
                                  <a:latin typeface="Cambria Math" panose="02040503050406030204" pitchFamily="18" charset="0"/>
                                </a:rPr>
                              </m:ctrlPr>
                            </m:accPr>
                            <m:e>
                              <m:r>
                                <a:rPr lang="en-US" sz="3200" b="0" i="1" smtClean="0">
                                  <a:latin typeface="Cambria Math" panose="02040503050406030204" pitchFamily="18" charset="0"/>
                                </a:rPr>
                                <m:t>𝑥</m:t>
                              </m:r>
                            </m:e>
                          </m:acc>
                          <m:r>
                            <a:rPr lang="en-US" sz="3200" b="0" i="1" smtClean="0">
                              <a:latin typeface="Cambria Math" panose="02040503050406030204" pitchFamily="18" charset="0"/>
                            </a:rPr>
                            <m:t>, </m:t>
                          </m:r>
                          <m:r>
                            <a:rPr lang="en-US" sz="3200" b="0" i="1" smtClean="0">
                              <a:latin typeface="Cambria Math" panose="02040503050406030204" pitchFamily="18" charset="0"/>
                            </a:rPr>
                            <m:t>𝑥</m:t>
                          </m:r>
                        </m:e>
                      </m:d>
                      <m:r>
                        <a:rPr lang="en-US" sz="3200" b="0" i="1" smtClean="0">
                          <a:latin typeface="Cambria Math" panose="02040503050406030204" pitchFamily="18" charset="0"/>
                        </a:rPr>
                        <m:t>×</m:t>
                      </m:r>
                      <m:d>
                        <m:dPr>
                          <m:ctrlPr>
                            <a:rPr lang="en-US" sz="3200" b="0" i="1" smtClean="0">
                              <a:latin typeface="Cambria Math" panose="02040503050406030204" pitchFamily="18" charset="0"/>
                            </a:rPr>
                          </m:ctrlPr>
                        </m:dPr>
                        <m:e>
                          <m:d>
                            <m:dPr>
                              <m:ctrlPr>
                                <a:rPr lang="en-US" sz="3200" b="0" i="1" smtClean="0">
                                  <a:latin typeface="Cambria Math" panose="02040503050406030204" pitchFamily="18" charset="0"/>
                                </a:rPr>
                              </m:ctrlPr>
                            </m:dPr>
                            <m:e>
                              <m:r>
                                <a:rPr lang="en-US" sz="3200" b="0" i="1" smtClean="0">
                                  <a:latin typeface="Cambria Math" panose="02040503050406030204" pitchFamily="18" charset="0"/>
                                </a:rPr>
                                <m:t>1+</m:t>
                              </m:r>
                              <m:r>
                                <a:rPr lang="en-US" sz="3200" b="0" i="1" smtClean="0">
                                  <a:latin typeface="Cambria Math" panose="02040503050406030204" pitchFamily="18" charset="0"/>
                                </a:rPr>
                                <m:t>𝛼</m:t>
                              </m:r>
                              <m:sSub>
                                <m:sSubPr>
                                  <m:ctrlPr>
                                    <a:rPr lang="vi-VN" sz="3200" b="0" i="1" smtClean="0">
                                      <a:solidFill>
                                        <a:srgbClr val="FF0000"/>
                                      </a:solidFill>
                                      <a:latin typeface="Cambria Math" panose="02040503050406030204" pitchFamily="18" charset="0"/>
                                    </a:rPr>
                                  </m:ctrlPr>
                                </m:sSubPr>
                                <m:e>
                                  <m:r>
                                    <a:rPr lang="en-US" sz="3200" b="0" i="1" smtClean="0">
                                      <a:solidFill>
                                        <a:srgbClr val="FF0000"/>
                                      </a:solidFill>
                                      <a:latin typeface="Cambria Math" panose="02040503050406030204" pitchFamily="18" charset="0"/>
                                    </a:rPr>
                                    <m:t>𝐿</m:t>
                                  </m:r>
                                </m:e>
                                <m:sub>
                                  <m:r>
                                    <a:rPr lang="vi-VN" sz="3200" i="1">
                                      <a:solidFill>
                                        <a:srgbClr val="FF0000"/>
                                      </a:solidFill>
                                      <a:latin typeface="Cambria Math" panose="02040503050406030204" pitchFamily="18" charset="0"/>
                                    </a:rPr>
                                    <m:t>1</m:t>
                                  </m:r>
                                </m:sub>
                              </m:sSub>
                              <m:d>
                                <m:dPr>
                                  <m:ctrlPr>
                                    <a:rPr lang="en-US" sz="3200" b="0" i="1" smtClean="0">
                                      <a:solidFill>
                                        <a:srgbClr val="FF0000"/>
                                      </a:solidFill>
                                      <a:latin typeface="Cambria Math" panose="02040503050406030204" pitchFamily="18" charset="0"/>
                                    </a:rPr>
                                  </m:ctrlPr>
                                </m:dPr>
                                <m:e>
                                  <m:acc>
                                    <m:accPr>
                                      <m:chr m:val="̂"/>
                                      <m:ctrlPr>
                                        <a:rPr lang="en-US" sz="3200" b="0" i="1" smtClean="0">
                                          <a:solidFill>
                                            <a:srgbClr val="FF0000"/>
                                          </a:solidFill>
                                          <a:latin typeface="Cambria Math" panose="02040503050406030204" pitchFamily="18" charset="0"/>
                                        </a:rPr>
                                      </m:ctrlPr>
                                    </m:accPr>
                                    <m:e>
                                      <m:r>
                                        <a:rPr lang="en-US" sz="3200" b="0" i="1" smtClean="0">
                                          <a:solidFill>
                                            <a:srgbClr val="FF0000"/>
                                          </a:solidFill>
                                          <a:latin typeface="Cambria Math" panose="02040503050406030204" pitchFamily="18" charset="0"/>
                                        </a:rPr>
                                        <m:t>𝑥</m:t>
                                      </m:r>
                                    </m:e>
                                  </m:acc>
                                  <m:r>
                                    <a:rPr lang="en-US" sz="3200" b="0" i="1" smtClean="0">
                                      <a:solidFill>
                                        <a:srgbClr val="FF0000"/>
                                      </a:solidFill>
                                      <a:latin typeface="Cambria Math" panose="02040503050406030204" pitchFamily="18" charset="0"/>
                                    </a:rPr>
                                    <m:t>, </m:t>
                                  </m:r>
                                  <m:r>
                                    <a:rPr lang="en-US" sz="3200" b="0" i="1" smtClean="0">
                                      <a:solidFill>
                                        <a:srgbClr val="FF0000"/>
                                      </a:solidFill>
                                      <a:latin typeface="Cambria Math" panose="02040503050406030204" pitchFamily="18" charset="0"/>
                                    </a:rPr>
                                    <m:t>𝑥</m:t>
                                  </m:r>
                                </m:e>
                              </m:d>
                            </m:e>
                          </m:d>
                          <m:r>
                            <a:rPr lang="en-US" sz="3200" b="0" i="1" smtClean="0">
                              <a:latin typeface="Cambria Math" panose="02040503050406030204" pitchFamily="18" charset="0"/>
                            </a:rPr>
                            <m:t>−</m:t>
                          </m:r>
                          <m:r>
                            <a:rPr lang="en-US" sz="3200" b="0" i="1" smtClean="0">
                              <a:latin typeface="Cambria Math" panose="02040503050406030204" pitchFamily="18" charset="0"/>
                            </a:rPr>
                            <m:t>𝛽</m:t>
                          </m:r>
                          <m:d>
                            <m:dPr>
                              <m:begChr m:val="|"/>
                              <m:endChr m:val="|"/>
                              <m:ctrlPr>
                                <a:rPr lang="en-US" sz="3200" b="0" i="1" smtClean="0">
                                  <a:latin typeface="Cambria Math" panose="02040503050406030204" pitchFamily="18" charset="0"/>
                                </a:rPr>
                              </m:ctrlPr>
                            </m:dPr>
                            <m:e>
                              <m:sSub>
                                <m:sSubPr>
                                  <m:ctrlPr>
                                    <a:rPr lang="vi-VN" sz="3200" b="0" i="1" smtClean="0">
                                      <a:solidFill>
                                        <a:srgbClr val="0070C0"/>
                                      </a:solidFill>
                                      <a:latin typeface="Cambria Math" panose="02040503050406030204" pitchFamily="18" charset="0"/>
                                    </a:rPr>
                                  </m:ctrlPr>
                                </m:sSubPr>
                                <m:e>
                                  <m:r>
                                    <a:rPr lang="en-US" sz="3200" b="0" i="1" smtClean="0">
                                      <a:solidFill>
                                        <a:srgbClr val="0070C0"/>
                                      </a:solidFill>
                                      <a:latin typeface="Cambria Math" panose="02040503050406030204" pitchFamily="18" charset="0"/>
                                    </a:rPr>
                                    <m:t>𝐿</m:t>
                                  </m:r>
                                </m:e>
                                <m:sub>
                                  <m:r>
                                    <a:rPr lang="vi-VN" sz="3200" i="1">
                                      <a:solidFill>
                                        <a:srgbClr val="0070C0"/>
                                      </a:solidFill>
                                      <a:latin typeface="Cambria Math" panose="02040503050406030204" pitchFamily="18" charset="0"/>
                                    </a:rPr>
                                    <m:t>2</m:t>
                                  </m:r>
                                </m:sub>
                              </m:sSub>
                              <m:d>
                                <m:dPr>
                                  <m:ctrlPr>
                                    <a:rPr lang="en-US" sz="3200" b="0" i="1" smtClean="0">
                                      <a:solidFill>
                                        <a:srgbClr val="0070C0"/>
                                      </a:solidFill>
                                      <a:latin typeface="Cambria Math" panose="02040503050406030204" pitchFamily="18" charset="0"/>
                                    </a:rPr>
                                  </m:ctrlPr>
                                </m:dPr>
                                <m:e>
                                  <m:acc>
                                    <m:accPr>
                                      <m:chr m:val="̂"/>
                                      <m:ctrlPr>
                                        <a:rPr lang="en-US" sz="3200" b="0" i="1" smtClean="0">
                                          <a:solidFill>
                                            <a:srgbClr val="0070C0"/>
                                          </a:solidFill>
                                          <a:latin typeface="Cambria Math" panose="02040503050406030204" pitchFamily="18" charset="0"/>
                                        </a:rPr>
                                      </m:ctrlPr>
                                    </m:accPr>
                                    <m:e>
                                      <m:r>
                                        <a:rPr lang="en-US" sz="3200" b="0" i="1" smtClean="0">
                                          <a:solidFill>
                                            <a:srgbClr val="0070C0"/>
                                          </a:solidFill>
                                          <a:latin typeface="Cambria Math" panose="02040503050406030204" pitchFamily="18" charset="0"/>
                                        </a:rPr>
                                        <m:t>𝑥</m:t>
                                      </m:r>
                                    </m:e>
                                  </m:acc>
                                  <m:r>
                                    <a:rPr lang="en-US" sz="3200" b="0" i="1" smtClean="0">
                                      <a:solidFill>
                                        <a:srgbClr val="0070C0"/>
                                      </a:solidFill>
                                      <a:latin typeface="Cambria Math" panose="02040503050406030204" pitchFamily="18" charset="0"/>
                                    </a:rPr>
                                    <m:t>,</m:t>
                                  </m:r>
                                  <m:r>
                                    <a:rPr lang="en-US" sz="3200" b="0" i="1" smtClean="0">
                                      <a:solidFill>
                                        <a:srgbClr val="0070C0"/>
                                      </a:solidFill>
                                      <a:latin typeface="Cambria Math" panose="02040503050406030204" pitchFamily="18" charset="0"/>
                                    </a:rPr>
                                    <m:t>𝑛</m:t>
                                  </m:r>
                                </m:e>
                              </m:d>
                            </m:e>
                          </m:d>
                        </m:e>
                      </m:d>
                    </m:oMath>
                  </m:oMathPara>
                </a14:m>
                <a:endParaRPr lang="en-US" sz="3200" dirty="0"/>
              </a:p>
            </p:txBody>
          </p:sp>
        </mc:Choice>
        <mc:Fallback>
          <p:sp>
            <p:nvSpPr>
              <p:cNvPr id="5" name="TextBox 4">
                <a:extLst>
                  <a:ext uri="{FF2B5EF4-FFF2-40B4-BE49-F238E27FC236}">
                    <a16:creationId xmlns:a16="http://schemas.microsoft.com/office/drawing/2014/main" id="{3C5F41A3-8377-440B-8015-A74EBD2782FF}"/>
                  </a:ext>
                </a:extLst>
              </p:cNvPr>
              <p:cNvSpPr txBox="1">
                <a:spLocks noRot="1" noChangeAspect="1" noMove="1" noResize="1" noEditPoints="1" noAdjustHandles="1" noChangeArrowheads="1" noChangeShapeType="1" noTextEdit="1"/>
              </p:cNvSpPr>
              <p:nvPr/>
            </p:nvSpPr>
            <p:spPr>
              <a:xfrm>
                <a:off x="241799" y="1751087"/>
                <a:ext cx="11950201" cy="829330"/>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F17F90A5-F9CA-4D66-AC59-4896F6B61626}"/>
                  </a:ext>
                </a:extLst>
              </p:cNvPr>
              <p:cNvSpPr txBox="1"/>
              <p:nvPr/>
            </p:nvSpPr>
            <p:spPr>
              <a:xfrm>
                <a:off x="2669431" y="2773287"/>
                <a:ext cx="3696653" cy="102880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vi-VN" sz="2800" b="0" i="1" smtClean="0">
                              <a:latin typeface="Cambria Math" panose="02040503050406030204" pitchFamily="18" charset="0"/>
                            </a:rPr>
                          </m:ctrlPr>
                        </m:sSubPr>
                        <m:e>
                          <m:r>
                            <a:rPr lang="en-US" sz="2800" b="0" i="1" smtClean="0">
                              <a:latin typeface="Cambria Math" panose="02040503050406030204" pitchFamily="18" charset="0"/>
                            </a:rPr>
                            <m:t>𝐿</m:t>
                          </m:r>
                        </m:e>
                        <m:sub>
                          <m:r>
                            <a:rPr lang="vi-VN" sz="2800" i="1">
                              <a:latin typeface="Cambria Math" panose="02040503050406030204" pitchFamily="18" charset="0"/>
                            </a:rPr>
                            <m:t>1</m:t>
                          </m:r>
                        </m:sub>
                      </m:sSub>
                      <m:d>
                        <m:dPr>
                          <m:ctrlPr>
                            <a:rPr lang="en-US" sz="2800" b="0" i="1" smtClean="0">
                              <a:latin typeface="Cambria Math" panose="02040503050406030204" pitchFamily="18" charset="0"/>
                            </a:rPr>
                          </m:ctrlPr>
                        </m:dPr>
                        <m:e>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𝑥</m:t>
                              </m:r>
                            </m:e>
                          </m:acc>
                          <m:r>
                            <a:rPr lang="en-US" sz="2800" b="0" i="1" smtClean="0">
                              <a:latin typeface="Cambria Math" panose="02040503050406030204" pitchFamily="18" charset="0"/>
                            </a:rPr>
                            <m:t>,</m:t>
                          </m:r>
                          <m:r>
                            <a:rPr lang="en-US" sz="2800" b="0" i="1" smtClean="0">
                              <a:latin typeface="Cambria Math" panose="02040503050406030204" pitchFamily="18" charset="0"/>
                            </a:rPr>
                            <m:t>𝑥</m:t>
                          </m:r>
                        </m:e>
                      </m:d>
                      <m:r>
                        <a:rPr lang="en-US" sz="2800" b="0" i="1" smtClean="0">
                          <a:latin typeface="Cambria Math" panose="02040503050406030204" pitchFamily="18" charset="0"/>
                        </a:rPr>
                        <m:t>=</m:t>
                      </m:r>
                      <m:f>
                        <m:fPr>
                          <m:ctrlPr>
                            <a:rPr lang="en-US" sz="2800" b="0" i="1" smtClean="0">
                              <a:solidFill>
                                <a:srgbClr val="FF0000"/>
                              </a:solidFill>
                              <a:latin typeface="Cambria Math" panose="02040503050406030204" pitchFamily="18" charset="0"/>
                            </a:rPr>
                          </m:ctrlPr>
                        </m:fPr>
                        <m:num>
                          <m:sSubSup>
                            <m:sSubSupPr>
                              <m:ctrlPr>
                                <a:rPr lang="en-US" sz="2800" b="0" i="1" smtClean="0">
                                  <a:solidFill>
                                    <a:srgbClr val="FF0000"/>
                                  </a:solidFill>
                                  <a:latin typeface="Cambria Math" panose="02040503050406030204" pitchFamily="18" charset="0"/>
                                </a:rPr>
                              </m:ctrlPr>
                            </m:sSubSupPr>
                            <m:e>
                              <m:r>
                                <a:rPr lang="en-US" sz="2800" b="0" i="1" smtClean="0">
                                  <a:solidFill>
                                    <a:srgbClr val="FF0000"/>
                                  </a:solidFill>
                                  <a:latin typeface="Cambria Math" panose="02040503050406030204" pitchFamily="18" charset="0"/>
                                </a:rPr>
                                <m:t>𝐹</m:t>
                              </m:r>
                            </m:e>
                            <m:sub>
                              <m:r>
                                <a:rPr lang="en-US" sz="2800" b="0" i="1" smtClean="0">
                                  <a:solidFill>
                                    <a:srgbClr val="FF0000"/>
                                  </a:solidFill>
                                  <a:latin typeface="Cambria Math" panose="02040503050406030204" pitchFamily="18" charset="0"/>
                                </a:rPr>
                                <m:t>𝑥</m:t>
                              </m:r>
                            </m:sub>
                            <m:sup>
                              <m:r>
                                <a:rPr lang="en-US" sz="2800" b="0" i="1" smtClean="0">
                                  <a:solidFill>
                                    <a:srgbClr val="FF0000"/>
                                  </a:solidFill>
                                  <a:latin typeface="Cambria Math" panose="02040503050406030204" pitchFamily="18" charset="0"/>
                                </a:rPr>
                                <m:t>⊤</m:t>
                              </m:r>
                            </m:sup>
                          </m:sSubSup>
                          <m:sSub>
                            <m:sSubPr>
                              <m:ctrlPr>
                                <a:rPr lang="en-US" sz="2800" b="0" i="1" smtClean="0">
                                  <a:solidFill>
                                    <a:srgbClr val="FF0000"/>
                                  </a:solidFill>
                                  <a:latin typeface="Cambria Math" panose="02040503050406030204" pitchFamily="18" charset="0"/>
                                </a:rPr>
                              </m:ctrlPr>
                            </m:sSubPr>
                            <m:e>
                              <m:r>
                                <a:rPr lang="en-US" sz="2800" b="0" i="1" smtClean="0">
                                  <a:solidFill>
                                    <a:srgbClr val="FF0000"/>
                                  </a:solidFill>
                                  <a:latin typeface="Cambria Math" panose="02040503050406030204" pitchFamily="18" charset="0"/>
                                </a:rPr>
                                <m:t>𝐹</m:t>
                              </m:r>
                            </m:e>
                            <m:sub>
                              <m:acc>
                                <m:accPr>
                                  <m:chr m:val="̂"/>
                                  <m:ctrlPr>
                                    <a:rPr lang="en-US" sz="2800" b="0" i="1" smtClean="0">
                                      <a:solidFill>
                                        <a:srgbClr val="FF0000"/>
                                      </a:solidFill>
                                      <a:latin typeface="Cambria Math" panose="02040503050406030204" pitchFamily="18" charset="0"/>
                                    </a:rPr>
                                  </m:ctrlPr>
                                </m:accPr>
                                <m:e>
                                  <m:r>
                                    <a:rPr lang="en-US" sz="2800" b="0" i="1" smtClean="0">
                                      <a:solidFill>
                                        <a:srgbClr val="FF0000"/>
                                      </a:solidFill>
                                      <a:latin typeface="Cambria Math" panose="02040503050406030204" pitchFamily="18" charset="0"/>
                                    </a:rPr>
                                    <m:t>𝑥</m:t>
                                  </m:r>
                                </m:e>
                              </m:acc>
                            </m:sub>
                          </m:sSub>
                        </m:num>
                        <m:den>
                          <m:sSub>
                            <m:sSubPr>
                              <m:ctrlPr>
                                <a:rPr lang="en-US" sz="2800" b="0" i="1" smtClean="0">
                                  <a:solidFill>
                                    <a:srgbClr val="FF0000"/>
                                  </a:solidFill>
                                  <a:latin typeface="Cambria Math" panose="02040503050406030204" pitchFamily="18" charset="0"/>
                                </a:rPr>
                              </m:ctrlPr>
                            </m:sSubPr>
                            <m:e>
                              <m:d>
                                <m:dPr>
                                  <m:begChr m:val="‖"/>
                                  <m:endChr m:val="‖"/>
                                  <m:ctrlPr>
                                    <a:rPr lang="en-US" sz="2800" b="0" i="1" smtClean="0">
                                      <a:solidFill>
                                        <a:srgbClr val="FF0000"/>
                                      </a:solidFill>
                                      <a:latin typeface="Cambria Math" panose="02040503050406030204" pitchFamily="18" charset="0"/>
                                    </a:rPr>
                                  </m:ctrlPr>
                                </m:dPr>
                                <m:e>
                                  <m:sSub>
                                    <m:sSubPr>
                                      <m:ctrlPr>
                                        <a:rPr lang="en-US" sz="2800" b="0" i="1" smtClean="0">
                                          <a:solidFill>
                                            <a:srgbClr val="FF0000"/>
                                          </a:solidFill>
                                          <a:latin typeface="Cambria Math" panose="02040503050406030204" pitchFamily="18" charset="0"/>
                                        </a:rPr>
                                      </m:ctrlPr>
                                    </m:sSubPr>
                                    <m:e>
                                      <m:r>
                                        <a:rPr lang="en-US" sz="2800" b="0" i="1" smtClean="0">
                                          <a:solidFill>
                                            <a:srgbClr val="FF0000"/>
                                          </a:solidFill>
                                          <a:latin typeface="Cambria Math" panose="02040503050406030204" pitchFamily="18" charset="0"/>
                                        </a:rPr>
                                        <m:t>𝐹</m:t>
                                      </m:r>
                                    </m:e>
                                    <m:sub>
                                      <m:r>
                                        <a:rPr lang="en-US" sz="2800" b="0" i="1" smtClean="0">
                                          <a:solidFill>
                                            <a:srgbClr val="FF0000"/>
                                          </a:solidFill>
                                          <a:latin typeface="Cambria Math" panose="02040503050406030204" pitchFamily="18" charset="0"/>
                                        </a:rPr>
                                        <m:t>𝑥</m:t>
                                      </m:r>
                                    </m:sub>
                                  </m:sSub>
                                </m:e>
                              </m:d>
                            </m:e>
                            <m:sub>
                              <m:r>
                                <a:rPr lang="en-US" sz="2800" b="0" i="1" smtClean="0">
                                  <a:solidFill>
                                    <a:srgbClr val="FF0000"/>
                                  </a:solidFill>
                                  <a:latin typeface="Cambria Math" panose="02040503050406030204" pitchFamily="18" charset="0"/>
                                </a:rPr>
                                <m:t>2</m:t>
                              </m:r>
                            </m:sub>
                          </m:sSub>
                          <m:sSub>
                            <m:sSubPr>
                              <m:ctrlPr>
                                <a:rPr lang="en-US" sz="2800" b="0" i="1" smtClean="0">
                                  <a:solidFill>
                                    <a:srgbClr val="FF0000"/>
                                  </a:solidFill>
                                  <a:latin typeface="Cambria Math" panose="02040503050406030204" pitchFamily="18" charset="0"/>
                                </a:rPr>
                              </m:ctrlPr>
                            </m:sSubPr>
                            <m:e>
                              <m:d>
                                <m:dPr>
                                  <m:begChr m:val="‖"/>
                                  <m:endChr m:val="‖"/>
                                  <m:ctrlPr>
                                    <a:rPr lang="en-US" sz="2800" b="0" i="1" smtClean="0">
                                      <a:solidFill>
                                        <a:srgbClr val="FF0000"/>
                                      </a:solidFill>
                                      <a:latin typeface="Cambria Math" panose="02040503050406030204" pitchFamily="18" charset="0"/>
                                    </a:rPr>
                                  </m:ctrlPr>
                                </m:dPr>
                                <m:e>
                                  <m:sSub>
                                    <m:sSubPr>
                                      <m:ctrlPr>
                                        <a:rPr lang="en-US" sz="2800" b="0" i="1" smtClean="0">
                                          <a:solidFill>
                                            <a:srgbClr val="FF0000"/>
                                          </a:solidFill>
                                          <a:latin typeface="Cambria Math" panose="02040503050406030204" pitchFamily="18" charset="0"/>
                                        </a:rPr>
                                      </m:ctrlPr>
                                    </m:sSubPr>
                                    <m:e>
                                      <m:r>
                                        <a:rPr lang="en-US" sz="2800" b="0" i="1" smtClean="0">
                                          <a:solidFill>
                                            <a:srgbClr val="FF0000"/>
                                          </a:solidFill>
                                          <a:latin typeface="Cambria Math" panose="02040503050406030204" pitchFamily="18" charset="0"/>
                                        </a:rPr>
                                        <m:t>𝐹</m:t>
                                      </m:r>
                                    </m:e>
                                    <m:sub>
                                      <m:acc>
                                        <m:accPr>
                                          <m:chr m:val="̂"/>
                                          <m:ctrlPr>
                                            <a:rPr lang="en-US" sz="2800" b="0" i="1" smtClean="0">
                                              <a:solidFill>
                                                <a:srgbClr val="FF0000"/>
                                              </a:solidFill>
                                              <a:latin typeface="Cambria Math" panose="02040503050406030204" pitchFamily="18" charset="0"/>
                                            </a:rPr>
                                          </m:ctrlPr>
                                        </m:accPr>
                                        <m:e>
                                          <m:r>
                                            <a:rPr lang="en-US" sz="2800" b="0" i="1" smtClean="0">
                                              <a:solidFill>
                                                <a:srgbClr val="FF0000"/>
                                              </a:solidFill>
                                              <a:latin typeface="Cambria Math" panose="02040503050406030204" pitchFamily="18" charset="0"/>
                                            </a:rPr>
                                            <m:t>𝑥</m:t>
                                          </m:r>
                                        </m:e>
                                      </m:acc>
                                    </m:sub>
                                  </m:sSub>
                                </m:e>
                              </m:d>
                            </m:e>
                            <m:sub>
                              <m:r>
                                <a:rPr lang="en-US" sz="2800" b="0" i="1" smtClean="0">
                                  <a:solidFill>
                                    <a:srgbClr val="FF0000"/>
                                  </a:solidFill>
                                  <a:latin typeface="Cambria Math" panose="02040503050406030204" pitchFamily="18" charset="0"/>
                                </a:rPr>
                                <m:t>2</m:t>
                              </m:r>
                            </m:sub>
                          </m:sSub>
                        </m:den>
                      </m:f>
                    </m:oMath>
                  </m:oMathPara>
                </a14:m>
                <a:endParaRPr lang="en-US" sz="2000" dirty="0"/>
              </a:p>
            </p:txBody>
          </p:sp>
        </mc:Choice>
        <mc:Fallback>
          <p:sp>
            <p:nvSpPr>
              <p:cNvPr id="9" name="TextBox 8">
                <a:extLst>
                  <a:ext uri="{FF2B5EF4-FFF2-40B4-BE49-F238E27FC236}">
                    <a16:creationId xmlns:a16="http://schemas.microsoft.com/office/drawing/2014/main" id="{F17F90A5-F9CA-4D66-AC59-4896F6B61626}"/>
                  </a:ext>
                </a:extLst>
              </p:cNvPr>
              <p:cNvSpPr txBox="1">
                <a:spLocks noRot="1" noChangeAspect="1" noMove="1" noResize="1" noEditPoints="1" noAdjustHandles="1" noChangeArrowheads="1" noChangeShapeType="1" noTextEdit="1"/>
              </p:cNvSpPr>
              <p:nvPr/>
            </p:nvSpPr>
            <p:spPr>
              <a:xfrm>
                <a:off x="2669431" y="2773287"/>
                <a:ext cx="3696653" cy="1028808"/>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graphicFrame>
            <p:nvGraphicFramePr>
              <p:cNvPr id="10" name="Table 9">
                <a:extLst>
                  <a:ext uri="{FF2B5EF4-FFF2-40B4-BE49-F238E27FC236}">
                    <a16:creationId xmlns:a16="http://schemas.microsoft.com/office/drawing/2014/main" id="{143C77C5-CB12-422F-A90A-7EBA65F368EE}"/>
                  </a:ext>
                </a:extLst>
              </p:cNvPr>
              <p:cNvGraphicFramePr>
                <a:graphicFrameLocks noGrp="1"/>
              </p:cNvGraphicFramePr>
              <p:nvPr/>
            </p:nvGraphicFramePr>
            <p:xfrm>
              <a:off x="7021107" y="2580417"/>
              <a:ext cx="5002924" cy="3870960"/>
            </p:xfrm>
            <a:graphic>
              <a:graphicData uri="http://schemas.openxmlformats.org/drawingml/2006/table">
                <a:tbl>
                  <a:tblPr firstRow="1" bandRow="1">
                    <a:tableStyleId>{5C22544A-7EE6-4342-B048-85BDC9FD1C3A}</a:tableStyleId>
                  </a:tblPr>
                  <a:tblGrid>
                    <a:gridCol w="1296526">
                      <a:extLst>
                        <a:ext uri="{9D8B030D-6E8A-4147-A177-3AD203B41FA5}">
                          <a16:colId xmlns:a16="http://schemas.microsoft.com/office/drawing/2014/main" val="3069699243"/>
                        </a:ext>
                      </a:extLst>
                    </a:gridCol>
                    <a:gridCol w="3706398">
                      <a:extLst>
                        <a:ext uri="{9D8B030D-6E8A-4147-A177-3AD203B41FA5}">
                          <a16:colId xmlns:a16="http://schemas.microsoft.com/office/drawing/2014/main" val="2073803384"/>
                        </a:ext>
                      </a:extLst>
                    </a:gridCol>
                  </a:tblGrid>
                  <a:tr h="370840">
                    <a:tc>
                      <a:txBody>
                        <a:bodyPr/>
                        <a:lstStyle/>
                        <a:p>
                          <a:pPr/>
                          <a14:m>
                            <m:oMathPara xmlns:m="http://schemas.openxmlformats.org/officeDocument/2006/math">
                              <m:oMathParaPr>
                                <m:jc m:val="centerGroup"/>
                              </m:oMathParaPr>
                              <m:oMath xmlns:m="http://schemas.openxmlformats.org/officeDocument/2006/math">
                                <m:r>
                                  <a:rPr lang="en-US" sz="2000" b="0" i="1" smtClean="0">
                                    <a:solidFill>
                                      <a:schemeClr val="tx1"/>
                                    </a:solidFill>
                                    <a:latin typeface="Cambria Math" panose="02040503050406030204" pitchFamily="18" charset="0"/>
                                  </a:rPr>
                                  <m:t>𝑥</m:t>
                                </m:r>
                              </m:oMath>
                            </m:oMathPara>
                          </a14:m>
                          <a:endParaRPr lang="en-US" sz="2000" b="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r>
                            <a:rPr lang="vi-VN" sz="2000" b="0" dirty="0">
                              <a:solidFill>
                                <a:schemeClr val="tx1"/>
                              </a:solidFill>
                            </a:rPr>
                            <a:t>Âm sạch</a:t>
                          </a:r>
                          <a:endParaRPr lang="en-US" sz="2000" b="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249467211"/>
                      </a:ext>
                    </a:extLst>
                  </a:tr>
                  <a:tr h="370840">
                    <a:tc>
                      <a:txBody>
                        <a:bodyPr/>
                        <a:lstStyle/>
                        <a:p>
                          <a:pPr/>
                          <a14:m>
                            <m:oMathPara xmlns:m="http://schemas.openxmlformats.org/officeDocument/2006/math">
                              <m:oMathParaPr>
                                <m:jc m:val="centerGroup"/>
                              </m:oMathParaPr>
                              <m:oMath xmlns:m="http://schemas.openxmlformats.org/officeDocument/2006/math">
                                <m:acc>
                                  <m:accPr>
                                    <m:chr m:val="̂"/>
                                    <m:ctrlPr>
                                      <a:rPr lang="en-US" sz="2000" b="0" i="1" smtClean="0">
                                        <a:solidFill>
                                          <a:schemeClr val="tx1"/>
                                        </a:solidFill>
                                        <a:latin typeface="Cambria Math" panose="02040503050406030204" pitchFamily="18" charset="0"/>
                                      </a:rPr>
                                    </m:ctrlPr>
                                  </m:accPr>
                                  <m:e>
                                    <m:r>
                                      <a:rPr lang="en-US" sz="2000" b="0" i="1" smtClean="0">
                                        <a:solidFill>
                                          <a:schemeClr val="tx1"/>
                                        </a:solidFill>
                                        <a:latin typeface="Cambria Math" panose="02040503050406030204" pitchFamily="18" charset="0"/>
                                      </a:rPr>
                                      <m:t>𝑥</m:t>
                                    </m:r>
                                  </m:e>
                                </m:acc>
                              </m:oMath>
                            </m:oMathPara>
                          </a14:m>
                          <a:endParaRPr lang="en-US" sz="2000" b="0" dirty="0">
                            <a:solidFill>
                              <a:schemeClr val="tx1"/>
                            </a:solidFill>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r>
                            <a:rPr lang="vi-VN" sz="2000" b="0" dirty="0">
                              <a:solidFill>
                                <a:schemeClr val="tx1"/>
                              </a:solidFill>
                            </a:rPr>
                            <a:t>Âm ước lượng</a:t>
                          </a:r>
                          <a:endParaRPr lang="en-US" sz="2000" b="0" dirty="0">
                            <a:solidFill>
                              <a:schemeClr val="tx1"/>
                            </a:solidFill>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59698119"/>
                      </a:ext>
                    </a:extLst>
                  </a:tr>
                  <a:tr h="370840">
                    <a:tc>
                      <a:txBody>
                        <a:bodyPr/>
                        <a:lstStyle/>
                        <a:p>
                          <a:pPr/>
                          <a14:m>
                            <m:oMathPara xmlns:m="http://schemas.openxmlformats.org/officeDocument/2006/math">
                              <m:oMathParaPr>
                                <m:jc m:val="centerGroup"/>
                              </m:oMathParaPr>
                              <m:oMath xmlns:m="http://schemas.openxmlformats.org/officeDocument/2006/math">
                                <m:r>
                                  <a:rPr lang="en-US" sz="2000" b="0" i="1" smtClean="0">
                                    <a:solidFill>
                                      <a:schemeClr val="tx1"/>
                                    </a:solidFill>
                                    <a:latin typeface="Cambria Math" panose="02040503050406030204" pitchFamily="18" charset="0"/>
                                  </a:rPr>
                                  <m:t>𝑛</m:t>
                                </m:r>
                              </m:oMath>
                            </m:oMathPara>
                          </a14:m>
                          <a:endParaRPr lang="en-US" sz="2000" b="0"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vi-VN" sz="2000" b="0" dirty="0">
                              <a:solidFill>
                                <a:schemeClr val="tx1"/>
                              </a:solidFill>
                            </a:rPr>
                            <a:t>Âm nhiễu</a:t>
                          </a:r>
                          <a:endParaRPr lang="en-US" sz="2000" b="0"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390615522"/>
                      </a:ext>
                    </a:extLst>
                  </a:tr>
                  <a:tr h="370840">
                    <a:tc>
                      <a:txBody>
                        <a:bodyPr/>
                        <a:lstStyle/>
                        <a:p>
                          <a:pPr/>
                          <a14:m>
                            <m:oMathPara xmlns:m="http://schemas.openxmlformats.org/officeDocument/2006/math">
                              <m:oMathParaPr>
                                <m:jc m:val="centerGroup"/>
                              </m:oMathParaPr>
                              <m:oMath xmlns:m="http://schemas.openxmlformats.org/officeDocument/2006/math">
                                <m:d>
                                  <m:dPr>
                                    <m:begChr m:val="‖"/>
                                    <m:endChr m:val="‖"/>
                                    <m:ctrlPr>
                                      <a:rPr lang="en-US" sz="2000" b="0" i="1" smtClean="0">
                                        <a:solidFill>
                                          <a:schemeClr val="tx1"/>
                                        </a:solidFill>
                                        <a:latin typeface="Cambria Math" panose="02040503050406030204" pitchFamily="18" charset="0"/>
                                      </a:rPr>
                                    </m:ctrlPr>
                                  </m:dPr>
                                  <m:e>
                                    <m:r>
                                      <a:rPr lang="en-US" sz="2000" b="0" i="1" smtClean="0">
                                        <a:solidFill>
                                          <a:schemeClr val="tx1"/>
                                        </a:solidFill>
                                        <a:latin typeface="Cambria Math" panose="02040503050406030204" pitchFamily="18" charset="0"/>
                                      </a:rPr>
                                      <m:t>⋅</m:t>
                                    </m:r>
                                  </m:e>
                                </m:d>
                              </m:oMath>
                            </m:oMathPara>
                          </a14:m>
                          <a:endParaRPr lang="en-US" sz="2000" b="0"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vi-VN" sz="2000" b="0" dirty="0">
                              <a:solidFill>
                                <a:schemeClr val="tx1"/>
                              </a:solidFill>
                            </a:rPr>
                            <a:t>Chuẩn Euclid của vector</a:t>
                          </a:r>
                          <a:endParaRPr lang="en-US" sz="2000" b="0"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125879670"/>
                      </a:ext>
                    </a:extLst>
                  </a:tr>
                  <a:tr h="370840">
                    <a:tc>
                      <a:txBody>
                        <a:bodyPr/>
                        <a:lstStyle/>
                        <a:p>
                          <a:pPr/>
                          <a14:m>
                            <m:oMathPara xmlns:m="http://schemas.openxmlformats.org/officeDocument/2006/math">
                              <m:oMathParaPr>
                                <m:jc m:val="centerGroup"/>
                              </m:oMathParaPr>
                              <m:oMath xmlns:m="http://schemas.openxmlformats.org/officeDocument/2006/math">
                                <m:r>
                                  <a:rPr lang="en-US" sz="2000" b="0" i="1" smtClean="0">
                                    <a:solidFill>
                                      <a:schemeClr val="tx1"/>
                                    </a:solidFill>
                                    <a:latin typeface="Cambria Math" panose="02040503050406030204" pitchFamily="18" charset="0"/>
                                  </a:rPr>
                                  <m:t>𝐹𝐿𝐴𝑇</m:t>
                                </m:r>
                                <m:r>
                                  <a:rPr lang="en-US" sz="2000" b="0"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𝑥</m:t>
                                </m:r>
                                <m:r>
                                  <a:rPr lang="en-US" sz="2000" b="0" i="1" smtClean="0">
                                    <a:solidFill>
                                      <a:schemeClr val="tx1"/>
                                    </a:solidFill>
                                    <a:latin typeface="Cambria Math" panose="02040503050406030204" pitchFamily="18" charset="0"/>
                                  </a:rPr>
                                  <m:t>)</m:t>
                                </m:r>
                              </m:oMath>
                            </m:oMathPara>
                          </a14:m>
                          <a:endParaRPr lang="en-US" sz="2000" b="0"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14:m>
                            <m:oMathPara xmlns:m="http://schemas.openxmlformats.org/officeDocument/2006/math">
                              <m:oMathParaPr>
                                <m:jc m:val="centerGroup"/>
                              </m:oMathParaPr>
                              <m:oMath xmlns:m="http://schemas.openxmlformats.org/officeDocument/2006/math">
                                <m:r>
                                  <a:rPr lang="en-US" sz="2000" b="0" i="1" smtClean="0">
                                    <a:solidFill>
                                      <a:schemeClr val="tx1"/>
                                    </a:solidFill>
                                    <a:latin typeface="Cambria Math" panose="02040503050406030204" pitchFamily="18" charset="0"/>
                                  </a:rPr>
                                  <m:t>𝐹𝐿𝐴𝑇</m:t>
                                </m:r>
                                <m:r>
                                  <a:rPr lang="en-US" sz="2000" b="0" i="1" smtClean="0">
                                    <a:solidFill>
                                      <a:schemeClr val="tx1"/>
                                    </a:solidFill>
                                    <a:latin typeface="Cambria Math" panose="02040503050406030204" pitchFamily="18" charset="0"/>
                                  </a:rPr>
                                  <m:t>:</m:t>
                                </m:r>
                                <m:sSup>
                                  <m:sSupPr>
                                    <m:ctrlPr>
                                      <a:rPr lang="en-US" sz="2000" b="0" i="1" smtClean="0">
                                        <a:solidFill>
                                          <a:schemeClr val="tx1"/>
                                        </a:solidFill>
                                        <a:latin typeface="Cambria Math" panose="02040503050406030204" pitchFamily="18" charset="0"/>
                                      </a:rPr>
                                    </m:ctrlPr>
                                  </m:sSupPr>
                                  <m:e>
                                    <m:r>
                                      <a:rPr lang="en-US" sz="2000" b="0" i="1" smtClean="0">
                                        <a:solidFill>
                                          <a:schemeClr val="tx1"/>
                                        </a:solidFill>
                                        <a:latin typeface="Cambria Math" panose="02040503050406030204" pitchFamily="18" charset="0"/>
                                      </a:rPr>
                                      <m:t>ℝ</m:t>
                                    </m:r>
                                  </m:e>
                                  <m:sup>
                                    <m:r>
                                      <a:rPr lang="en-US" sz="2000" b="0" i="1" smtClean="0">
                                        <a:solidFill>
                                          <a:schemeClr val="tx1"/>
                                        </a:solidFill>
                                        <a:latin typeface="Cambria Math" panose="02040503050406030204" pitchFamily="18" charset="0"/>
                                      </a:rPr>
                                      <m:t>𝑚</m:t>
                                    </m:r>
                                    <m:r>
                                      <a:rPr lang="en-US" sz="2000" b="0"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𝑛</m:t>
                                    </m:r>
                                  </m:sup>
                                </m:sSup>
                                <m:r>
                                  <a:rPr lang="en-US" sz="2000" b="0" i="1" smtClean="0">
                                    <a:solidFill>
                                      <a:schemeClr val="tx1"/>
                                    </a:solidFill>
                                    <a:latin typeface="Cambria Math" panose="02040503050406030204" pitchFamily="18" charset="0"/>
                                  </a:rPr>
                                  <m:t>→</m:t>
                                </m:r>
                                <m:sSup>
                                  <m:sSupPr>
                                    <m:ctrlPr>
                                      <a:rPr lang="en-US" sz="2000" b="0" i="1" smtClean="0">
                                        <a:solidFill>
                                          <a:schemeClr val="tx1"/>
                                        </a:solidFill>
                                        <a:latin typeface="Cambria Math" panose="02040503050406030204" pitchFamily="18" charset="0"/>
                                      </a:rPr>
                                    </m:ctrlPr>
                                  </m:sSupPr>
                                  <m:e>
                                    <m:r>
                                      <a:rPr lang="en-US" sz="2000" b="0" i="1" smtClean="0">
                                        <a:solidFill>
                                          <a:schemeClr val="tx1"/>
                                        </a:solidFill>
                                        <a:latin typeface="Cambria Math" panose="02040503050406030204" pitchFamily="18" charset="0"/>
                                      </a:rPr>
                                      <m:t>ℝ</m:t>
                                    </m:r>
                                  </m:e>
                                  <m:sup>
                                    <m:r>
                                      <a:rPr lang="en-US" sz="2000" b="0" i="1" smtClean="0">
                                        <a:solidFill>
                                          <a:schemeClr val="tx1"/>
                                        </a:solidFill>
                                        <a:latin typeface="Cambria Math" panose="02040503050406030204" pitchFamily="18" charset="0"/>
                                      </a:rPr>
                                      <m:t>𝑚𝑛</m:t>
                                    </m:r>
                                  </m:sup>
                                </m:sSup>
                              </m:oMath>
                            </m:oMathPara>
                          </a14:m>
                          <a:endParaRPr lang="en-US" sz="2000" b="0"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583542356"/>
                      </a:ext>
                    </a:extLst>
                  </a:tr>
                  <a:tr h="370840">
                    <a:tc>
                      <a:txBody>
                        <a:bodyPr/>
                        <a:lstStyle/>
                        <a:p>
                          <a:pPr/>
                          <a14:m>
                            <m:oMathPara xmlns:m="http://schemas.openxmlformats.org/officeDocument/2006/math">
                              <m:oMathParaPr>
                                <m:jc m:val="centerGroup"/>
                              </m:oMathParaPr>
                              <m:oMath xmlns:m="http://schemas.openxmlformats.org/officeDocument/2006/math">
                                <m:d>
                                  <m:dPr>
                                    <m:begChr m:val="|"/>
                                    <m:endChr m:val="|"/>
                                    <m:ctrlPr>
                                      <a:rPr lang="en-US" sz="2000" b="0" i="1" smtClean="0">
                                        <a:solidFill>
                                          <a:schemeClr val="tx1"/>
                                        </a:solidFill>
                                        <a:latin typeface="Cambria Math" panose="02040503050406030204" pitchFamily="18" charset="0"/>
                                      </a:rPr>
                                    </m:ctrlPr>
                                  </m:dPr>
                                  <m:e>
                                    <m:r>
                                      <a:rPr lang="en-US" sz="2000" b="0" i="1" smtClean="0">
                                        <a:solidFill>
                                          <a:schemeClr val="tx1"/>
                                        </a:solidFill>
                                        <a:latin typeface="Cambria Math" panose="02040503050406030204" pitchFamily="18" charset="0"/>
                                      </a:rPr>
                                      <m:t>⋅</m:t>
                                    </m:r>
                                  </m:e>
                                </m:d>
                              </m:oMath>
                            </m:oMathPara>
                          </a14:m>
                          <a:endParaRPr lang="en-US" sz="2000" b="0"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vi-VN" sz="2000" b="0" dirty="0">
                              <a:solidFill>
                                <a:schemeClr val="tx1"/>
                              </a:solidFill>
                            </a:rPr>
                            <a:t>Element-wise module của ma trận số phức</a:t>
                          </a:r>
                          <a:endParaRPr lang="en-US" sz="2000" b="0"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694519365"/>
                      </a:ext>
                    </a:extLst>
                  </a:tr>
                  <a:tr h="370840">
                    <a:tc>
                      <a:txBody>
                        <a:bodyPr/>
                        <a:lstStyle/>
                        <a:p>
                          <a:pPr/>
                          <a14:m>
                            <m:oMathPara xmlns:m="http://schemas.openxmlformats.org/officeDocument/2006/math">
                              <m:oMathParaPr>
                                <m:jc m:val="centerGroup"/>
                              </m:oMathParaPr>
                              <m:oMath xmlns:m="http://schemas.openxmlformats.org/officeDocument/2006/math">
                                <m:r>
                                  <a:rPr lang="en-US" sz="2000" b="0" i="1" smtClean="0">
                                    <a:solidFill>
                                      <a:schemeClr val="tx1"/>
                                    </a:solidFill>
                                    <a:latin typeface="Cambria Math" panose="02040503050406030204" pitchFamily="18" charset="0"/>
                                  </a:rPr>
                                  <m:t>𝑠𝑡𝑓𝑡</m:t>
                                </m:r>
                              </m:oMath>
                            </m:oMathPara>
                          </a14:m>
                          <a:endParaRPr lang="en-US" sz="2000" b="0"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vi-VN" sz="2000" b="0" dirty="0">
                              <a:solidFill>
                                <a:schemeClr val="tx1"/>
                              </a:solidFill>
                            </a:rPr>
                            <a:t>Short-time Fourier transform</a:t>
                          </a:r>
                          <a:endParaRPr lang="en-US" sz="2000" b="0"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168164347"/>
                      </a:ext>
                    </a:extLst>
                  </a:tr>
                  <a:tr h="370840">
                    <a:tc gridSpan="2">
                      <a:txBody>
                        <a:bodyPr/>
                        <a:lstStyle/>
                        <a:p>
                          <a:pPr algn="l"/>
                          <a14:m>
                            <m:oMathPara xmlns:m="http://schemas.openxmlformats.org/officeDocument/2006/math">
                              <m:oMathParaPr>
                                <m:jc m:val="centerGroup"/>
                              </m:oMathParaPr>
                              <m:oMath xmlns:m="http://schemas.openxmlformats.org/officeDocument/2006/math">
                                <m:r>
                                  <a:rPr lang="en-US" sz="2000" b="0" i="1" smtClean="0">
                                    <a:solidFill>
                                      <a:schemeClr val="tx1"/>
                                    </a:solidFill>
                                    <a:latin typeface="Cambria Math" panose="02040503050406030204" pitchFamily="18" charset="0"/>
                                  </a:rPr>
                                  <m:t>𝑘</m:t>
                                </m:r>
                                <m:r>
                                  <a:rPr lang="en-US" sz="2000" b="0"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𝑥</m:t>
                                </m:r>
                                <m:r>
                                  <a:rPr lang="en-US" sz="2000" b="0" i="1" smtClean="0">
                                    <a:solidFill>
                                      <a:schemeClr val="tx1"/>
                                    </a:solidFill>
                                    <a:latin typeface="Cambria Math" panose="02040503050406030204" pitchFamily="18" charset="0"/>
                                  </a:rPr>
                                  <m:t>,</m:t>
                                </m:r>
                                <m:acc>
                                  <m:accPr>
                                    <m:chr m:val="̂"/>
                                    <m:ctrlPr>
                                      <a:rPr lang="en-US" sz="2000" b="0" i="1" smtClean="0">
                                        <a:solidFill>
                                          <a:schemeClr val="tx1"/>
                                        </a:solidFill>
                                        <a:latin typeface="Cambria Math" panose="02040503050406030204" pitchFamily="18" charset="0"/>
                                      </a:rPr>
                                    </m:ctrlPr>
                                  </m:accPr>
                                  <m:e>
                                    <m:r>
                                      <a:rPr lang="en-US" sz="2000" b="0" i="1" smtClean="0">
                                        <a:solidFill>
                                          <a:schemeClr val="tx1"/>
                                        </a:solidFill>
                                        <a:latin typeface="Cambria Math" panose="02040503050406030204" pitchFamily="18" charset="0"/>
                                      </a:rPr>
                                      <m:t>𝑥</m:t>
                                    </m:r>
                                  </m:e>
                                </m:acc>
                                <m:r>
                                  <a:rPr lang="en-US" sz="2000" b="0"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𝑛</m:t>
                                </m:r>
                                <m:r>
                                  <a:rPr lang="en-US" sz="2000" b="0" i="1" smtClean="0">
                                    <a:solidFill>
                                      <a:schemeClr val="tx1"/>
                                    </a:solidFill>
                                    <a:latin typeface="Cambria Math" panose="02040503050406030204" pitchFamily="18" charset="0"/>
                                  </a:rPr>
                                  <m:t>}</m:t>
                                </m:r>
                              </m:oMath>
                            </m:oMathPara>
                          </a14:m>
                          <a:endParaRPr lang="en-US" sz="2000" b="0" dirty="0">
                            <a:solidFill>
                              <a:schemeClr val="tx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endParaRPr lang="en-US" sz="2000" b="0" dirty="0">
                            <a:solidFill>
                              <a:schemeClr val="tx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939651100"/>
                      </a:ext>
                    </a:extLst>
                  </a:tr>
                  <a:tr h="370840">
                    <a:tc gridSpan="2">
                      <a:txBody>
                        <a:bodyPr/>
                        <a:lstStyle/>
                        <a:p>
                          <a:pPr/>
                          <a14:m>
                            <m:oMathPara xmlns:m="http://schemas.openxmlformats.org/officeDocument/2006/math">
                              <m:oMathParaPr>
                                <m:jc m:val="centerGroup"/>
                              </m:oMathParaPr>
                              <m:oMath xmlns:m="http://schemas.openxmlformats.org/officeDocument/2006/math">
                                <m:r>
                                  <a:rPr lang="en-US" sz="2000" b="0" i="1" smtClean="0">
                                    <a:solidFill>
                                      <a:schemeClr val="tx1"/>
                                    </a:solidFill>
                                    <a:latin typeface="Cambria Math" panose="02040503050406030204" pitchFamily="18" charset="0"/>
                                  </a:rPr>
                                  <m:t>𝛼</m:t>
                                </m:r>
                                <m:r>
                                  <a:rPr lang="en-US" sz="2000" b="0"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𝛽</m:t>
                                </m:r>
                                <m:r>
                                  <a:rPr lang="en-US" sz="2000" b="0" i="1" smtClean="0">
                                    <a:solidFill>
                                      <a:schemeClr val="tx1"/>
                                    </a:solidFill>
                                    <a:latin typeface="Cambria Math" panose="02040503050406030204" pitchFamily="18" charset="0"/>
                                  </a:rPr>
                                  <m:t>∈</m:t>
                                </m:r>
                                <m:sSup>
                                  <m:sSupPr>
                                    <m:ctrlPr>
                                      <a:rPr lang="en-US" sz="2000" b="0" i="1" smtClean="0">
                                        <a:solidFill>
                                          <a:schemeClr val="tx1"/>
                                        </a:solidFill>
                                        <a:latin typeface="Cambria Math" panose="02040503050406030204" pitchFamily="18" charset="0"/>
                                        <a:ea typeface="Cambria Math" panose="02040503050406030204" pitchFamily="18" charset="0"/>
                                      </a:rPr>
                                    </m:ctrlPr>
                                  </m:sSupPr>
                                  <m:e>
                                    <m:r>
                                      <a:rPr lang="en-US" sz="2000" b="0" i="1" smtClean="0">
                                        <a:solidFill>
                                          <a:schemeClr val="tx1"/>
                                        </a:solidFill>
                                        <a:latin typeface="Cambria Math" panose="02040503050406030204" pitchFamily="18" charset="0"/>
                                        <a:ea typeface="Cambria Math" panose="02040503050406030204" pitchFamily="18" charset="0"/>
                                      </a:rPr>
                                      <m:t>ℝ</m:t>
                                    </m:r>
                                  </m:e>
                                  <m:sup>
                                    <m:r>
                                      <a:rPr lang="en-US" sz="2000" b="0" i="1" smtClean="0">
                                        <a:solidFill>
                                          <a:schemeClr val="tx1"/>
                                        </a:solidFill>
                                        <a:latin typeface="Cambria Math" panose="02040503050406030204" pitchFamily="18" charset="0"/>
                                        <a:ea typeface="Cambria Math" panose="02040503050406030204" pitchFamily="18" charset="0"/>
                                      </a:rPr>
                                      <m:t>+</m:t>
                                    </m:r>
                                  </m:sup>
                                </m:sSup>
                              </m:oMath>
                            </m:oMathPara>
                          </a14:m>
                          <a:endParaRPr lang="en-US" sz="2000" b="0" dirty="0">
                            <a:solidFill>
                              <a:schemeClr val="tx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endParaRPr lang="en-US"/>
                        </a:p>
                      </a:txBody>
                      <a:tcPr/>
                    </a:tc>
                    <a:extLst>
                      <a:ext uri="{0D108BD9-81ED-4DB2-BD59-A6C34878D82A}">
                        <a16:rowId xmlns:a16="http://schemas.microsoft.com/office/drawing/2014/main" val="3436157418"/>
                      </a:ext>
                    </a:extLst>
                  </a:tr>
                </a:tbl>
              </a:graphicData>
            </a:graphic>
          </p:graphicFrame>
        </mc:Choice>
        <mc:Fallback>
          <p:graphicFrame>
            <p:nvGraphicFramePr>
              <p:cNvPr id="10" name="Table 9">
                <a:extLst>
                  <a:ext uri="{FF2B5EF4-FFF2-40B4-BE49-F238E27FC236}">
                    <a16:creationId xmlns:a16="http://schemas.microsoft.com/office/drawing/2014/main" id="{143C77C5-CB12-422F-A90A-7EBA65F368EE}"/>
                  </a:ext>
                </a:extLst>
              </p:cNvPr>
              <p:cNvGraphicFramePr>
                <a:graphicFrameLocks noGrp="1"/>
              </p:cNvGraphicFramePr>
              <p:nvPr/>
            </p:nvGraphicFramePr>
            <p:xfrm>
              <a:off x="7021107" y="2580417"/>
              <a:ext cx="5002924" cy="3870960"/>
            </p:xfrm>
            <a:graphic>
              <a:graphicData uri="http://schemas.openxmlformats.org/drawingml/2006/table">
                <a:tbl>
                  <a:tblPr firstRow="1" bandRow="1">
                    <a:tableStyleId>{5C22544A-7EE6-4342-B048-85BDC9FD1C3A}</a:tableStyleId>
                  </a:tblPr>
                  <a:tblGrid>
                    <a:gridCol w="1296526">
                      <a:extLst>
                        <a:ext uri="{9D8B030D-6E8A-4147-A177-3AD203B41FA5}">
                          <a16:colId xmlns:a16="http://schemas.microsoft.com/office/drawing/2014/main" val="3069699243"/>
                        </a:ext>
                      </a:extLst>
                    </a:gridCol>
                    <a:gridCol w="3706398">
                      <a:extLst>
                        <a:ext uri="{9D8B030D-6E8A-4147-A177-3AD203B41FA5}">
                          <a16:colId xmlns:a16="http://schemas.microsoft.com/office/drawing/2014/main" val="2073803384"/>
                        </a:ext>
                      </a:extLst>
                    </a:gridCol>
                  </a:tblGrid>
                  <a:tr h="396240">
                    <a:tc>
                      <a:txBody>
                        <a:bodyPr/>
                        <a:lstStyle/>
                        <a:p>
                          <a:endParaRPr lang="en-US"/>
                        </a:p>
                      </a:txBody>
                      <a:tcPr>
                        <a:lnL w="12700" cmpd="sng">
                          <a:noFill/>
                        </a:lnL>
                        <a:lnR w="12700" cmpd="sng">
                          <a:noFill/>
                        </a:lnR>
                        <a:lnT w="12700" cmpd="sng">
                          <a:noFill/>
                        </a:lnT>
                        <a:lnB w="38100" cmpd="sng">
                          <a:noFill/>
                        </a:lnB>
                        <a:lnTlToBr w="12700" cmpd="sng">
                          <a:noFill/>
                          <a:prstDash val="solid"/>
                        </a:lnTlToBr>
                        <a:lnBlToTr w="12700" cmpd="sng">
                          <a:noFill/>
                          <a:prstDash val="solid"/>
                        </a:lnBlToTr>
                        <a:blipFill>
                          <a:blip r:embed="rId6"/>
                          <a:stretch>
                            <a:fillRect t="-9231" r="-285915" b="-892308"/>
                          </a:stretch>
                        </a:blipFill>
                      </a:tcPr>
                    </a:tc>
                    <a:tc>
                      <a:txBody>
                        <a:bodyPr/>
                        <a:lstStyle/>
                        <a:p>
                          <a:r>
                            <a:rPr lang="vi-VN" sz="2000" b="0" dirty="0">
                              <a:solidFill>
                                <a:schemeClr val="tx1"/>
                              </a:solidFill>
                            </a:rPr>
                            <a:t>Âm sạch</a:t>
                          </a:r>
                          <a:endParaRPr lang="en-US" sz="2000" b="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249467211"/>
                      </a:ext>
                    </a:extLst>
                  </a:tr>
                  <a:tr h="396240">
                    <a:tc>
                      <a:txBody>
                        <a:bodyPr/>
                        <a:lstStyle/>
                        <a:p>
                          <a:endParaRPr lang="en-US"/>
                        </a:p>
                      </a:txBody>
                      <a:tcPr>
                        <a:lnL w="12700" cmpd="sng">
                          <a:noFill/>
                        </a:lnL>
                        <a:lnR w="12700" cmpd="sng">
                          <a:noFill/>
                        </a:lnR>
                        <a:lnT w="38100" cmpd="sng">
                          <a:noFill/>
                        </a:lnT>
                        <a:lnB w="12700" cmpd="sng">
                          <a:noFill/>
                        </a:lnB>
                        <a:lnTlToBr w="12700" cmpd="sng">
                          <a:noFill/>
                          <a:prstDash val="solid"/>
                        </a:lnTlToBr>
                        <a:lnBlToTr w="12700" cmpd="sng">
                          <a:noFill/>
                          <a:prstDash val="solid"/>
                        </a:lnBlToTr>
                        <a:blipFill>
                          <a:blip r:embed="rId6"/>
                          <a:stretch>
                            <a:fillRect t="-109231" r="-285915" b="-792308"/>
                          </a:stretch>
                        </a:blipFill>
                      </a:tcPr>
                    </a:tc>
                    <a:tc>
                      <a:txBody>
                        <a:bodyPr/>
                        <a:lstStyle/>
                        <a:p>
                          <a:r>
                            <a:rPr lang="vi-VN" sz="2000" b="0" dirty="0">
                              <a:solidFill>
                                <a:schemeClr val="tx1"/>
                              </a:solidFill>
                            </a:rPr>
                            <a:t>Âm ước lượng</a:t>
                          </a:r>
                          <a:endParaRPr lang="en-US" sz="2000" b="0" dirty="0">
                            <a:solidFill>
                              <a:schemeClr val="tx1"/>
                            </a:solidFill>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59698119"/>
                      </a:ext>
                    </a:extLst>
                  </a:tr>
                  <a:tr h="396240">
                    <a:tc>
                      <a:txBody>
                        <a:bodyPr/>
                        <a:lstStyle/>
                        <a:p>
                          <a:endParaRPr lang="en-US"/>
                        </a:p>
                      </a:txBody>
                      <a:tcP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6"/>
                          <a:stretch>
                            <a:fillRect t="-209231" r="-285915" b="-692308"/>
                          </a:stretch>
                        </a:blipFill>
                      </a:tcPr>
                    </a:tc>
                    <a:tc>
                      <a:txBody>
                        <a:bodyPr/>
                        <a:lstStyle/>
                        <a:p>
                          <a:r>
                            <a:rPr lang="vi-VN" sz="2000" b="0" dirty="0">
                              <a:solidFill>
                                <a:schemeClr val="tx1"/>
                              </a:solidFill>
                            </a:rPr>
                            <a:t>Âm nhiễu</a:t>
                          </a:r>
                          <a:endParaRPr lang="en-US" sz="2000" b="0"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390615522"/>
                      </a:ext>
                    </a:extLst>
                  </a:tr>
                  <a:tr h="396240">
                    <a:tc>
                      <a:txBody>
                        <a:bodyPr/>
                        <a:lstStyle/>
                        <a:p>
                          <a:endParaRPr lang="en-US"/>
                        </a:p>
                      </a:txBody>
                      <a:tcP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6"/>
                          <a:stretch>
                            <a:fillRect t="-309231" r="-285915" b="-592308"/>
                          </a:stretch>
                        </a:blipFill>
                      </a:tcPr>
                    </a:tc>
                    <a:tc>
                      <a:txBody>
                        <a:bodyPr/>
                        <a:lstStyle/>
                        <a:p>
                          <a:r>
                            <a:rPr lang="vi-VN" sz="2000" b="0" dirty="0">
                              <a:solidFill>
                                <a:schemeClr val="tx1"/>
                              </a:solidFill>
                            </a:rPr>
                            <a:t>Chuẩn Euclid của vector</a:t>
                          </a:r>
                          <a:endParaRPr lang="en-US" sz="2000" b="0"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125879670"/>
                      </a:ext>
                    </a:extLst>
                  </a:tr>
                  <a:tr h="396240">
                    <a:tc>
                      <a:txBody>
                        <a:bodyPr/>
                        <a:lstStyle/>
                        <a:p>
                          <a:endParaRPr lang="en-US"/>
                        </a:p>
                      </a:txBody>
                      <a:tcP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6"/>
                          <a:stretch>
                            <a:fillRect t="-403030" r="-285915" b="-483333"/>
                          </a:stretch>
                        </a:blipFill>
                      </a:tcPr>
                    </a:tc>
                    <a:tc>
                      <a:txBody>
                        <a:bodyPr/>
                        <a:lstStyle/>
                        <a:p>
                          <a:endParaRPr lang="en-US"/>
                        </a:p>
                      </a:txBody>
                      <a:tcP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6"/>
                          <a:stretch>
                            <a:fillRect l="-34975" t="-403030" b="-483333"/>
                          </a:stretch>
                        </a:blipFill>
                      </a:tcPr>
                    </a:tc>
                    <a:extLst>
                      <a:ext uri="{0D108BD9-81ED-4DB2-BD59-A6C34878D82A}">
                        <a16:rowId xmlns:a16="http://schemas.microsoft.com/office/drawing/2014/main" val="583542356"/>
                      </a:ext>
                    </a:extLst>
                  </a:tr>
                  <a:tr h="701040">
                    <a:tc>
                      <a:txBody>
                        <a:bodyPr/>
                        <a:lstStyle/>
                        <a:p>
                          <a:endParaRPr lang="en-US"/>
                        </a:p>
                      </a:txBody>
                      <a:tcP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6"/>
                          <a:stretch>
                            <a:fillRect t="-288696" r="-285915" b="-177391"/>
                          </a:stretch>
                        </a:blipFill>
                      </a:tcPr>
                    </a:tc>
                    <a:tc>
                      <a:txBody>
                        <a:bodyPr/>
                        <a:lstStyle/>
                        <a:p>
                          <a:r>
                            <a:rPr lang="vi-VN" sz="2000" b="0" dirty="0">
                              <a:solidFill>
                                <a:schemeClr val="tx1"/>
                              </a:solidFill>
                            </a:rPr>
                            <a:t>Element-wise module của ma trận số phức</a:t>
                          </a:r>
                          <a:endParaRPr lang="en-US" sz="2000" b="0"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694519365"/>
                      </a:ext>
                    </a:extLst>
                  </a:tr>
                  <a:tr h="396240">
                    <a:tc>
                      <a:txBody>
                        <a:bodyPr/>
                        <a:lstStyle/>
                        <a:p>
                          <a:endParaRPr lang="en-US"/>
                        </a:p>
                      </a:txBody>
                      <a:tcP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6"/>
                          <a:stretch>
                            <a:fillRect t="-687692" r="-285915" b="-213846"/>
                          </a:stretch>
                        </a:blipFill>
                      </a:tcPr>
                    </a:tc>
                    <a:tc>
                      <a:txBody>
                        <a:bodyPr/>
                        <a:lstStyle/>
                        <a:p>
                          <a:r>
                            <a:rPr lang="vi-VN" sz="2000" b="0" dirty="0">
                              <a:solidFill>
                                <a:schemeClr val="tx1"/>
                              </a:solidFill>
                            </a:rPr>
                            <a:t>Short-time Fourier transform</a:t>
                          </a:r>
                          <a:endParaRPr lang="en-US" sz="2000" b="0"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168164347"/>
                      </a:ext>
                    </a:extLst>
                  </a:tr>
                  <a:tr h="396240">
                    <a:tc gridSpan="2">
                      <a:txBody>
                        <a:bodyPr/>
                        <a:lstStyle/>
                        <a:p>
                          <a:endParaRPr lang="en-US"/>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6"/>
                          <a:stretch>
                            <a:fillRect t="-787692" b="-113846"/>
                          </a:stretch>
                        </a:blipFill>
                      </a:tcPr>
                    </a:tc>
                    <a:tc hMerge="1">
                      <a:txBody>
                        <a:bodyPr/>
                        <a:lstStyle/>
                        <a:p>
                          <a:endParaRPr lang="en-US" sz="2000" b="0" dirty="0">
                            <a:solidFill>
                              <a:schemeClr val="tx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939651100"/>
                      </a:ext>
                    </a:extLst>
                  </a:tr>
                  <a:tr h="396240">
                    <a:tc gridSpan="2">
                      <a:txBody>
                        <a:bodyPr/>
                        <a:lstStyle/>
                        <a:p>
                          <a:endParaRPr lang="en-US"/>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6"/>
                          <a:stretch>
                            <a:fillRect t="-887692" b="-13846"/>
                          </a:stretch>
                        </a:blipFill>
                      </a:tcPr>
                    </a:tc>
                    <a:tc hMerge="1">
                      <a:txBody>
                        <a:bodyPr/>
                        <a:lstStyle/>
                        <a:p>
                          <a:endParaRPr lang="en-US"/>
                        </a:p>
                      </a:txBody>
                      <a:tcPr/>
                    </a:tc>
                    <a:extLst>
                      <a:ext uri="{0D108BD9-81ED-4DB2-BD59-A6C34878D82A}">
                        <a16:rowId xmlns:a16="http://schemas.microsoft.com/office/drawing/2014/main" val="3436157418"/>
                      </a:ext>
                    </a:extLst>
                  </a:tr>
                </a:tbl>
              </a:graphicData>
            </a:graphic>
          </p:graphicFrame>
        </mc:Fallback>
      </mc:AlternateContent>
      <p:sp>
        <p:nvSpPr>
          <p:cNvPr id="2" name="Slide Number Placeholder 1">
            <a:extLst>
              <a:ext uri="{FF2B5EF4-FFF2-40B4-BE49-F238E27FC236}">
                <a16:creationId xmlns:a16="http://schemas.microsoft.com/office/drawing/2014/main" id="{99C57613-50C4-4746-A838-779E0222AF03}"/>
              </a:ext>
            </a:extLst>
          </p:cNvPr>
          <p:cNvSpPr>
            <a:spLocks noGrp="1"/>
          </p:cNvSpPr>
          <p:nvPr>
            <p:ph type="sldNum" sz="quarter" idx="12"/>
          </p:nvPr>
        </p:nvSpPr>
        <p:spPr/>
        <p:txBody>
          <a:bodyPr/>
          <a:lstStyle/>
          <a:p>
            <a:fld id="{1880F96C-824F-4C37-99B8-7E149B40C9DC}" type="slidenum">
              <a:rPr lang="en-US" smtClean="0"/>
              <a:pPr/>
              <a:t>65</a:t>
            </a:fld>
            <a:endParaRPr lang="en-US"/>
          </a:p>
        </p:txBody>
      </p:sp>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4D0B700C-5DC8-4B34-8476-B887ECF17A03}"/>
                  </a:ext>
                </a:extLst>
              </p:cNvPr>
              <p:cNvSpPr txBox="1"/>
              <p:nvPr/>
            </p:nvSpPr>
            <p:spPr>
              <a:xfrm>
                <a:off x="2669431" y="3886213"/>
                <a:ext cx="3706206" cy="102880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vi-VN" sz="2800" b="0" i="1" smtClean="0">
                              <a:latin typeface="Cambria Math" panose="02040503050406030204" pitchFamily="18" charset="0"/>
                            </a:rPr>
                          </m:ctrlPr>
                        </m:sSubPr>
                        <m:e>
                          <m:r>
                            <a:rPr lang="en-US" sz="2800" b="0" i="1" smtClean="0">
                              <a:latin typeface="Cambria Math" panose="02040503050406030204" pitchFamily="18" charset="0"/>
                            </a:rPr>
                            <m:t>𝐿</m:t>
                          </m:r>
                        </m:e>
                        <m:sub>
                          <m:r>
                            <a:rPr lang="vi-VN" sz="2800" i="1">
                              <a:latin typeface="Cambria Math" panose="02040503050406030204" pitchFamily="18" charset="0"/>
                            </a:rPr>
                            <m:t>2</m:t>
                          </m:r>
                        </m:sub>
                      </m:sSub>
                      <m:d>
                        <m:dPr>
                          <m:ctrlPr>
                            <a:rPr lang="en-US" sz="2800" b="0" i="1" smtClean="0">
                              <a:latin typeface="Cambria Math" panose="02040503050406030204" pitchFamily="18" charset="0"/>
                            </a:rPr>
                          </m:ctrlPr>
                        </m:dPr>
                        <m:e>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𝑥</m:t>
                              </m:r>
                            </m:e>
                          </m:acc>
                          <m:r>
                            <a:rPr lang="en-US" sz="2800" b="0" i="1" smtClean="0">
                              <a:latin typeface="Cambria Math" panose="02040503050406030204" pitchFamily="18" charset="0"/>
                            </a:rPr>
                            <m:t>,</m:t>
                          </m:r>
                          <m:r>
                            <m:rPr>
                              <m:sty m:val="p"/>
                            </m:rPr>
                            <a:rPr lang="vi-VN" sz="2800" i="1">
                              <a:latin typeface="Cambria Math" panose="02040503050406030204" pitchFamily="18" charset="0"/>
                            </a:rPr>
                            <m:t>n</m:t>
                          </m:r>
                        </m:e>
                      </m:d>
                      <m:r>
                        <a:rPr lang="en-US" sz="2800" b="0" i="1" smtClean="0">
                          <a:latin typeface="Cambria Math" panose="02040503050406030204" pitchFamily="18" charset="0"/>
                        </a:rPr>
                        <m:t>=</m:t>
                      </m:r>
                      <m:f>
                        <m:fPr>
                          <m:ctrlPr>
                            <a:rPr lang="en-US" sz="2800" b="0" i="1" smtClean="0">
                              <a:solidFill>
                                <a:srgbClr val="0070C0"/>
                              </a:solidFill>
                              <a:latin typeface="Cambria Math" panose="02040503050406030204" pitchFamily="18" charset="0"/>
                            </a:rPr>
                          </m:ctrlPr>
                        </m:fPr>
                        <m:num>
                          <m:sSubSup>
                            <m:sSubSupPr>
                              <m:ctrlPr>
                                <a:rPr lang="en-US" sz="2800" b="0" i="1" smtClean="0">
                                  <a:solidFill>
                                    <a:srgbClr val="0070C0"/>
                                  </a:solidFill>
                                  <a:latin typeface="Cambria Math" panose="02040503050406030204" pitchFamily="18" charset="0"/>
                                </a:rPr>
                              </m:ctrlPr>
                            </m:sSubSupPr>
                            <m:e>
                              <m:r>
                                <a:rPr lang="en-US" sz="2800" b="0" i="1" smtClean="0">
                                  <a:solidFill>
                                    <a:srgbClr val="0070C0"/>
                                  </a:solidFill>
                                  <a:latin typeface="Cambria Math" panose="02040503050406030204" pitchFamily="18" charset="0"/>
                                </a:rPr>
                                <m:t>𝐹</m:t>
                              </m:r>
                            </m:e>
                            <m:sub>
                              <m:r>
                                <m:rPr>
                                  <m:sty m:val="p"/>
                                </m:rPr>
                                <a:rPr lang="vi-VN" sz="2800" i="1">
                                  <a:solidFill>
                                    <a:srgbClr val="0070C0"/>
                                  </a:solidFill>
                                  <a:latin typeface="Cambria Math" panose="02040503050406030204" pitchFamily="18" charset="0"/>
                                </a:rPr>
                                <m:t>n</m:t>
                              </m:r>
                            </m:sub>
                            <m:sup>
                              <m:r>
                                <a:rPr lang="en-US" sz="2800" b="0" i="1" smtClean="0">
                                  <a:solidFill>
                                    <a:srgbClr val="0070C0"/>
                                  </a:solidFill>
                                  <a:latin typeface="Cambria Math" panose="02040503050406030204" pitchFamily="18" charset="0"/>
                                </a:rPr>
                                <m:t>⊤</m:t>
                              </m:r>
                            </m:sup>
                          </m:sSubSup>
                          <m:sSub>
                            <m:sSubPr>
                              <m:ctrlPr>
                                <a:rPr lang="en-US" sz="2800" b="0" i="1" smtClean="0">
                                  <a:solidFill>
                                    <a:srgbClr val="0070C0"/>
                                  </a:solidFill>
                                  <a:latin typeface="Cambria Math" panose="02040503050406030204" pitchFamily="18" charset="0"/>
                                </a:rPr>
                              </m:ctrlPr>
                            </m:sSubPr>
                            <m:e>
                              <m:r>
                                <a:rPr lang="en-US" sz="2800" b="0" i="1" smtClean="0">
                                  <a:solidFill>
                                    <a:srgbClr val="0070C0"/>
                                  </a:solidFill>
                                  <a:latin typeface="Cambria Math" panose="02040503050406030204" pitchFamily="18" charset="0"/>
                                </a:rPr>
                                <m:t>𝐹</m:t>
                              </m:r>
                            </m:e>
                            <m:sub>
                              <m:acc>
                                <m:accPr>
                                  <m:chr m:val="̂"/>
                                  <m:ctrlPr>
                                    <a:rPr lang="en-US" sz="2800" b="0" i="1" smtClean="0">
                                      <a:solidFill>
                                        <a:srgbClr val="0070C0"/>
                                      </a:solidFill>
                                      <a:latin typeface="Cambria Math" panose="02040503050406030204" pitchFamily="18" charset="0"/>
                                    </a:rPr>
                                  </m:ctrlPr>
                                </m:accPr>
                                <m:e>
                                  <m:r>
                                    <a:rPr lang="en-US" sz="2800" b="0" i="1" smtClean="0">
                                      <a:solidFill>
                                        <a:srgbClr val="0070C0"/>
                                      </a:solidFill>
                                      <a:latin typeface="Cambria Math" panose="02040503050406030204" pitchFamily="18" charset="0"/>
                                    </a:rPr>
                                    <m:t>𝑥</m:t>
                                  </m:r>
                                </m:e>
                              </m:acc>
                            </m:sub>
                          </m:sSub>
                        </m:num>
                        <m:den>
                          <m:sSub>
                            <m:sSubPr>
                              <m:ctrlPr>
                                <a:rPr lang="en-US" sz="2800" b="0" i="1" smtClean="0">
                                  <a:solidFill>
                                    <a:srgbClr val="0070C0"/>
                                  </a:solidFill>
                                  <a:latin typeface="Cambria Math" panose="02040503050406030204" pitchFamily="18" charset="0"/>
                                </a:rPr>
                              </m:ctrlPr>
                            </m:sSubPr>
                            <m:e>
                              <m:d>
                                <m:dPr>
                                  <m:begChr m:val="‖"/>
                                  <m:endChr m:val="‖"/>
                                  <m:ctrlPr>
                                    <a:rPr lang="en-US" sz="2800" b="0" i="1" smtClean="0">
                                      <a:solidFill>
                                        <a:srgbClr val="0070C0"/>
                                      </a:solidFill>
                                      <a:latin typeface="Cambria Math" panose="02040503050406030204" pitchFamily="18" charset="0"/>
                                    </a:rPr>
                                  </m:ctrlPr>
                                </m:dPr>
                                <m:e>
                                  <m:sSub>
                                    <m:sSubPr>
                                      <m:ctrlPr>
                                        <a:rPr lang="en-US" sz="2800" b="0" i="1" smtClean="0">
                                          <a:solidFill>
                                            <a:srgbClr val="0070C0"/>
                                          </a:solidFill>
                                          <a:latin typeface="Cambria Math" panose="02040503050406030204" pitchFamily="18" charset="0"/>
                                        </a:rPr>
                                      </m:ctrlPr>
                                    </m:sSubPr>
                                    <m:e>
                                      <m:r>
                                        <a:rPr lang="en-US" sz="2800" b="0" i="1" smtClean="0">
                                          <a:solidFill>
                                            <a:srgbClr val="0070C0"/>
                                          </a:solidFill>
                                          <a:latin typeface="Cambria Math" panose="02040503050406030204" pitchFamily="18" charset="0"/>
                                        </a:rPr>
                                        <m:t>𝐹</m:t>
                                      </m:r>
                                    </m:e>
                                    <m:sub>
                                      <m:r>
                                        <m:rPr>
                                          <m:sty m:val="p"/>
                                        </m:rPr>
                                        <a:rPr lang="vi-VN" sz="2800" i="1">
                                          <a:solidFill>
                                            <a:srgbClr val="0070C0"/>
                                          </a:solidFill>
                                          <a:latin typeface="Cambria Math" panose="02040503050406030204" pitchFamily="18" charset="0"/>
                                        </a:rPr>
                                        <m:t>n</m:t>
                                      </m:r>
                                    </m:sub>
                                  </m:sSub>
                                </m:e>
                              </m:d>
                            </m:e>
                            <m:sub>
                              <m:r>
                                <a:rPr lang="en-US" sz="2800" b="0" i="1" smtClean="0">
                                  <a:solidFill>
                                    <a:srgbClr val="0070C0"/>
                                  </a:solidFill>
                                  <a:latin typeface="Cambria Math" panose="02040503050406030204" pitchFamily="18" charset="0"/>
                                </a:rPr>
                                <m:t>2</m:t>
                              </m:r>
                            </m:sub>
                          </m:sSub>
                          <m:sSub>
                            <m:sSubPr>
                              <m:ctrlPr>
                                <a:rPr lang="en-US" sz="2800" b="0" i="1" smtClean="0">
                                  <a:solidFill>
                                    <a:srgbClr val="0070C0"/>
                                  </a:solidFill>
                                  <a:latin typeface="Cambria Math" panose="02040503050406030204" pitchFamily="18" charset="0"/>
                                </a:rPr>
                              </m:ctrlPr>
                            </m:sSubPr>
                            <m:e>
                              <m:d>
                                <m:dPr>
                                  <m:begChr m:val="‖"/>
                                  <m:endChr m:val="‖"/>
                                  <m:ctrlPr>
                                    <a:rPr lang="en-US" sz="2800" b="0" i="1" smtClean="0">
                                      <a:solidFill>
                                        <a:srgbClr val="0070C0"/>
                                      </a:solidFill>
                                      <a:latin typeface="Cambria Math" panose="02040503050406030204" pitchFamily="18" charset="0"/>
                                    </a:rPr>
                                  </m:ctrlPr>
                                </m:dPr>
                                <m:e>
                                  <m:sSub>
                                    <m:sSubPr>
                                      <m:ctrlPr>
                                        <a:rPr lang="en-US" sz="2800" b="0" i="1" smtClean="0">
                                          <a:solidFill>
                                            <a:srgbClr val="0070C0"/>
                                          </a:solidFill>
                                          <a:latin typeface="Cambria Math" panose="02040503050406030204" pitchFamily="18" charset="0"/>
                                        </a:rPr>
                                      </m:ctrlPr>
                                    </m:sSubPr>
                                    <m:e>
                                      <m:r>
                                        <a:rPr lang="en-US" sz="2800" b="0" i="1" smtClean="0">
                                          <a:solidFill>
                                            <a:srgbClr val="0070C0"/>
                                          </a:solidFill>
                                          <a:latin typeface="Cambria Math" panose="02040503050406030204" pitchFamily="18" charset="0"/>
                                        </a:rPr>
                                        <m:t>𝐹</m:t>
                                      </m:r>
                                    </m:e>
                                    <m:sub>
                                      <m:acc>
                                        <m:accPr>
                                          <m:chr m:val="̂"/>
                                          <m:ctrlPr>
                                            <a:rPr lang="en-US" sz="2800" b="0" i="1" smtClean="0">
                                              <a:solidFill>
                                                <a:srgbClr val="0070C0"/>
                                              </a:solidFill>
                                              <a:latin typeface="Cambria Math" panose="02040503050406030204" pitchFamily="18" charset="0"/>
                                            </a:rPr>
                                          </m:ctrlPr>
                                        </m:accPr>
                                        <m:e>
                                          <m:r>
                                            <a:rPr lang="en-US" sz="2800" b="0" i="1" smtClean="0">
                                              <a:solidFill>
                                                <a:srgbClr val="0070C0"/>
                                              </a:solidFill>
                                              <a:latin typeface="Cambria Math" panose="02040503050406030204" pitchFamily="18" charset="0"/>
                                            </a:rPr>
                                            <m:t>𝑥</m:t>
                                          </m:r>
                                        </m:e>
                                      </m:acc>
                                    </m:sub>
                                  </m:sSub>
                                </m:e>
                              </m:d>
                            </m:e>
                            <m:sub>
                              <m:r>
                                <a:rPr lang="en-US" sz="2800" b="0" i="1" smtClean="0">
                                  <a:solidFill>
                                    <a:srgbClr val="0070C0"/>
                                  </a:solidFill>
                                  <a:latin typeface="Cambria Math" panose="02040503050406030204" pitchFamily="18" charset="0"/>
                                </a:rPr>
                                <m:t>2</m:t>
                              </m:r>
                            </m:sub>
                          </m:sSub>
                        </m:den>
                      </m:f>
                    </m:oMath>
                  </m:oMathPara>
                </a14:m>
                <a:endParaRPr lang="en-US" sz="2000" dirty="0"/>
              </a:p>
            </p:txBody>
          </p:sp>
        </mc:Choice>
        <mc:Fallback>
          <p:sp>
            <p:nvSpPr>
              <p:cNvPr id="8" name="TextBox 7">
                <a:extLst>
                  <a:ext uri="{FF2B5EF4-FFF2-40B4-BE49-F238E27FC236}">
                    <a16:creationId xmlns:a16="http://schemas.microsoft.com/office/drawing/2014/main" id="{4D0B700C-5DC8-4B34-8476-B887ECF17A03}"/>
                  </a:ext>
                </a:extLst>
              </p:cNvPr>
              <p:cNvSpPr txBox="1">
                <a:spLocks noRot="1" noChangeAspect="1" noMove="1" noResize="1" noEditPoints="1" noAdjustHandles="1" noChangeArrowheads="1" noChangeShapeType="1" noTextEdit="1"/>
              </p:cNvSpPr>
              <p:nvPr/>
            </p:nvSpPr>
            <p:spPr>
              <a:xfrm>
                <a:off x="2669431" y="3886213"/>
                <a:ext cx="3706206" cy="1028808"/>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2F8649B0-C162-4B0B-A557-1A71D6E8C0D6}"/>
                  </a:ext>
                </a:extLst>
              </p:cNvPr>
              <p:cNvSpPr txBox="1"/>
              <p:nvPr/>
            </p:nvSpPr>
            <p:spPr>
              <a:xfrm>
                <a:off x="3597001" y="5202282"/>
                <a:ext cx="3147785"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𝐹</m:t>
                          </m:r>
                        </m:e>
                        <m:sub>
                          <m:r>
                            <a:rPr lang="en-US" sz="2400" b="0" i="1" smtClean="0">
                              <a:latin typeface="Cambria Math" panose="02040503050406030204" pitchFamily="18" charset="0"/>
                            </a:rPr>
                            <m:t>𝑘</m:t>
                          </m:r>
                        </m:sub>
                      </m:sSub>
                      <m:r>
                        <a:rPr lang="en-US" sz="2400" b="0" i="1" smtClean="0">
                          <a:latin typeface="Cambria Math" panose="02040503050406030204" pitchFamily="18" charset="0"/>
                        </a:rPr>
                        <m:t>=</m:t>
                      </m:r>
                      <m:r>
                        <a:rPr lang="en-US" sz="2400" b="0" i="1" smtClean="0">
                          <a:latin typeface="Cambria Math" panose="02040503050406030204" pitchFamily="18" charset="0"/>
                        </a:rPr>
                        <m:t>𝐹𝐿𝐴𝑇</m:t>
                      </m:r>
                      <m:d>
                        <m:dPr>
                          <m:ctrlPr>
                            <a:rPr lang="en-US" sz="2400" b="0" i="1" smtClean="0">
                              <a:latin typeface="Cambria Math" panose="02040503050406030204" pitchFamily="18" charset="0"/>
                            </a:rPr>
                          </m:ctrlPr>
                        </m:dPr>
                        <m:e>
                          <m:d>
                            <m:dPr>
                              <m:begChr m:val="|"/>
                              <m:endChr m:val="|"/>
                              <m:ctrlPr>
                                <a:rPr lang="en-US" sz="2400" b="0" i="1" smtClean="0">
                                  <a:latin typeface="Cambria Math" panose="02040503050406030204" pitchFamily="18" charset="0"/>
                                </a:rPr>
                              </m:ctrlPr>
                            </m:dPr>
                            <m:e>
                              <m:r>
                                <a:rPr lang="en-US" sz="2400" b="0" i="1" smtClean="0">
                                  <a:latin typeface="Cambria Math" panose="02040503050406030204" pitchFamily="18" charset="0"/>
                                </a:rPr>
                                <m:t>𝑠𝑡𝑓𝑡</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𝑘</m:t>
                                  </m:r>
                                </m:e>
                              </m:d>
                            </m:e>
                          </m:d>
                        </m:e>
                      </m:d>
                    </m:oMath>
                  </m:oMathPara>
                </a14:m>
                <a:endParaRPr lang="en-US" sz="2400" b="0" dirty="0"/>
              </a:p>
            </p:txBody>
          </p:sp>
        </mc:Choice>
        <mc:Fallback>
          <p:sp>
            <p:nvSpPr>
              <p:cNvPr id="12" name="TextBox 11">
                <a:extLst>
                  <a:ext uri="{FF2B5EF4-FFF2-40B4-BE49-F238E27FC236}">
                    <a16:creationId xmlns:a16="http://schemas.microsoft.com/office/drawing/2014/main" id="{2F8649B0-C162-4B0B-A557-1A71D6E8C0D6}"/>
                  </a:ext>
                </a:extLst>
              </p:cNvPr>
              <p:cNvSpPr txBox="1">
                <a:spLocks noRot="1" noChangeAspect="1" noMove="1" noResize="1" noEditPoints="1" noAdjustHandles="1" noChangeArrowheads="1" noChangeShapeType="1" noTextEdit="1"/>
              </p:cNvSpPr>
              <p:nvPr/>
            </p:nvSpPr>
            <p:spPr>
              <a:xfrm>
                <a:off x="3597001" y="5202282"/>
                <a:ext cx="3147785" cy="461665"/>
              </a:xfrm>
              <a:prstGeom prst="rect">
                <a:avLst/>
              </a:prstGeom>
              <a:blipFill>
                <a:blip r:embed="rId8"/>
                <a:stretch>
                  <a:fillRect b="-17105"/>
                </a:stretch>
              </a:blipFill>
            </p:spPr>
            <p:txBody>
              <a:bodyPr/>
              <a:lstStyle/>
              <a:p>
                <a:r>
                  <a:rPr lang="en-US">
                    <a:noFill/>
                  </a:rPr>
                  <a:t> </a:t>
                </a:r>
              </a:p>
            </p:txBody>
          </p:sp>
        </mc:Fallback>
      </mc:AlternateContent>
      <p:cxnSp>
        <p:nvCxnSpPr>
          <p:cNvPr id="13" name="Connector: Elbow 12">
            <a:extLst>
              <a:ext uri="{FF2B5EF4-FFF2-40B4-BE49-F238E27FC236}">
                <a16:creationId xmlns:a16="http://schemas.microsoft.com/office/drawing/2014/main" id="{B34B6F6E-6673-4EA8-B7F8-8DAB0E2CEA75}"/>
              </a:ext>
            </a:extLst>
          </p:cNvPr>
          <p:cNvCxnSpPr>
            <a:cxnSpLocks/>
            <a:endCxn id="9" idx="1"/>
          </p:cNvCxnSpPr>
          <p:nvPr/>
        </p:nvCxnSpPr>
        <p:spPr>
          <a:xfrm rot="16200000" flipH="1">
            <a:off x="2156510" y="2774769"/>
            <a:ext cx="689711" cy="336132"/>
          </a:xfrm>
          <a:prstGeom prst="bentConnector2">
            <a:avLst/>
          </a:prstGeom>
        </p:spPr>
        <p:style>
          <a:lnRef idx="1">
            <a:schemeClr val="dk1"/>
          </a:lnRef>
          <a:fillRef idx="0">
            <a:schemeClr val="dk1"/>
          </a:fillRef>
          <a:effectRef idx="0">
            <a:schemeClr val="dk1"/>
          </a:effectRef>
          <a:fontRef idx="minor">
            <a:schemeClr val="tx1"/>
          </a:fontRef>
        </p:style>
      </p:cxnSp>
      <p:cxnSp>
        <p:nvCxnSpPr>
          <p:cNvPr id="14" name="Connector: Elbow 13">
            <a:extLst>
              <a:ext uri="{FF2B5EF4-FFF2-40B4-BE49-F238E27FC236}">
                <a16:creationId xmlns:a16="http://schemas.microsoft.com/office/drawing/2014/main" id="{A232E597-AB8A-4A53-B6C1-FD6C9309727E}"/>
              </a:ext>
            </a:extLst>
          </p:cNvPr>
          <p:cNvCxnSpPr>
            <a:cxnSpLocks/>
            <a:endCxn id="8" idx="1"/>
          </p:cNvCxnSpPr>
          <p:nvPr/>
        </p:nvCxnSpPr>
        <p:spPr>
          <a:xfrm rot="16200000" flipH="1">
            <a:off x="1922104" y="3653289"/>
            <a:ext cx="1158523" cy="336132"/>
          </a:xfrm>
          <a:prstGeom prst="bentConnector2">
            <a:avLst/>
          </a:prstGeom>
        </p:spPr>
        <p:style>
          <a:lnRef idx="1">
            <a:schemeClr val="dk1"/>
          </a:lnRef>
          <a:fillRef idx="0">
            <a:schemeClr val="dk1"/>
          </a:fillRef>
          <a:effectRef idx="0">
            <a:schemeClr val="dk1"/>
          </a:effectRef>
          <a:fontRef idx="minor">
            <a:schemeClr val="tx1"/>
          </a:fontRef>
        </p:style>
      </p:cxnSp>
      <p:cxnSp>
        <p:nvCxnSpPr>
          <p:cNvPr id="11" name="Connector: Elbow 10">
            <a:extLst>
              <a:ext uri="{FF2B5EF4-FFF2-40B4-BE49-F238E27FC236}">
                <a16:creationId xmlns:a16="http://schemas.microsoft.com/office/drawing/2014/main" id="{D1757AD8-EF5E-445D-AC75-0674B53751D6}"/>
              </a:ext>
            </a:extLst>
          </p:cNvPr>
          <p:cNvCxnSpPr>
            <a:cxnSpLocks/>
            <a:endCxn id="12" idx="1"/>
          </p:cNvCxnSpPr>
          <p:nvPr/>
        </p:nvCxnSpPr>
        <p:spPr>
          <a:xfrm rot="16200000" flipH="1">
            <a:off x="3069153" y="4905266"/>
            <a:ext cx="754789" cy="300908"/>
          </a:xfrm>
          <a:prstGeom prst="bentConnector2">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03230929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9C57613-50C4-4746-A838-779E0222AF03}"/>
              </a:ext>
            </a:extLst>
          </p:cNvPr>
          <p:cNvSpPr>
            <a:spLocks noGrp="1"/>
          </p:cNvSpPr>
          <p:nvPr>
            <p:ph type="sldNum" sz="quarter" idx="12"/>
          </p:nvPr>
        </p:nvSpPr>
        <p:spPr/>
        <p:txBody>
          <a:bodyPr/>
          <a:lstStyle/>
          <a:p>
            <a:fld id="{1880F96C-824F-4C37-99B8-7E149B40C9DC}" type="slidenum">
              <a:rPr lang="en-US" smtClean="0"/>
              <a:pPr/>
              <a:t>66</a:t>
            </a:fld>
            <a:endParaRPr lang="en-US"/>
          </a:p>
        </p:txBody>
      </p:sp>
      <p:sp>
        <p:nvSpPr>
          <p:cNvPr id="15" name="Title 5">
            <a:extLst>
              <a:ext uri="{FF2B5EF4-FFF2-40B4-BE49-F238E27FC236}">
                <a16:creationId xmlns:a16="http://schemas.microsoft.com/office/drawing/2014/main" id="{B544A163-98F6-4CA6-A272-9F25DACDF5B4}"/>
              </a:ext>
            </a:extLst>
          </p:cNvPr>
          <p:cNvSpPr>
            <a:spLocks noGrp="1"/>
          </p:cNvSpPr>
          <p:nvPr>
            <p:ph type="title"/>
          </p:nvPr>
        </p:nvSpPr>
        <p:spPr>
          <a:xfrm>
            <a:off x="838200" y="593177"/>
            <a:ext cx="10515600" cy="1325563"/>
          </a:xfrm>
        </p:spPr>
        <p:txBody>
          <a:bodyPr/>
          <a:lstStyle/>
          <a:p>
            <a:r>
              <a:rPr lang="en-US" b="0" dirty="0" err="1">
                <a:latin typeface="Calibri" panose="020F0502020204030204" pitchFamily="34" charset="0"/>
                <a:cs typeface="Calibri" panose="020F0502020204030204" pitchFamily="34" charset="0"/>
              </a:rPr>
              <a:t>Hàm</a:t>
            </a:r>
            <a:r>
              <a:rPr lang="en-US" b="0" dirty="0">
                <a:latin typeface="Calibri" panose="020F0502020204030204" pitchFamily="34" charset="0"/>
                <a:cs typeface="Calibri" panose="020F0502020204030204" pitchFamily="34" charset="0"/>
              </a:rPr>
              <a:t> </a:t>
            </a:r>
            <a:r>
              <a:rPr lang="en-US" b="0" dirty="0" err="1">
                <a:latin typeface="Calibri" panose="020F0502020204030204" pitchFamily="34" charset="0"/>
                <a:cs typeface="Calibri" panose="020F0502020204030204" pitchFamily="34" charset="0"/>
              </a:rPr>
              <a:t>mất</a:t>
            </a:r>
            <a:r>
              <a:rPr lang="en-US" b="0" dirty="0">
                <a:latin typeface="Calibri" panose="020F0502020204030204" pitchFamily="34" charset="0"/>
                <a:cs typeface="Calibri" panose="020F0502020204030204" pitchFamily="34" charset="0"/>
              </a:rPr>
              <a:t> </a:t>
            </a:r>
            <a:r>
              <a:rPr lang="en-US" b="0" dirty="0" err="1">
                <a:latin typeface="Calibri" panose="020F0502020204030204" pitchFamily="34" charset="0"/>
                <a:cs typeface="Calibri" panose="020F0502020204030204" pitchFamily="34" charset="0"/>
              </a:rPr>
              <a:t>mát</a:t>
            </a:r>
            <a:r>
              <a:rPr lang="en-US" b="0" dirty="0">
                <a:latin typeface="Calibri" panose="020F0502020204030204" pitchFamily="34" charset="0"/>
                <a:cs typeface="Calibri" panose="020F0502020204030204" pitchFamily="34" charset="0"/>
              </a:rPr>
              <a:t> </a:t>
            </a:r>
            <a:r>
              <a:rPr lang="en-US" b="0" dirty="0" err="1">
                <a:latin typeface="Calibri" panose="020F0502020204030204" pitchFamily="34" charset="0"/>
                <a:cs typeface="Calibri" panose="020F0502020204030204" pitchFamily="34" charset="0"/>
              </a:rPr>
              <a:t>đề</a:t>
            </a:r>
            <a:r>
              <a:rPr lang="en-US" b="0" dirty="0">
                <a:latin typeface="Calibri" panose="020F0502020204030204" pitchFamily="34" charset="0"/>
                <a:cs typeface="Calibri" panose="020F0502020204030204" pitchFamily="34" charset="0"/>
              </a:rPr>
              <a:t> </a:t>
            </a:r>
            <a:r>
              <a:rPr lang="en-US" b="0" dirty="0" err="1">
                <a:latin typeface="Calibri" panose="020F0502020204030204" pitchFamily="34" charset="0"/>
                <a:cs typeface="Calibri" panose="020F0502020204030204" pitchFamily="34" charset="0"/>
              </a:rPr>
              <a:t>xuất</a:t>
            </a:r>
            <a:endParaRPr lang="en-US" b="0"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78D2CB02-5712-4FC5-9A65-8A0E1231533D}"/>
                  </a:ext>
                </a:extLst>
              </p:cNvPr>
              <p:cNvSpPr txBox="1"/>
              <p:nvPr/>
            </p:nvSpPr>
            <p:spPr>
              <a:xfrm>
                <a:off x="241799" y="1751087"/>
                <a:ext cx="11950201" cy="82933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𝐿</m:t>
                      </m:r>
                      <m:d>
                        <m:dPr>
                          <m:ctrlPr>
                            <a:rPr lang="en-US" sz="3200" b="0" i="1" smtClean="0">
                              <a:latin typeface="Cambria Math" panose="02040503050406030204" pitchFamily="18" charset="0"/>
                            </a:rPr>
                          </m:ctrlPr>
                        </m:dPr>
                        <m:e>
                          <m:acc>
                            <m:accPr>
                              <m:chr m:val="̂"/>
                              <m:ctrlPr>
                                <a:rPr lang="en-US" sz="3200" b="0" i="1" smtClean="0">
                                  <a:latin typeface="Cambria Math" panose="02040503050406030204" pitchFamily="18" charset="0"/>
                                </a:rPr>
                              </m:ctrlPr>
                            </m:accPr>
                            <m:e>
                              <m:r>
                                <a:rPr lang="en-US" sz="3200" b="0" i="1" smtClean="0">
                                  <a:latin typeface="Cambria Math" panose="02040503050406030204" pitchFamily="18" charset="0"/>
                                </a:rPr>
                                <m:t>𝑥</m:t>
                              </m:r>
                            </m:e>
                          </m:acc>
                          <m:r>
                            <a:rPr lang="en-US" sz="3200" b="0" i="1" smtClean="0">
                              <a:latin typeface="Cambria Math" panose="02040503050406030204" pitchFamily="18" charset="0"/>
                            </a:rPr>
                            <m:t>,</m:t>
                          </m:r>
                          <m:r>
                            <a:rPr lang="en-US" sz="3200" b="0" i="1" smtClean="0">
                              <a:latin typeface="Cambria Math" panose="02040503050406030204" pitchFamily="18" charset="0"/>
                            </a:rPr>
                            <m:t>𝑥</m:t>
                          </m:r>
                          <m:r>
                            <a:rPr lang="en-US" sz="3200" b="0" i="1" smtClean="0">
                              <a:latin typeface="Cambria Math" panose="02040503050406030204" pitchFamily="18" charset="0"/>
                            </a:rPr>
                            <m:t>, </m:t>
                          </m:r>
                          <m:r>
                            <a:rPr lang="en-US" sz="3200" b="0" i="1" smtClean="0">
                              <a:latin typeface="Cambria Math" panose="02040503050406030204" pitchFamily="18" charset="0"/>
                            </a:rPr>
                            <m:t>𝑛</m:t>
                          </m:r>
                        </m:e>
                      </m:d>
                      <m:r>
                        <a:rPr lang="en-US" sz="3200" b="0" i="1" smtClean="0">
                          <a:latin typeface="Cambria Math" panose="02040503050406030204" pitchFamily="18" charset="0"/>
                        </a:rPr>
                        <m:t>=</m:t>
                      </m:r>
                      <m:sSub>
                        <m:sSubPr>
                          <m:ctrlPr>
                            <a:rPr lang="vi-VN" sz="3200" b="0" i="1" smtClean="0">
                              <a:solidFill>
                                <a:srgbClr val="FF0000"/>
                              </a:solidFill>
                              <a:latin typeface="Cambria Math" panose="02040503050406030204" pitchFamily="18" charset="0"/>
                            </a:rPr>
                          </m:ctrlPr>
                        </m:sSubPr>
                        <m:e>
                          <m:r>
                            <a:rPr lang="en-US" sz="3200" b="0" i="1" smtClean="0">
                              <a:solidFill>
                                <a:srgbClr val="FF0000"/>
                              </a:solidFill>
                              <a:latin typeface="Cambria Math" panose="02040503050406030204" pitchFamily="18" charset="0"/>
                            </a:rPr>
                            <m:t>𝐿</m:t>
                          </m:r>
                        </m:e>
                        <m:sub>
                          <m:r>
                            <m:rPr>
                              <m:sty m:val="p"/>
                            </m:rPr>
                            <a:rPr lang="vi-VN" sz="3200" i="1">
                              <a:solidFill>
                                <a:srgbClr val="FF0000"/>
                              </a:solidFill>
                              <a:latin typeface="Cambria Math" panose="02040503050406030204" pitchFamily="18" charset="0"/>
                            </a:rPr>
                            <m:t>main</m:t>
                          </m:r>
                        </m:sub>
                      </m:sSub>
                      <m:d>
                        <m:dPr>
                          <m:ctrlPr>
                            <a:rPr lang="en-US" sz="3200" b="0" i="1" smtClean="0">
                              <a:solidFill>
                                <a:srgbClr val="FF0000"/>
                              </a:solidFill>
                              <a:latin typeface="Cambria Math" panose="02040503050406030204" pitchFamily="18" charset="0"/>
                            </a:rPr>
                          </m:ctrlPr>
                        </m:dPr>
                        <m:e>
                          <m:acc>
                            <m:accPr>
                              <m:chr m:val="̂"/>
                              <m:ctrlPr>
                                <a:rPr lang="en-US" sz="3200" b="0" i="1" smtClean="0">
                                  <a:solidFill>
                                    <a:srgbClr val="FF0000"/>
                                  </a:solidFill>
                                  <a:latin typeface="Cambria Math" panose="02040503050406030204" pitchFamily="18" charset="0"/>
                                </a:rPr>
                              </m:ctrlPr>
                            </m:accPr>
                            <m:e>
                              <m:r>
                                <a:rPr lang="en-US" sz="3200" b="0" i="1" smtClean="0">
                                  <a:solidFill>
                                    <a:srgbClr val="FF0000"/>
                                  </a:solidFill>
                                  <a:latin typeface="Cambria Math" panose="02040503050406030204" pitchFamily="18" charset="0"/>
                                </a:rPr>
                                <m:t>𝑥</m:t>
                              </m:r>
                            </m:e>
                          </m:acc>
                          <m:r>
                            <a:rPr lang="en-US" sz="3200" b="0" i="1" smtClean="0">
                              <a:solidFill>
                                <a:srgbClr val="FF0000"/>
                              </a:solidFill>
                              <a:latin typeface="Cambria Math" panose="02040503050406030204" pitchFamily="18" charset="0"/>
                            </a:rPr>
                            <m:t>, </m:t>
                          </m:r>
                          <m:r>
                            <a:rPr lang="en-US" sz="3200" b="0" i="1" smtClean="0">
                              <a:solidFill>
                                <a:srgbClr val="FF0000"/>
                              </a:solidFill>
                              <a:latin typeface="Cambria Math" panose="02040503050406030204" pitchFamily="18" charset="0"/>
                            </a:rPr>
                            <m:t>𝑥</m:t>
                          </m:r>
                        </m:e>
                      </m:d>
                      <m:r>
                        <a:rPr lang="en-US" sz="3200" b="0" i="1" smtClean="0">
                          <a:latin typeface="Cambria Math" panose="02040503050406030204" pitchFamily="18" charset="0"/>
                        </a:rPr>
                        <m:t>×</m:t>
                      </m:r>
                      <m:d>
                        <m:dPr>
                          <m:ctrlPr>
                            <a:rPr lang="en-US" sz="3200" b="0" i="1" smtClean="0">
                              <a:solidFill>
                                <a:srgbClr val="0070C0"/>
                              </a:solidFill>
                              <a:latin typeface="Cambria Math" panose="02040503050406030204" pitchFamily="18" charset="0"/>
                            </a:rPr>
                          </m:ctrlPr>
                        </m:dPr>
                        <m:e>
                          <m:d>
                            <m:dPr>
                              <m:ctrlPr>
                                <a:rPr lang="en-US" sz="3200" b="0" i="1" smtClean="0">
                                  <a:solidFill>
                                    <a:srgbClr val="0070C0"/>
                                  </a:solidFill>
                                  <a:latin typeface="Cambria Math" panose="02040503050406030204" pitchFamily="18" charset="0"/>
                                </a:rPr>
                              </m:ctrlPr>
                            </m:dPr>
                            <m:e>
                              <m:r>
                                <a:rPr lang="en-US" sz="3200" b="0" i="1" smtClean="0">
                                  <a:solidFill>
                                    <a:srgbClr val="0070C0"/>
                                  </a:solidFill>
                                  <a:latin typeface="Cambria Math" panose="02040503050406030204" pitchFamily="18" charset="0"/>
                                </a:rPr>
                                <m:t>1+</m:t>
                              </m:r>
                              <m:r>
                                <a:rPr lang="en-US" sz="3200" b="0" i="1" smtClean="0">
                                  <a:solidFill>
                                    <a:srgbClr val="0070C0"/>
                                  </a:solidFill>
                                  <a:latin typeface="Cambria Math" panose="02040503050406030204" pitchFamily="18" charset="0"/>
                                </a:rPr>
                                <m:t>𝛼</m:t>
                              </m:r>
                              <m:sSub>
                                <m:sSubPr>
                                  <m:ctrlPr>
                                    <a:rPr lang="vi-VN" sz="3200" b="0" i="1" smtClean="0">
                                      <a:solidFill>
                                        <a:srgbClr val="0070C0"/>
                                      </a:solidFill>
                                      <a:latin typeface="Cambria Math" panose="02040503050406030204" pitchFamily="18" charset="0"/>
                                    </a:rPr>
                                  </m:ctrlPr>
                                </m:sSubPr>
                                <m:e>
                                  <m:r>
                                    <a:rPr lang="en-US" sz="3200" b="0" i="1" smtClean="0">
                                      <a:solidFill>
                                        <a:srgbClr val="0070C0"/>
                                      </a:solidFill>
                                      <a:latin typeface="Cambria Math" panose="02040503050406030204" pitchFamily="18" charset="0"/>
                                    </a:rPr>
                                    <m:t>𝐿</m:t>
                                  </m:r>
                                </m:e>
                                <m:sub>
                                  <m:r>
                                    <a:rPr lang="vi-VN" sz="3200" i="1">
                                      <a:solidFill>
                                        <a:srgbClr val="0070C0"/>
                                      </a:solidFill>
                                      <a:latin typeface="Cambria Math" panose="02040503050406030204" pitchFamily="18" charset="0"/>
                                    </a:rPr>
                                    <m:t>1</m:t>
                                  </m:r>
                                </m:sub>
                              </m:sSub>
                              <m:d>
                                <m:dPr>
                                  <m:ctrlPr>
                                    <a:rPr lang="en-US" sz="3200" b="0" i="1" smtClean="0">
                                      <a:solidFill>
                                        <a:srgbClr val="0070C0"/>
                                      </a:solidFill>
                                      <a:latin typeface="Cambria Math" panose="02040503050406030204" pitchFamily="18" charset="0"/>
                                    </a:rPr>
                                  </m:ctrlPr>
                                </m:dPr>
                                <m:e>
                                  <m:acc>
                                    <m:accPr>
                                      <m:chr m:val="̂"/>
                                      <m:ctrlPr>
                                        <a:rPr lang="en-US" sz="3200" b="0" i="1" smtClean="0">
                                          <a:solidFill>
                                            <a:srgbClr val="0070C0"/>
                                          </a:solidFill>
                                          <a:latin typeface="Cambria Math" panose="02040503050406030204" pitchFamily="18" charset="0"/>
                                        </a:rPr>
                                      </m:ctrlPr>
                                    </m:accPr>
                                    <m:e>
                                      <m:r>
                                        <a:rPr lang="en-US" sz="3200" b="0" i="1" smtClean="0">
                                          <a:solidFill>
                                            <a:srgbClr val="0070C0"/>
                                          </a:solidFill>
                                          <a:latin typeface="Cambria Math" panose="02040503050406030204" pitchFamily="18" charset="0"/>
                                        </a:rPr>
                                        <m:t>𝑥</m:t>
                                      </m:r>
                                    </m:e>
                                  </m:acc>
                                  <m:r>
                                    <a:rPr lang="en-US" sz="3200" b="0" i="1" smtClean="0">
                                      <a:solidFill>
                                        <a:srgbClr val="0070C0"/>
                                      </a:solidFill>
                                      <a:latin typeface="Cambria Math" panose="02040503050406030204" pitchFamily="18" charset="0"/>
                                    </a:rPr>
                                    <m:t>, </m:t>
                                  </m:r>
                                  <m:r>
                                    <a:rPr lang="en-US" sz="3200" b="0" i="1" smtClean="0">
                                      <a:solidFill>
                                        <a:srgbClr val="0070C0"/>
                                      </a:solidFill>
                                      <a:latin typeface="Cambria Math" panose="02040503050406030204" pitchFamily="18" charset="0"/>
                                    </a:rPr>
                                    <m:t>𝑥</m:t>
                                  </m:r>
                                </m:e>
                              </m:d>
                            </m:e>
                          </m:d>
                          <m:r>
                            <a:rPr lang="en-US" sz="3200" b="0" i="1" smtClean="0">
                              <a:solidFill>
                                <a:srgbClr val="0070C0"/>
                              </a:solidFill>
                              <a:latin typeface="Cambria Math" panose="02040503050406030204" pitchFamily="18" charset="0"/>
                            </a:rPr>
                            <m:t>−</m:t>
                          </m:r>
                          <m:r>
                            <a:rPr lang="en-US" sz="3200" b="0" i="1" smtClean="0">
                              <a:solidFill>
                                <a:srgbClr val="0070C0"/>
                              </a:solidFill>
                              <a:latin typeface="Cambria Math" panose="02040503050406030204" pitchFamily="18" charset="0"/>
                            </a:rPr>
                            <m:t>𝛽</m:t>
                          </m:r>
                          <m:d>
                            <m:dPr>
                              <m:begChr m:val="|"/>
                              <m:endChr m:val="|"/>
                              <m:ctrlPr>
                                <a:rPr lang="en-US" sz="3200" b="0" i="1" smtClean="0">
                                  <a:solidFill>
                                    <a:srgbClr val="0070C0"/>
                                  </a:solidFill>
                                  <a:latin typeface="Cambria Math" panose="02040503050406030204" pitchFamily="18" charset="0"/>
                                </a:rPr>
                              </m:ctrlPr>
                            </m:dPr>
                            <m:e>
                              <m:sSub>
                                <m:sSubPr>
                                  <m:ctrlPr>
                                    <a:rPr lang="vi-VN" sz="3200" b="0" i="1" smtClean="0">
                                      <a:solidFill>
                                        <a:srgbClr val="0070C0"/>
                                      </a:solidFill>
                                      <a:latin typeface="Cambria Math" panose="02040503050406030204" pitchFamily="18" charset="0"/>
                                    </a:rPr>
                                  </m:ctrlPr>
                                </m:sSubPr>
                                <m:e>
                                  <m:r>
                                    <a:rPr lang="en-US" sz="3200" b="0" i="1" smtClean="0">
                                      <a:solidFill>
                                        <a:srgbClr val="0070C0"/>
                                      </a:solidFill>
                                      <a:latin typeface="Cambria Math" panose="02040503050406030204" pitchFamily="18" charset="0"/>
                                    </a:rPr>
                                    <m:t>𝐿</m:t>
                                  </m:r>
                                </m:e>
                                <m:sub>
                                  <m:r>
                                    <a:rPr lang="vi-VN" sz="3200" i="1">
                                      <a:solidFill>
                                        <a:srgbClr val="0070C0"/>
                                      </a:solidFill>
                                      <a:latin typeface="Cambria Math" panose="02040503050406030204" pitchFamily="18" charset="0"/>
                                    </a:rPr>
                                    <m:t>2</m:t>
                                  </m:r>
                                </m:sub>
                              </m:sSub>
                              <m:d>
                                <m:dPr>
                                  <m:ctrlPr>
                                    <a:rPr lang="en-US" sz="3200" b="0" i="1" smtClean="0">
                                      <a:solidFill>
                                        <a:srgbClr val="0070C0"/>
                                      </a:solidFill>
                                      <a:latin typeface="Cambria Math" panose="02040503050406030204" pitchFamily="18" charset="0"/>
                                    </a:rPr>
                                  </m:ctrlPr>
                                </m:dPr>
                                <m:e>
                                  <m:acc>
                                    <m:accPr>
                                      <m:chr m:val="̂"/>
                                      <m:ctrlPr>
                                        <a:rPr lang="en-US" sz="3200" b="0" i="1" smtClean="0">
                                          <a:solidFill>
                                            <a:srgbClr val="0070C0"/>
                                          </a:solidFill>
                                          <a:latin typeface="Cambria Math" panose="02040503050406030204" pitchFamily="18" charset="0"/>
                                        </a:rPr>
                                      </m:ctrlPr>
                                    </m:accPr>
                                    <m:e>
                                      <m:r>
                                        <a:rPr lang="en-US" sz="3200" b="0" i="1" smtClean="0">
                                          <a:solidFill>
                                            <a:srgbClr val="0070C0"/>
                                          </a:solidFill>
                                          <a:latin typeface="Cambria Math" panose="02040503050406030204" pitchFamily="18" charset="0"/>
                                        </a:rPr>
                                        <m:t>𝑥</m:t>
                                      </m:r>
                                    </m:e>
                                  </m:acc>
                                  <m:r>
                                    <a:rPr lang="en-US" sz="3200" b="0" i="1" smtClean="0">
                                      <a:solidFill>
                                        <a:srgbClr val="0070C0"/>
                                      </a:solidFill>
                                      <a:latin typeface="Cambria Math" panose="02040503050406030204" pitchFamily="18" charset="0"/>
                                    </a:rPr>
                                    <m:t>,</m:t>
                                  </m:r>
                                  <m:r>
                                    <a:rPr lang="en-US" sz="3200" b="0" i="1" smtClean="0">
                                      <a:solidFill>
                                        <a:srgbClr val="0070C0"/>
                                      </a:solidFill>
                                      <a:latin typeface="Cambria Math" panose="02040503050406030204" pitchFamily="18" charset="0"/>
                                    </a:rPr>
                                    <m:t>𝑛</m:t>
                                  </m:r>
                                </m:e>
                              </m:d>
                            </m:e>
                          </m:d>
                        </m:e>
                      </m:d>
                    </m:oMath>
                  </m:oMathPara>
                </a14:m>
                <a:endParaRPr lang="en-US" sz="3200" dirty="0"/>
              </a:p>
            </p:txBody>
          </p:sp>
        </mc:Choice>
        <mc:Fallback xmlns="">
          <p:sp>
            <p:nvSpPr>
              <p:cNvPr id="16" name="TextBox 15">
                <a:extLst>
                  <a:ext uri="{FF2B5EF4-FFF2-40B4-BE49-F238E27FC236}">
                    <a16:creationId xmlns:a16="http://schemas.microsoft.com/office/drawing/2014/main" id="{78D2CB02-5712-4FC5-9A65-8A0E1231533D}"/>
                  </a:ext>
                </a:extLst>
              </p:cNvPr>
              <p:cNvSpPr txBox="1">
                <a:spLocks noRot="1" noChangeAspect="1" noMove="1" noResize="1" noEditPoints="1" noAdjustHandles="1" noChangeArrowheads="1" noChangeShapeType="1" noTextEdit="1"/>
              </p:cNvSpPr>
              <p:nvPr/>
            </p:nvSpPr>
            <p:spPr>
              <a:xfrm>
                <a:off x="241799" y="1751087"/>
                <a:ext cx="11950201" cy="829330"/>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FF22715C-9D6D-4DDC-96AA-CA789B71B47A}"/>
                  </a:ext>
                </a:extLst>
              </p:cNvPr>
              <p:cNvSpPr txBox="1"/>
              <p:nvPr/>
            </p:nvSpPr>
            <p:spPr>
              <a:xfrm>
                <a:off x="2199647" y="3703735"/>
                <a:ext cx="8053038" cy="82054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d>
                            <m:dPr>
                              <m:begChr m:val="‖"/>
                              <m:endChr m:val="‖"/>
                              <m:ctrlPr>
                                <a:rPr lang="en-US" sz="2000" b="0" i="1" smtClean="0">
                                  <a:latin typeface="Cambria Math" panose="02040503050406030204" pitchFamily="18" charset="0"/>
                                </a:rPr>
                              </m:ctrlPr>
                            </m:dPr>
                            <m:e>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m:t>
                                  </m:r>
                                </m:num>
                                <m:den>
                                  <m:r>
                                    <a:rPr lang="en-US" sz="2000" b="0" i="1" smtClean="0">
                                      <a:latin typeface="Cambria Math" panose="02040503050406030204" pitchFamily="18" charset="0"/>
                                    </a:rPr>
                                    <m:t>𝑑</m:t>
                                  </m:r>
                                  <m:r>
                                    <a:rPr lang="en-US" sz="2000" b="0" i="1" smtClean="0">
                                      <a:latin typeface="Cambria Math" panose="02040503050406030204" pitchFamily="18" charset="0"/>
                                    </a:rPr>
                                    <m:t> </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𝑥</m:t>
                                      </m:r>
                                    </m:e>
                                  </m:acc>
                                </m:den>
                              </m:f>
                              <m:r>
                                <a:rPr lang="en-US" sz="2000" b="0" i="1" smtClean="0">
                                  <a:latin typeface="Cambria Math" panose="02040503050406030204" pitchFamily="18" charset="0"/>
                                </a:rPr>
                                <m:t>𝐿</m:t>
                              </m:r>
                              <m:d>
                                <m:dPr>
                                  <m:ctrlPr>
                                    <a:rPr lang="en-US" sz="2000" b="0" i="1" smtClean="0">
                                      <a:latin typeface="Cambria Math" panose="02040503050406030204" pitchFamily="18" charset="0"/>
                                    </a:rPr>
                                  </m:ctrlPr>
                                </m:dPr>
                                <m:e>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𝑥</m:t>
                                      </m:r>
                                    </m:e>
                                  </m:acc>
                                  <m:r>
                                    <a:rPr lang="en-US" sz="2000" b="0" i="1" smtClean="0">
                                      <a:latin typeface="Cambria Math" panose="02040503050406030204" pitchFamily="18" charset="0"/>
                                    </a:rPr>
                                    <m:t>,</m:t>
                                  </m:r>
                                  <m:r>
                                    <a:rPr lang="en-US" sz="2000" b="0" i="1" smtClean="0">
                                      <a:latin typeface="Cambria Math" panose="02040503050406030204" pitchFamily="18" charset="0"/>
                                    </a:rPr>
                                    <m:t>𝑥</m:t>
                                  </m:r>
                                  <m:r>
                                    <a:rPr lang="en-US" sz="2000" b="0" i="1" smtClean="0">
                                      <a:latin typeface="Cambria Math" panose="02040503050406030204" pitchFamily="18" charset="0"/>
                                    </a:rPr>
                                    <m:t>,</m:t>
                                  </m:r>
                                  <m:r>
                                    <a:rPr lang="en-US" sz="2000" b="0" i="1" smtClean="0">
                                      <a:latin typeface="Cambria Math" panose="02040503050406030204" pitchFamily="18" charset="0"/>
                                    </a:rPr>
                                    <m:t>𝑛</m:t>
                                  </m:r>
                                </m:e>
                              </m:d>
                            </m:e>
                          </m:d>
                        </m:e>
                        <m:sub>
                          <m:r>
                            <a:rPr lang="en-US" sz="2000" b="0" i="1" smtClean="0">
                              <a:latin typeface="Cambria Math" panose="02040503050406030204" pitchFamily="18" charset="0"/>
                            </a:rPr>
                            <m:t>2</m:t>
                          </m:r>
                        </m:sub>
                      </m:sSub>
                      <m:r>
                        <a:rPr lang="en-US" sz="2000" b="0" i="0" smtClean="0">
                          <a:latin typeface="Cambria Math" panose="02040503050406030204" pitchFamily="18" charset="0"/>
                        </a:rPr>
                        <m:t>≤</m:t>
                      </m:r>
                      <m:sSub>
                        <m:sSubPr>
                          <m:ctrlPr>
                            <a:rPr lang="en-US" sz="2000" b="0" i="1" smtClean="0">
                              <a:latin typeface="Cambria Math" panose="02040503050406030204" pitchFamily="18" charset="0"/>
                            </a:rPr>
                          </m:ctrlPr>
                        </m:sSubPr>
                        <m:e>
                          <m:r>
                            <m:rPr>
                              <m:sty m:val="p"/>
                            </m:rPr>
                            <a:rPr lang="en-US" sz="2000" b="0" i="0" smtClean="0">
                              <a:latin typeface="Cambria Math" panose="02040503050406030204" pitchFamily="18" charset="0"/>
                            </a:rPr>
                            <m:t>C</m:t>
                          </m:r>
                        </m:e>
                        <m:sub>
                          <m:r>
                            <m:rPr>
                              <m:sty m:val="p"/>
                            </m:rPr>
                            <a:rPr lang="en-US" sz="2000" b="0" i="0" smtClean="0">
                              <a:latin typeface="Cambria Math" panose="02040503050406030204" pitchFamily="18" charset="0"/>
                            </a:rPr>
                            <m:t>e</m:t>
                          </m:r>
                        </m:sub>
                      </m:sSub>
                      <m:r>
                        <m:rPr>
                          <m:sty m:val="p"/>
                        </m:rPr>
                        <a:rPr lang="en-US" sz="2000" b="0" i="0" smtClean="0">
                          <a:solidFill>
                            <a:srgbClr val="0070C0"/>
                          </a:solidFill>
                          <a:latin typeface="Cambria Math" panose="02040503050406030204" pitchFamily="18" charset="0"/>
                        </a:rPr>
                        <m:t>log</m:t>
                      </m:r>
                      <m:d>
                        <m:dPr>
                          <m:ctrlPr>
                            <a:rPr lang="en-US" sz="2000" b="0" i="1" smtClean="0">
                              <a:solidFill>
                                <a:srgbClr val="0070C0"/>
                              </a:solidFill>
                              <a:latin typeface="Cambria Math" panose="02040503050406030204" pitchFamily="18" charset="0"/>
                            </a:rPr>
                          </m:ctrlPr>
                        </m:dPr>
                        <m:e>
                          <m:f>
                            <m:fPr>
                              <m:ctrlPr>
                                <a:rPr lang="en-US" sz="2000" b="0" i="1" smtClean="0">
                                  <a:solidFill>
                                    <a:srgbClr val="0070C0"/>
                                  </a:solidFill>
                                  <a:latin typeface="Cambria Math" panose="02040503050406030204" pitchFamily="18" charset="0"/>
                                </a:rPr>
                              </m:ctrlPr>
                            </m:fPr>
                            <m:num>
                              <m:r>
                                <a:rPr lang="en-US" sz="2000" b="0" i="0" smtClean="0">
                                  <a:solidFill>
                                    <a:srgbClr val="0070C0"/>
                                  </a:solidFill>
                                  <a:latin typeface="Cambria Math" panose="02040503050406030204" pitchFamily="18" charset="0"/>
                                </a:rPr>
                                <m:t>1</m:t>
                              </m:r>
                            </m:num>
                            <m:den>
                              <m:sSubSup>
                                <m:sSubSupPr>
                                  <m:ctrlPr>
                                    <a:rPr lang="vi-VN" sz="2000" b="0" i="1" smtClean="0">
                                      <a:solidFill>
                                        <a:srgbClr val="0070C0"/>
                                      </a:solidFill>
                                      <a:latin typeface="Cambria Math" panose="02040503050406030204" pitchFamily="18" charset="0"/>
                                    </a:rPr>
                                  </m:ctrlPr>
                                </m:sSubSupPr>
                                <m:e>
                                  <m:d>
                                    <m:dPr>
                                      <m:begChr m:val="‖"/>
                                      <m:endChr m:val="‖"/>
                                      <m:ctrlPr>
                                        <a:rPr lang="en-US" sz="2000" b="0" i="1" smtClean="0">
                                          <a:solidFill>
                                            <a:srgbClr val="0070C0"/>
                                          </a:solidFill>
                                          <a:latin typeface="Cambria Math" panose="02040503050406030204" pitchFamily="18" charset="0"/>
                                        </a:rPr>
                                      </m:ctrlPr>
                                    </m:dPr>
                                    <m:e>
                                      <m:sSup>
                                        <m:sSupPr>
                                          <m:ctrlPr>
                                            <a:rPr lang="en-US" sz="2000" b="0" i="1" smtClean="0">
                                              <a:solidFill>
                                                <a:srgbClr val="0070C0"/>
                                              </a:solidFill>
                                              <a:latin typeface="Cambria Math" panose="02040503050406030204" pitchFamily="18" charset="0"/>
                                            </a:rPr>
                                          </m:ctrlPr>
                                        </m:sSupPr>
                                        <m:e>
                                          <m:r>
                                            <m:rPr>
                                              <m:sty m:val="p"/>
                                            </m:rPr>
                                            <a:rPr lang="en-US" sz="2000" b="0" i="0" smtClean="0">
                                              <a:solidFill>
                                                <a:srgbClr val="0070C0"/>
                                              </a:solidFill>
                                              <a:latin typeface="Cambria Math" panose="02040503050406030204" pitchFamily="18" charset="0"/>
                                            </a:rPr>
                                            <m:t>N</m:t>
                                          </m:r>
                                        </m:e>
                                        <m:sup>
                                          <m:r>
                                            <a:rPr lang="en-US" sz="2000" b="0" i="0" smtClean="0">
                                              <a:solidFill>
                                                <a:srgbClr val="0070C0"/>
                                              </a:solidFill>
                                              <a:latin typeface="Cambria Math" panose="02040503050406030204" pitchFamily="18" charset="0"/>
                                            </a:rPr>
                                            <m:t>′</m:t>
                                          </m:r>
                                        </m:sup>
                                      </m:sSup>
                                    </m:e>
                                  </m:d>
                                </m:e>
                                <m:sub>
                                  <m:r>
                                    <a:rPr lang="en-US" sz="2000" b="0" i="1" smtClean="0">
                                      <a:solidFill>
                                        <a:srgbClr val="0070C0"/>
                                      </a:solidFill>
                                      <a:latin typeface="Cambria Math" panose="02040503050406030204" pitchFamily="18" charset="0"/>
                                    </a:rPr>
                                    <m:t>2</m:t>
                                  </m:r>
                                </m:sub>
                                <m:sup>
                                  <m:r>
                                    <a:rPr lang="vi-VN" sz="2000" i="1">
                                      <a:solidFill>
                                        <a:srgbClr val="0070C0"/>
                                      </a:solidFill>
                                      <a:latin typeface="Cambria Math" panose="02040503050406030204" pitchFamily="18" charset="0"/>
                                    </a:rPr>
                                    <m:t>2</m:t>
                                  </m:r>
                                </m:sup>
                              </m:sSubSup>
                            </m:den>
                          </m:f>
                        </m:e>
                      </m:d>
                      <m:d>
                        <m:dPr>
                          <m:ctrlPr>
                            <a:rPr lang="en-US" sz="2000" b="0" i="1" smtClean="0">
                              <a:solidFill>
                                <a:srgbClr val="0070C0"/>
                              </a:solidFill>
                              <a:latin typeface="Cambria Math" panose="02040503050406030204" pitchFamily="18" charset="0"/>
                            </a:rPr>
                          </m:ctrlPr>
                        </m:dPr>
                        <m:e>
                          <m:f>
                            <m:fPr>
                              <m:ctrlPr>
                                <a:rPr lang="en-US" sz="2000" b="0" i="1" smtClean="0">
                                  <a:solidFill>
                                    <a:srgbClr val="0070C0"/>
                                  </a:solidFill>
                                  <a:latin typeface="Cambria Math" panose="02040503050406030204" pitchFamily="18" charset="0"/>
                                </a:rPr>
                              </m:ctrlPr>
                            </m:fPr>
                            <m:num>
                              <m:r>
                                <a:rPr lang="en-US" sz="2000" b="0" i="0" smtClean="0">
                                  <a:solidFill>
                                    <a:srgbClr val="0070C0"/>
                                  </a:solidFill>
                                  <a:latin typeface="Cambria Math" panose="02040503050406030204" pitchFamily="18" charset="0"/>
                                </a:rPr>
                                <m:t>1</m:t>
                              </m:r>
                            </m:num>
                            <m:den>
                              <m:sSub>
                                <m:sSubPr>
                                  <m:ctrlPr>
                                    <a:rPr lang="en-US" sz="2000" b="0" i="1" smtClean="0">
                                      <a:solidFill>
                                        <a:srgbClr val="0070C0"/>
                                      </a:solidFill>
                                      <a:latin typeface="Cambria Math" panose="02040503050406030204" pitchFamily="18" charset="0"/>
                                    </a:rPr>
                                  </m:ctrlPr>
                                </m:sSubPr>
                                <m:e>
                                  <m:d>
                                    <m:dPr>
                                      <m:begChr m:val="‖"/>
                                      <m:endChr m:val="‖"/>
                                      <m:ctrlPr>
                                        <a:rPr lang="en-US" sz="2000" b="0" i="1" smtClean="0">
                                          <a:solidFill>
                                            <a:srgbClr val="0070C0"/>
                                          </a:solidFill>
                                          <a:latin typeface="Cambria Math" panose="02040503050406030204" pitchFamily="18" charset="0"/>
                                        </a:rPr>
                                      </m:ctrlPr>
                                    </m:dPr>
                                    <m:e>
                                      <m:r>
                                        <a:rPr lang="en-US" sz="2000" b="0" i="1" smtClean="0">
                                          <a:solidFill>
                                            <a:srgbClr val="0070C0"/>
                                          </a:solidFill>
                                          <a:latin typeface="Cambria Math" panose="02040503050406030204" pitchFamily="18" charset="0"/>
                                        </a:rPr>
                                        <m:t>𝛾</m:t>
                                      </m:r>
                                      <m:r>
                                        <a:rPr lang="en-US" sz="2000" b="0" i="1" smtClean="0">
                                          <a:solidFill>
                                            <a:srgbClr val="0070C0"/>
                                          </a:solidFill>
                                          <a:latin typeface="Cambria Math" panose="02040503050406030204" pitchFamily="18" charset="0"/>
                                        </a:rPr>
                                        <m:t>𝑋</m:t>
                                      </m:r>
                                      <m:r>
                                        <a:rPr lang="en-US" sz="2000" b="0" i="1" smtClean="0">
                                          <a:solidFill>
                                            <a:srgbClr val="0070C0"/>
                                          </a:solidFill>
                                          <a:latin typeface="Cambria Math" panose="02040503050406030204" pitchFamily="18" charset="0"/>
                                        </a:rPr>
                                        <m:t>+</m:t>
                                      </m:r>
                                      <m:sSup>
                                        <m:sSupPr>
                                          <m:ctrlPr>
                                            <a:rPr lang="en-US" sz="2000" b="0" i="1" smtClean="0">
                                              <a:solidFill>
                                                <a:srgbClr val="0070C0"/>
                                              </a:solidFill>
                                              <a:latin typeface="Cambria Math" panose="02040503050406030204" pitchFamily="18" charset="0"/>
                                            </a:rPr>
                                          </m:ctrlPr>
                                        </m:sSupPr>
                                        <m:e>
                                          <m:r>
                                            <a:rPr lang="en-US" sz="2000" b="0" i="1" smtClean="0">
                                              <a:solidFill>
                                                <a:srgbClr val="0070C0"/>
                                              </a:solidFill>
                                              <a:latin typeface="Cambria Math" panose="02040503050406030204" pitchFamily="18" charset="0"/>
                                            </a:rPr>
                                            <m:t>𝑁</m:t>
                                          </m:r>
                                        </m:e>
                                        <m:sup>
                                          <m:r>
                                            <a:rPr lang="en-US" sz="2000" b="0" i="1" smtClean="0">
                                              <a:solidFill>
                                                <a:srgbClr val="0070C0"/>
                                              </a:solidFill>
                                              <a:latin typeface="Cambria Math" panose="02040503050406030204" pitchFamily="18" charset="0"/>
                                            </a:rPr>
                                            <m:t>′</m:t>
                                          </m:r>
                                        </m:sup>
                                      </m:sSup>
                                    </m:e>
                                  </m:d>
                                </m:e>
                                <m:sub>
                                  <m:r>
                                    <a:rPr lang="en-US" sz="2000" b="0" i="1" smtClean="0">
                                      <a:solidFill>
                                        <a:srgbClr val="0070C0"/>
                                      </a:solidFill>
                                      <a:latin typeface="Cambria Math" panose="02040503050406030204" pitchFamily="18" charset="0"/>
                                    </a:rPr>
                                    <m:t>2</m:t>
                                  </m:r>
                                </m:sub>
                              </m:sSub>
                            </m:den>
                          </m:f>
                        </m:e>
                      </m:d>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𝐶</m:t>
                          </m:r>
                        </m:e>
                        <m:sub>
                          <m:r>
                            <a:rPr lang="en-US" sz="2000" b="0" i="1" smtClean="0">
                              <a:latin typeface="Cambria Math" panose="02040503050406030204" pitchFamily="18" charset="0"/>
                            </a:rPr>
                            <m:t>𝑚</m:t>
                          </m:r>
                        </m:sub>
                      </m:sSub>
                      <m:d>
                        <m:dPr>
                          <m:ctrlPr>
                            <a:rPr lang="en-US" sz="2000" b="0" i="1" smtClean="0">
                              <a:latin typeface="Cambria Math" panose="02040503050406030204" pitchFamily="18" charset="0"/>
                            </a:rPr>
                          </m:ctrlPr>
                        </m:dPr>
                        <m:e>
                          <m:r>
                            <a:rPr lang="en-US" sz="2000" b="0" i="1" smtClean="0">
                              <a:latin typeface="Cambria Math" panose="02040503050406030204" pitchFamily="18" charset="0"/>
                            </a:rPr>
                            <m:t>1+</m:t>
                          </m:r>
                          <m:r>
                            <a:rPr lang="en-US" sz="2000" b="0" i="1" smtClean="0">
                              <a:latin typeface="Cambria Math" panose="02040503050406030204" pitchFamily="18" charset="0"/>
                            </a:rPr>
                            <m:t>𝛼</m:t>
                          </m:r>
                        </m:e>
                      </m:d>
                      <m:d>
                        <m:dPr>
                          <m:ctrlPr>
                            <a:rPr lang="en-US" sz="2000" b="0" i="1" smtClean="0">
                              <a:solidFill>
                                <a:srgbClr val="FF0000"/>
                              </a:solidFill>
                              <a:latin typeface="Cambria Math" panose="02040503050406030204" pitchFamily="18" charset="0"/>
                            </a:rPr>
                          </m:ctrlPr>
                        </m:dPr>
                        <m:e>
                          <m:f>
                            <m:fPr>
                              <m:ctrlPr>
                                <a:rPr lang="en-US" sz="2000" b="0" i="1" smtClean="0">
                                  <a:solidFill>
                                    <a:srgbClr val="FF0000"/>
                                  </a:solidFill>
                                  <a:latin typeface="Cambria Math" panose="02040503050406030204" pitchFamily="18" charset="0"/>
                                </a:rPr>
                              </m:ctrlPr>
                            </m:fPr>
                            <m:num>
                              <m:r>
                                <a:rPr lang="en-US" sz="2000" b="0" i="1" smtClean="0">
                                  <a:solidFill>
                                    <a:srgbClr val="FF0000"/>
                                  </a:solidFill>
                                  <a:latin typeface="Cambria Math" panose="02040503050406030204" pitchFamily="18" charset="0"/>
                                </a:rPr>
                                <m:t>1</m:t>
                              </m:r>
                            </m:num>
                            <m:den>
                              <m:sSub>
                                <m:sSubPr>
                                  <m:ctrlPr>
                                    <a:rPr lang="en-US" sz="2000" b="0" i="1" smtClean="0">
                                      <a:solidFill>
                                        <a:srgbClr val="FF0000"/>
                                      </a:solidFill>
                                      <a:latin typeface="Cambria Math" panose="02040503050406030204" pitchFamily="18" charset="0"/>
                                    </a:rPr>
                                  </m:ctrlPr>
                                </m:sSubPr>
                                <m:e>
                                  <m:d>
                                    <m:dPr>
                                      <m:begChr m:val="‖"/>
                                      <m:endChr m:val="‖"/>
                                      <m:ctrlPr>
                                        <a:rPr lang="en-US" sz="2000" b="0" i="1" smtClean="0">
                                          <a:solidFill>
                                            <a:srgbClr val="FF0000"/>
                                          </a:solidFill>
                                          <a:latin typeface="Cambria Math" panose="02040503050406030204" pitchFamily="18" charset="0"/>
                                        </a:rPr>
                                      </m:ctrlPr>
                                    </m:dPr>
                                    <m:e>
                                      <m:sSup>
                                        <m:sSupPr>
                                          <m:ctrlPr>
                                            <a:rPr lang="en-US" sz="2000" b="0" i="1" smtClean="0">
                                              <a:solidFill>
                                                <a:srgbClr val="FF0000"/>
                                              </a:solidFill>
                                              <a:latin typeface="Cambria Math" panose="02040503050406030204" pitchFamily="18" charset="0"/>
                                            </a:rPr>
                                          </m:ctrlPr>
                                        </m:sSupPr>
                                        <m:e>
                                          <m:r>
                                            <a:rPr lang="en-US" sz="2000" b="0" i="1" smtClean="0">
                                              <a:solidFill>
                                                <a:srgbClr val="FF0000"/>
                                              </a:solidFill>
                                              <a:latin typeface="Cambria Math" panose="02040503050406030204" pitchFamily="18" charset="0"/>
                                            </a:rPr>
                                            <m:t>𝑁</m:t>
                                          </m:r>
                                        </m:e>
                                        <m:sup>
                                          <m:r>
                                            <a:rPr lang="en-US" sz="2000" b="0" i="1" smtClean="0">
                                              <a:solidFill>
                                                <a:srgbClr val="FF0000"/>
                                              </a:solidFill>
                                              <a:latin typeface="Cambria Math" panose="02040503050406030204" pitchFamily="18" charset="0"/>
                                            </a:rPr>
                                            <m:t>′</m:t>
                                          </m:r>
                                        </m:sup>
                                      </m:sSup>
                                    </m:e>
                                  </m:d>
                                </m:e>
                                <m:sub>
                                  <m:r>
                                    <a:rPr lang="en-US" sz="2000" b="0" i="1" smtClean="0">
                                      <a:solidFill>
                                        <a:srgbClr val="FF0000"/>
                                      </a:solidFill>
                                      <a:latin typeface="Cambria Math" panose="02040503050406030204" pitchFamily="18" charset="0"/>
                                    </a:rPr>
                                    <m:t>2</m:t>
                                  </m:r>
                                </m:sub>
                              </m:sSub>
                            </m:den>
                          </m:f>
                        </m:e>
                      </m:d>
                    </m:oMath>
                  </m:oMathPara>
                </a14:m>
                <a:endParaRPr lang="en-US" sz="2000" dirty="0"/>
              </a:p>
            </p:txBody>
          </p:sp>
        </mc:Choice>
        <mc:Fallback xmlns="">
          <p:sp>
            <p:nvSpPr>
              <p:cNvPr id="11" name="TextBox 10">
                <a:extLst>
                  <a:ext uri="{FF2B5EF4-FFF2-40B4-BE49-F238E27FC236}">
                    <a16:creationId xmlns:a16="http://schemas.microsoft.com/office/drawing/2014/main" id="{FF22715C-9D6D-4DDC-96AA-CA789B71B47A}"/>
                  </a:ext>
                </a:extLst>
              </p:cNvPr>
              <p:cNvSpPr txBox="1">
                <a:spLocks noRot="1" noChangeAspect="1" noMove="1" noResize="1" noEditPoints="1" noAdjustHandles="1" noChangeArrowheads="1" noChangeShapeType="1" noTextEdit="1"/>
              </p:cNvSpPr>
              <p:nvPr/>
            </p:nvSpPr>
            <p:spPr>
              <a:xfrm>
                <a:off x="2199647" y="3703735"/>
                <a:ext cx="8053038" cy="820546"/>
              </a:xfrm>
              <a:prstGeom prst="rect">
                <a:avLst/>
              </a:prstGeom>
              <a:blipFill>
                <a:blip r:embed="rId4"/>
                <a:stretch>
                  <a:fillRect/>
                </a:stretch>
              </a:blipFill>
            </p:spPr>
            <p:txBody>
              <a:bodyPr/>
              <a:lstStyle/>
              <a:p>
                <a:r>
                  <a:rPr lang="en-US">
                    <a:noFill/>
                  </a:rPr>
                  <a:t> </a:t>
                </a:r>
              </a:p>
            </p:txBody>
          </p:sp>
        </mc:Fallback>
      </mc:AlternateContent>
      <p:cxnSp>
        <p:nvCxnSpPr>
          <p:cNvPr id="12" name="Connector: Elbow 11">
            <a:extLst>
              <a:ext uri="{FF2B5EF4-FFF2-40B4-BE49-F238E27FC236}">
                <a16:creationId xmlns:a16="http://schemas.microsoft.com/office/drawing/2014/main" id="{62039D68-0D00-451C-A6F1-43A36730AE8F}"/>
              </a:ext>
            </a:extLst>
          </p:cNvPr>
          <p:cNvCxnSpPr>
            <a:cxnSpLocks/>
            <a:endCxn id="11" idx="1"/>
          </p:cNvCxnSpPr>
          <p:nvPr/>
        </p:nvCxnSpPr>
        <p:spPr>
          <a:xfrm rot="16200000" flipH="1">
            <a:off x="1174689" y="3089050"/>
            <a:ext cx="1664420" cy="385496"/>
          </a:xfrm>
          <a:prstGeom prst="bentConnector2">
            <a:avLst/>
          </a:prstGeom>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graphicFrame>
            <p:nvGraphicFramePr>
              <p:cNvPr id="7" name="Table 7">
                <a:extLst>
                  <a:ext uri="{FF2B5EF4-FFF2-40B4-BE49-F238E27FC236}">
                    <a16:creationId xmlns:a16="http://schemas.microsoft.com/office/drawing/2014/main" id="{DE539908-1329-4882-A2BB-36AFE256108A}"/>
                  </a:ext>
                </a:extLst>
              </p:cNvPr>
              <p:cNvGraphicFramePr>
                <a:graphicFrameLocks noGrp="1"/>
              </p:cNvGraphicFramePr>
              <p:nvPr>
                <p:extLst>
                  <p:ext uri="{D42A27DB-BD31-4B8C-83A1-F6EECF244321}">
                    <p14:modId xmlns:p14="http://schemas.microsoft.com/office/powerpoint/2010/main" val="3220113658"/>
                  </p:ext>
                </p:extLst>
              </p:nvPr>
            </p:nvGraphicFramePr>
            <p:xfrm>
              <a:off x="5415825" y="4805803"/>
              <a:ext cx="5749922" cy="1415542"/>
            </p:xfrm>
            <a:graphic>
              <a:graphicData uri="http://schemas.openxmlformats.org/drawingml/2006/table">
                <a:tbl>
                  <a:tblPr firstRow="1" bandRow="1">
                    <a:tableStyleId>{5C22544A-7EE6-4342-B048-85BDC9FD1C3A}</a:tableStyleId>
                  </a:tblPr>
                  <a:tblGrid>
                    <a:gridCol w="3513207">
                      <a:extLst>
                        <a:ext uri="{9D8B030D-6E8A-4147-A177-3AD203B41FA5}">
                          <a16:colId xmlns:a16="http://schemas.microsoft.com/office/drawing/2014/main" val="2060777553"/>
                        </a:ext>
                      </a:extLst>
                    </a:gridCol>
                    <a:gridCol w="2236715">
                      <a:extLst>
                        <a:ext uri="{9D8B030D-6E8A-4147-A177-3AD203B41FA5}">
                          <a16:colId xmlns:a16="http://schemas.microsoft.com/office/drawing/2014/main" val="870572075"/>
                        </a:ext>
                      </a:extLst>
                    </a:gridCol>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800" b="0" i="1" smtClean="0">
                                        <a:solidFill>
                                          <a:schemeClr val="tx1"/>
                                        </a:solidFill>
                                        <a:latin typeface="Cambria Math" panose="02040503050406030204" pitchFamily="18" charset="0"/>
                                      </a:rPr>
                                    </m:ctrlPr>
                                  </m:sSubPr>
                                  <m:e>
                                    <m:r>
                                      <m:rPr>
                                        <m:sty m:val="p"/>
                                      </m:rPr>
                                      <a:rPr lang="en-US" sz="1800" b="0" i="0" smtClean="0">
                                        <a:solidFill>
                                          <a:schemeClr val="tx1"/>
                                        </a:solidFill>
                                        <a:latin typeface="Cambria Math" panose="02040503050406030204" pitchFamily="18" charset="0"/>
                                      </a:rPr>
                                      <m:t>C</m:t>
                                    </m:r>
                                  </m:e>
                                  <m:sub>
                                    <m:r>
                                      <m:rPr>
                                        <m:sty m:val="p"/>
                                      </m:rPr>
                                      <a:rPr lang="en-US" sz="1800" b="0" i="0" smtClean="0">
                                        <a:solidFill>
                                          <a:schemeClr val="tx1"/>
                                        </a:solidFill>
                                        <a:latin typeface="Cambria Math" panose="02040503050406030204" pitchFamily="18" charset="0"/>
                                      </a:rPr>
                                      <m:t>e</m:t>
                                    </m:r>
                                  </m:sub>
                                </m:sSub>
                                <m:r>
                                  <m:rPr>
                                    <m:sty m:val="p"/>
                                  </m:rPr>
                                  <a:rPr lang="en-US" sz="1800" b="0" i="0" smtClean="0">
                                    <a:solidFill>
                                      <a:srgbClr val="0070C0"/>
                                    </a:solidFill>
                                    <a:latin typeface="Cambria Math" panose="02040503050406030204" pitchFamily="18" charset="0"/>
                                  </a:rPr>
                                  <m:t>log</m:t>
                                </m:r>
                                <m:d>
                                  <m:dPr>
                                    <m:ctrlPr>
                                      <a:rPr lang="en-US" sz="1800" b="0" i="1" smtClean="0">
                                        <a:solidFill>
                                          <a:srgbClr val="0070C0"/>
                                        </a:solidFill>
                                        <a:latin typeface="Cambria Math" panose="02040503050406030204" pitchFamily="18" charset="0"/>
                                      </a:rPr>
                                    </m:ctrlPr>
                                  </m:dPr>
                                  <m:e>
                                    <m:f>
                                      <m:fPr>
                                        <m:ctrlPr>
                                          <a:rPr lang="en-US" sz="1800" b="0" i="1" smtClean="0">
                                            <a:solidFill>
                                              <a:srgbClr val="0070C0"/>
                                            </a:solidFill>
                                            <a:latin typeface="Cambria Math" panose="02040503050406030204" pitchFamily="18" charset="0"/>
                                          </a:rPr>
                                        </m:ctrlPr>
                                      </m:fPr>
                                      <m:num>
                                        <m:r>
                                          <a:rPr lang="en-US" sz="1800" b="0" i="0" smtClean="0">
                                            <a:solidFill>
                                              <a:srgbClr val="0070C0"/>
                                            </a:solidFill>
                                            <a:latin typeface="Cambria Math" panose="02040503050406030204" pitchFamily="18" charset="0"/>
                                          </a:rPr>
                                          <m:t>1</m:t>
                                        </m:r>
                                      </m:num>
                                      <m:den>
                                        <m:sSubSup>
                                          <m:sSubSupPr>
                                            <m:ctrlPr>
                                              <a:rPr lang="vi-VN" sz="1800" b="0" i="1" smtClean="0">
                                                <a:solidFill>
                                                  <a:srgbClr val="0070C0"/>
                                                </a:solidFill>
                                                <a:latin typeface="Cambria Math" panose="02040503050406030204" pitchFamily="18" charset="0"/>
                                              </a:rPr>
                                            </m:ctrlPr>
                                          </m:sSubSupPr>
                                          <m:e>
                                            <m:d>
                                              <m:dPr>
                                                <m:begChr m:val="‖"/>
                                                <m:endChr m:val="‖"/>
                                                <m:ctrlPr>
                                                  <a:rPr lang="en-US" sz="1800" b="0" i="1" smtClean="0">
                                                    <a:solidFill>
                                                      <a:srgbClr val="0070C0"/>
                                                    </a:solidFill>
                                                    <a:latin typeface="Cambria Math" panose="02040503050406030204" pitchFamily="18" charset="0"/>
                                                  </a:rPr>
                                                </m:ctrlPr>
                                              </m:dPr>
                                              <m:e>
                                                <m:sSup>
                                                  <m:sSupPr>
                                                    <m:ctrlPr>
                                                      <a:rPr lang="en-US" sz="1800" b="0" i="1" smtClean="0">
                                                        <a:solidFill>
                                                          <a:srgbClr val="0070C0"/>
                                                        </a:solidFill>
                                                        <a:latin typeface="Cambria Math" panose="02040503050406030204" pitchFamily="18" charset="0"/>
                                                      </a:rPr>
                                                    </m:ctrlPr>
                                                  </m:sSupPr>
                                                  <m:e>
                                                    <m:r>
                                                      <m:rPr>
                                                        <m:sty m:val="p"/>
                                                      </m:rPr>
                                                      <a:rPr lang="en-US" sz="1800" b="0" i="0" smtClean="0">
                                                        <a:solidFill>
                                                          <a:srgbClr val="0070C0"/>
                                                        </a:solidFill>
                                                        <a:latin typeface="Cambria Math" panose="02040503050406030204" pitchFamily="18" charset="0"/>
                                                      </a:rPr>
                                                      <m:t>N</m:t>
                                                    </m:r>
                                                  </m:e>
                                                  <m:sup>
                                                    <m:r>
                                                      <a:rPr lang="en-US" sz="1800" b="0" i="0" smtClean="0">
                                                        <a:solidFill>
                                                          <a:srgbClr val="0070C0"/>
                                                        </a:solidFill>
                                                        <a:latin typeface="Cambria Math" panose="02040503050406030204" pitchFamily="18" charset="0"/>
                                                      </a:rPr>
                                                      <m:t>′</m:t>
                                                    </m:r>
                                                  </m:sup>
                                                </m:sSup>
                                              </m:e>
                                            </m:d>
                                          </m:e>
                                          <m:sub>
                                            <m:r>
                                              <a:rPr lang="en-US" sz="1800" b="0" i="1" smtClean="0">
                                                <a:solidFill>
                                                  <a:srgbClr val="0070C0"/>
                                                </a:solidFill>
                                                <a:latin typeface="Cambria Math" panose="02040503050406030204" pitchFamily="18" charset="0"/>
                                              </a:rPr>
                                              <m:t>2</m:t>
                                            </m:r>
                                          </m:sub>
                                          <m:sup>
                                            <m:r>
                                              <a:rPr lang="vi-VN" sz="1800" b="0" i="1" smtClean="0">
                                                <a:solidFill>
                                                  <a:srgbClr val="0070C0"/>
                                                </a:solidFill>
                                                <a:latin typeface="Cambria Math" panose="02040503050406030204" pitchFamily="18" charset="0"/>
                                              </a:rPr>
                                              <m:t>2</m:t>
                                            </m:r>
                                          </m:sup>
                                        </m:sSubSup>
                                      </m:den>
                                    </m:f>
                                  </m:e>
                                </m:d>
                                <m:d>
                                  <m:dPr>
                                    <m:ctrlPr>
                                      <a:rPr lang="en-US" sz="1800" b="0" i="1" smtClean="0">
                                        <a:solidFill>
                                          <a:srgbClr val="0070C0"/>
                                        </a:solidFill>
                                        <a:latin typeface="Cambria Math" panose="02040503050406030204" pitchFamily="18" charset="0"/>
                                      </a:rPr>
                                    </m:ctrlPr>
                                  </m:dPr>
                                  <m:e>
                                    <m:f>
                                      <m:fPr>
                                        <m:ctrlPr>
                                          <a:rPr lang="en-US" sz="1800" b="0" i="1" smtClean="0">
                                            <a:solidFill>
                                              <a:srgbClr val="0070C0"/>
                                            </a:solidFill>
                                            <a:latin typeface="Cambria Math" panose="02040503050406030204" pitchFamily="18" charset="0"/>
                                          </a:rPr>
                                        </m:ctrlPr>
                                      </m:fPr>
                                      <m:num>
                                        <m:r>
                                          <a:rPr lang="en-US" sz="1800" b="0" i="0" smtClean="0">
                                            <a:solidFill>
                                              <a:srgbClr val="0070C0"/>
                                            </a:solidFill>
                                            <a:latin typeface="Cambria Math" panose="02040503050406030204" pitchFamily="18" charset="0"/>
                                          </a:rPr>
                                          <m:t>1</m:t>
                                        </m:r>
                                      </m:num>
                                      <m:den>
                                        <m:sSub>
                                          <m:sSubPr>
                                            <m:ctrlPr>
                                              <a:rPr lang="en-US" sz="1800" b="0" i="1" smtClean="0">
                                                <a:solidFill>
                                                  <a:srgbClr val="0070C0"/>
                                                </a:solidFill>
                                                <a:latin typeface="Cambria Math" panose="02040503050406030204" pitchFamily="18" charset="0"/>
                                              </a:rPr>
                                            </m:ctrlPr>
                                          </m:sSubPr>
                                          <m:e>
                                            <m:d>
                                              <m:dPr>
                                                <m:begChr m:val="‖"/>
                                                <m:endChr m:val="‖"/>
                                                <m:ctrlPr>
                                                  <a:rPr lang="en-US" sz="1800" b="0" i="1" smtClean="0">
                                                    <a:solidFill>
                                                      <a:srgbClr val="0070C0"/>
                                                    </a:solidFill>
                                                    <a:latin typeface="Cambria Math" panose="02040503050406030204" pitchFamily="18" charset="0"/>
                                                  </a:rPr>
                                                </m:ctrlPr>
                                              </m:dPr>
                                              <m:e>
                                                <m:sSup>
                                                  <m:sSupPr>
                                                    <m:ctrlPr>
                                                      <a:rPr lang="en-US" sz="1800" b="0" i="1" smtClean="0">
                                                        <a:solidFill>
                                                          <a:srgbClr val="0070C0"/>
                                                        </a:solidFill>
                                                        <a:latin typeface="Cambria Math" panose="02040503050406030204" pitchFamily="18" charset="0"/>
                                                      </a:rPr>
                                                    </m:ctrlPr>
                                                  </m:sSupPr>
                                                  <m:e>
                                                    <m:r>
                                                      <a:rPr lang="en-US" sz="1800" b="0" i="1" smtClean="0">
                                                        <a:solidFill>
                                                          <a:srgbClr val="0070C0"/>
                                                        </a:solidFill>
                                                        <a:latin typeface="Cambria Math" panose="02040503050406030204" pitchFamily="18" charset="0"/>
                                                      </a:rPr>
                                                      <m:t>𝑁</m:t>
                                                    </m:r>
                                                  </m:e>
                                                  <m:sup>
                                                    <m:r>
                                                      <a:rPr lang="en-US" sz="1800" b="0" i="1" smtClean="0">
                                                        <a:solidFill>
                                                          <a:srgbClr val="0070C0"/>
                                                        </a:solidFill>
                                                        <a:latin typeface="Cambria Math" panose="02040503050406030204" pitchFamily="18" charset="0"/>
                                                      </a:rPr>
                                                      <m:t>′</m:t>
                                                    </m:r>
                                                  </m:sup>
                                                </m:sSup>
                                              </m:e>
                                            </m:d>
                                          </m:e>
                                          <m:sub>
                                            <m:r>
                                              <a:rPr lang="en-US" sz="1800" b="0" i="1" smtClean="0">
                                                <a:solidFill>
                                                  <a:srgbClr val="0070C0"/>
                                                </a:solidFill>
                                                <a:latin typeface="Cambria Math" panose="02040503050406030204" pitchFamily="18" charset="0"/>
                                              </a:rPr>
                                              <m:t>2</m:t>
                                            </m:r>
                                          </m:sub>
                                        </m:sSub>
                                      </m:den>
                                    </m:f>
                                  </m:e>
                                </m:d>
                                <m:r>
                                  <a:rPr lang="vi-VN" sz="1800" b="0" i="1" smtClean="0">
                                    <a:solidFill>
                                      <a:sysClr val="windowText" lastClr="000000"/>
                                    </a:solidFill>
                                    <a:latin typeface="Cambria Math" panose="02040503050406030204" pitchFamily="18" charset="0"/>
                                  </a:rPr>
                                  <m:t>,</m:t>
                                </m:r>
                              </m:oMath>
                            </m:oMathPara>
                          </a14:m>
                          <a:endParaRPr lang="en-US" sz="18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vi-VN" b="0" dirty="0">
                              <a:solidFill>
                                <a:schemeClr val="tx1"/>
                              </a:solidFill>
                            </a:rPr>
                            <a:t>nếu </a:t>
                          </a:r>
                          <a14:m>
                            <m:oMath xmlns:m="http://schemas.openxmlformats.org/officeDocument/2006/math">
                              <m:sSub>
                                <m:sSubPr>
                                  <m:ctrlPr>
                                    <a:rPr lang="en-US" b="0" i="1" smtClean="0">
                                      <a:solidFill>
                                        <a:schemeClr val="tx1"/>
                                      </a:solidFill>
                                      <a:latin typeface="Cambria Math" panose="02040503050406030204" pitchFamily="18" charset="0"/>
                                    </a:rPr>
                                  </m:ctrlPr>
                                </m:sSubPr>
                                <m:e>
                                  <m:d>
                                    <m:dPr>
                                      <m:begChr m:val="‖"/>
                                      <m:endChr m:val="‖"/>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𝑋</m:t>
                                      </m:r>
                                    </m:e>
                                  </m:d>
                                </m:e>
                                <m:sub>
                                  <m:r>
                                    <a:rPr lang="en-US" b="0" i="1" smtClean="0">
                                      <a:solidFill>
                                        <a:schemeClr val="tx1"/>
                                      </a:solidFill>
                                      <a:latin typeface="Cambria Math" panose="02040503050406030204" pitchFamily="18" charset="0"/>
                                    </a:rPr>
                                    <m:t>2</m:t>
                                  </m:r>
                                </m:sub>
                              </m:sSub>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d>
                                    <m:dPr>
                                      <m:begChr m:val="‖"/>
                                      <m:endChr m:val="‖"/>
                                      <m:ctrlPr>
                                        <a:rPr lang="en-US" b="0" i="1" smtClean="0">
                                          <a:solidFill>
                                            <a:schemeClr val="tx1"/>
                                          </a:solidFill>
                                          <a:latin typeface="Cambria Math" panose="02040503050406030204" pitchFamily="18" charset="0"/>
                                        </a:rPr>
                                      </m:ctrlPr>
                                    </m:dPr>
                                    <m:e>
                                      <m:sSup>
                                        <m:sSupPr>
                                          <m:ctrlPr>
                                            <a:rPr lang="en-US" b="0"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𝑁</m:t>
                                          </m:r>
                                        </m:e>
                                        <m:sup>
                                          <m:r>
                                            <a:rPr lang="en-US" b="0" i="1" smtClean="0">
                                              <a:solidFill>
                                                <a:schemeClr val="tx1"/>
                                              </a:solidFill>
                                              <a:latin typeface="Cambria Math" panose="02040503050406030204" pitchFamily="18" charset="0"/>
                                            </a:rPr>
                                            <m:t>′</m:t>
                                          </m:r>
                                        </m:sup>
                                      </m:sSup>
                                    </m:e>
                                  </m:d>
                                </m:e>
                                <m:sub>
                                  <m:r>
                                    <a:rPr lang="en-US" b="0" i="1" smtClean="0">
                                      <a:solidFill>
                                        <a:schemeClr val="tx1"/>
                                      </a:solidFill>
                                      <a:latin typeface="Cambria Math" panose="02040503050406030204" pitchFamily="18" charset="0"/>
                                    </a:rPr>
                                    <m:t>2</m:t>
                                  </m:r>
                                </m:sub>
                              </m:sSub>
                            </m:oMath>
                          </a14:m>
                          <a:endParaRPr lang="en-US"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12459048"/>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𝑚</m:t>
                                    </m:r>
                                  </m:sub>
                                </m:sSub>
                                <m:d>
                                  <m:dPr>
                                    <m:ctrlPr>
                                      <a:rPr lang="en-US" sz="1800" b="0" i="1" smtClean="0">
                                        <a:latin typeface="Cambria Math" panose="02040503050406030204" pitchFamily="18" charset="0"/>
                                      </a:rPr>
                                    </m:ctrlPr>
                                  </m:dPr>
                                  <m:e>
                                    <m:r>
                                      <a:rPr lang="en-US" sz="1800" b="0" i="1" smtClean="0">
                                        <a:latin typeface="Cambria Math" panose="02040503050406030204" pitchFamily="18" charset="0"/>
                                      </a:rPr>
                                      <m:t>1+</m:t>
                                    </m:r>
                                    <m:r>
                                      <a:rPr lang="en-US" sz="1800" b="0" i="1" smtClean="0">
                                        <a:latin typeface="Cambria Math" panose="02040503050406030204" pitchFamily="18" charset="0"/>
                                      </a:rPr>
                                      <m:t>𝛼</m:t>
                                    </m:r>
                                  </m:e>
                                </m:d>
                                <m:d>
                                  <m:dPr>
                                    <m:ctrlPr>
                                      <a:rPr lang="en-US" sz="1800" b="0" i="1" smtClean="0">
                                        <a:solidFill>
                                          <a:srgbClr val="FF0000"/>
                                        </a:solidFill>
                                        <a:latin typeface="Cambria Math" panose="02040503050406030204" pitchFamily="18" charset="0"/>
                                      </a:rPr>
                                    </m:ctrlPr>
                                  </m:dPr>
                                  <m:e>
                                    <m:f>
                                      <m:fPr>
                                        <m:ctrlPr>
                                          <a:rPr lang="en-US" sz="1800" b="0" i="1" smtClean="0">
                                            <a:solidFill>
                                              <a:srgbClr val="FF0000"/>
                                            </a:solidFill>
                                            <a:latin typeface="Cambria Math" panose="02040503050406030204" pitchFamily="18" charset="0"/>
                                          </a:rPr>
                                        </m:ctrlPr>
                                      </m:fPr>
                                      <m:num>
                                        <m:r>
                                          <a:rPr lang="en-US" sz="1800" b="0" i="1" smtClean="0">
                                            <a:solidFill>
                                              <a:srgbClr val="FF0000"/>
                                            </a:solidFill>
                                            <a:latin typeface="Cambria Math" panose="02040503050406030204" pitchFamily="18" charset="0"/>
                                          </a:rPr>
                                          <m:t>1</m:t>
                                        </m:r>
                                      </m:num>
                                      <m:den>
                                        <m:sSub>
                                          <m:sSubPr>
                                            <m:ctrlPr>
                                              <a:rPr lang="en-US" sz="1800" b="0" i="1" smtClean="0">
                                                <a:solidFill>
                                                  <a:srgbClr val="FF0000"/>
                                                </a:solidFill>
                                                <a:latin typeface="Cambria Math" panose="02040503050406030204" pitchFamily="18" charset="0"/>
                                              </a:rPr>
                                            </m:ctrlPr>
                                          </m:sSubPr>
                                          <m:e>
                                            <m:d>
                                              <m:dPr>
                                                <m:begChr m:val="‖"/>
                                                <m:endChr m:val="‖"/>
                                                <m:ctrlPr>
                                                  <a:rPr lang="en-US" sz="1800" b="0" i="1" smtClean="0">
                                                    <a:solidFill>
                                                      <a:srgbClr val="FF0000"/>
                                                    </a:solidFill>
                                                    <a:latin typeface="Cambria Math" panose="02040503050406030204" pitchFamily="18" charset="0"/>
                                                  </a:rPr>
                                                </m:ctrlPr>
                                              </m:dPr>
                                              <m:e>
                                                <m:sSup>
                                                  <m:sSupPr>
                                                    <m:ctrlPr>
                                                      <a:rPr lang="en-US" sz="1800" b="0" i="1" smtClean="0">
                                                        <a:solidFill>
                                                          <a:srgbClr val="FF0000"/>
                                                        </a:solidFill>
                                                        <a:latin typeface="Cambria Math" panose="02040503050406030204" pitchFamily="18" charset="0"/>
                                                      </a:rPr>
                                                    </m:ctrlPr>
                                                  </m:sSupPr>
                                                  <m:e>
                                                    <m:r>
                                                      <a:rPr lang="en-US" sz="1800" b="0" i="1" smtClean="0">
                                                        <a:solidFill>
                                                          <a:srgbClr val="FF0000"/>
                                                        </a:solidFill>
                                                        <a:latin typeface="Cambria Math" panose="02040503050406030204" pitchFamily="18" charset="0"/>
                                                      </a:rPr>
                                                      <m:t>𝑁</m:t>
                                                    </m:r>
                                                  </m:e>
                                                  <m:sup>
                                                    <m:r>
                                                      <a:rPr lang="en-US" sz="1800" b="0" i="1" smtClean="0">
                                                        <a:solidFill>
                                                          <a:srgbClr val="FF0000"/>
                                                        </a:solidFill>
                                                        <a:latin typeface="Cambria Math" panose="02040503050406030204" pitchFamily="18" charset="0"/>
                                                      </a:rPr>
                                                      <m:t>′</m:t>
                                                    </m:r>
                                                  </m:sup>
                                                </m:sSup>
                                              </m:e>
                                            </m:d>
                                          </m:e>
                                          <m:sub>
                                            <m:r>
                                              <a:rPr lang="en-US" sz="1800" b="0" i="1" smtClean="0">
                                                <a:solidFill>
                                                  <a:srgbClr val="FF0000"/>
                                                </a:solidFill>
                                                <a:latin typeface="Cambria Math" panose="02040503050406030204" pitchFamily="18" charset="0"/>
                                              </a:rPr>
                                              <m:t>2</m:t>
                                            </m:r>
                                          </m:sub>
                                        </m:sSub>
                                      </m:den>
                                    </m:f>
                                  </m:e>
                                </m:d>
                                <m:r>
                                  <a:rPr lang="vi-VN" sz="1800" b="0" i="1" smtClean="0">
                                    <a:solidFill>
                                      <a:sysClr val="windowText" lastClr="000000"/>
                                    </a:solidFill>
                                    <a:latin typeface="Cambria Math" panose="02040503050406030204" pitchFamily="18" charset="0"/>
                                  </a:rPr>
                                  <m:t>,</m:t>
                                </m:r>
                              </m:oMath>
                            </m:oMathPara>
                          </a14:m>
                          <a:endParaRPr lang="en-US"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b="0" dirty="0">
                              <a:solidFill>
                                <a:schemeClr val="tx1"/>
                              </a:solidFill>
                            </a:rPr>
                            <a:t>nếu </a:t>
                          </a:r>
                          <a14:m>
                            <m:oMath xmlns:m="http://schemas.openxmlformats.org/officeDocument/2006/math">
                              <m:sSub>
                                <m:sSubPr>
                                  <m:ctrlPr>
                                    <a:rPr lang="en-US" b="0" i="1" smtClean="0">
                                      <a:solidFill>
                                        <a:schemeClr val="tx1"/>
                                      </a:solidFill>
                                      <a:latin typeface="Cambria Math" panose="02040503050406030204" pitchFamily="18" charset="0"/>
                                    </a:rPr>
                                  </m:ctrlPr>
                                </m:sSubPr>
                                <m:e>
                                  <m:d>
                                    <m:dPr>
                                      <m:begChr m:val="‖"/>
                                      <m:endChr m:val="‖"/>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𝑋</m:t>
                                      </m:r>
                                    </m:e>
                                  </m:d>
                                </m:e>
                                <m:sub>
                                  <m:r>
                                    <a:rPr lang="en-US" b="0" i="1" smtClean="0">
                                      <a:solidFill>
                                        <a:schemeClr val="tx1"/>
                                      </a:solidFill>
                                      <a:latin typeface="Cambria Math" panose="02040503050406030204" pitchFamily="18" charset="0"/>
                                    </a:rPr>
                                    <m:t>2</m:t>
                                  </m:r>
                                </m:sub>
                              </m:sSub>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d>
                                    <m:dPr>
                                      <m:begChr m:val="‖"/>
                                      <m:endChr m:val="‖"/>
                                      <m:ctrlPr>
                                        <a:rPr lang="en-US" b="0" i="1" smtClean="0">
                                          <a:solidFill>
                                            <a:schemeClr val="tx1"/>
                                          </a:solidFill>
                                          <a:latin typeface="Cambria Math" panose="02040503050406030204" pitchFamily="18" charset="0"/>
                                        </a:rPr>
                                      </m:ctrlPr>
                                    </m:dPr>
                                    <m:e>
                                      <m:sSup>
                                        <m:sSupPr>
                                          <m:ctrlPr>
                                            <a:rPr lang="en-US" b="0"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𝑁</m:t>
                                          </m:r>
                                        </m:e>
                                        <m:sup>
                                          <m:r>
                                            <a:rPr lang="en-US" b="0" i="1" smtClean="0">
                                              <a:solidFill>
                                                <a:schemeClr val="tx1"/>
                                              </a:solidFill>
                                              <a:latin typeface="Cambria Math" panose="02040503050406030204" pitchFamily="18" charset="0"/>
                                            </a:rPr>
                                            <m:t>′</m:t>
                                          </m:r>
                                        </m:sup>
                                      </m:sSup>
                                    </m:e>
                                  </m:d>
                                </m:e>
                                <m:sub>
                                  <m:r>
                                    <a:rPr lang="en-US" b="0" i="1" smtClean="0">
                                      <a:solidFill>
                                        <a:schemeClr val="tx1"/>
                                      </a:solidFill>
                                      <a:latin typeface="Cambria Math" panose="02040503050406030204" pitchFamily="18" charset="0"/>
                                    </a:rPr>
                                    <m:t>2</m:t>
                                  </m:r>
                                </m:sub>
                              </m:sSub>
                            </m:oMath>
                          </a14:m>
                          <a:endParaRPr lang="en-US"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54463602"/>
                      </a:ext>
                    </a:extLst>
                  </a:tr>
                </a:tbl>
              </a:graphicData>
            </a:graphic>
          </p:graphicFrame>
        </mc:Choice>
        <mc:Fallback xmlns="">
          <p:graphicFrame>
            <p:nvGraphicFramePr>
              <p:cNvPr id="7" name="Table 7">
                <a:extLst>
                  <a:ext uri="{FF2B5EF4-FFF2-40B4-BE49-F238E27FC236}">
                    <a16:creationId xmlns:a16="http://schemas.microsoft.com/office/drawing/2014/main" id="{DE539908-1329-4882-A2BB-36AFE256108A}"/>
                  </a:ext>
                </a:extLst>
              </p:cNvPr>
              <p:cNvGraphicFramePr>
                <a:graphicFrameLocks noGrp="1"/>
              </p:cNvGraphicFramePr>
              <p:nvPr>
                <p:extLst>
                  <p:ext uri="{D42A27DB-BD31-4B8C-83A1-F6EECF244321}">
                    <p14:modId xmlns:p14="http://schemas.microsoft.com/office/powerpoint/2010/main" val="3220113658"/>
                  </p:ext>
                </p:extLst>
              </p:nvPr>
            </p:nvGraphicFramePr>
            <p:xfrm>
              <a:off x="5415825" y="4805803"/>
              <a:ext cx="5749922" cy="1415542"/>
            </p:xfrm>
            <a:graphic>
              <a:graphicData uri="http://schemas.openxmlformats.org/drawingml/2006/table">
                <a:tbl>
                  <a:tblPr firstRow="1" bandRow="1">
                    <a:tableStyleId>{5C22544A-7EE6-4342-B048-85BDC9FD1C3A}</a:tableStyleId>
                  </a:tblPr>
                  <a:tblGrid>
                    <a:gridCol w="3513207">
                      <a:extLst>
                        <a:ext uri="{9D8B030D-6E8A-4147-A177-3AD203B41FA5}">
                          <a16:colId xmlns:a16="http://schemas.microsoft.com/office/drawing/2014/main" val="2060777553"/>
                        </a:ext>
                      </a:extLst>
                    </a:gridCol>
                    <a:gridCol w="2236715">
                      <a:extLst>
                        <a:ext uri="{9D8B030D-6E8A-4147-A177-3AD203B41FA5}">
                          <a16:colId xmlns:a16="http://schemas.microsoft.com/office/drawing/2014/main" val="870572075"/>
                        </a:ext>
                      </a:extLst>
                    </a:gridCol>
                  </a:tblGrid>
                  <a:tr h="707771">
                    <a:tc>
                      <a:txBody>
                        <a:bodyPr/>
                        <a:lstStyle/>
                        <a:p>
                          <a:endParaRPr 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5"/>
                          <a:stretch>
                            <a:fillRect r="-63605" b="-99145"/>
                          </a:stretch>
                        </a:blipFill>
                      </a:tcPr>
                    </a:tc>
                    <a:tc>
                      <a:txBody>
                        <a:bodyPr/>
                        <a:lstStyle/>
                        <a:p>
                          <a:endParaRPr 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5"/>
                          <a:stretch>
                            <a:fillRect l="-157221" b="-99145"/>
                          </a:stretch>
                        </a:blipFill>
                      </a:tcPr>
                    </a:tc>
                    <a:extLst>
                      <a:ext uri="{0D108BD9-81ED-4DB2-BD59-A6C34878D82A}">
                        <a16:rowId xmlns:a16="http://schemas.microsoft.com/office/drawing/2014/main" val="512459048"/>
                      </a:ext>
                    </a:extLst>
                  </a:tr>
                  <a:tr h="707771">
                    <a:tc>
                      <a:txBody>
                        <a:bodyPr/>
                        <a:lstStyle/>
                        <a:p>
                          <a:endParaRPr 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5"/>
                          <a:stretch>
                            <a:fillRect t="-100862" r="-63605"/>
                          </a:stretch>
                        </a:blipFill>
                      </a:tcPr>
                    </a:tc>
                    <a:tc>
                      <a:txBody>
                        <a:bodyPr/>
                        <a:lstStyle/>
                        <a:p>
                          <a:endParaRPr 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5"/>
                          <a:stretch>
                            <a:fillRect l="-157221" t="-100862"/>
                          </a:stretch>
                        </a:blipFill>
                      </a:tcPr>
                    </a:tc>
                    <a:extLst>
                      <a:ext uri="{0D108BD9-81ED-4DB2-BD59-A6C34878D82A}">
                        <a16:rowId xmlns:a16="http://schemas.microsoft.com/office/drawing/2014/main" val="3054463602"/>
                      </a:ext>
                    </a:extLst>
                  </a:tr>
                </a:tbl>
              </a:graphicData>
            </a:graphic>
          </p:graphicFrame>
        </mc:Fallback>
      </mc:AlternateContent>
      <p:cxnSp>
        <p:nvCxnSpPr>
          <p:cNvPr id="26" name="Connector: Elbow 25">
            <a:extLst>
              <a:ext uri="{FF2B5EF4-FFF2-40B4-BE49-F238E27FC236}">
                <a16:creationId xmlns:a16="http://schemas.microsoft.com/office/drawing/2014/main" id="{E86D5A99-5484-4BF8-BCB9-83A8F3F43734}"/>
              </a:ext>
            </a:extLst>
          </p:cNvPr>
          <p:cNvCxnSpPr>
            <a:cxnSpLocks/>
          </p:cNvCxnSpPr>
          <p:nvPr/>
        </p:nvCxnSpPr>
        <p:spPr>
          <a:xfrm rot="16200000" flipH="1">
            <a:off x="4776105" y="4873853"/>
            <a:ext cx="989291" cy="290149"/>
          </a:xfrm>
          <a:prstGeom prst="bentConnector3">
            <a:avLst>
              <a:gd name="adj1" fmla="val 100031"/>
            </a:avLst>
          </a:prstGeom>
        </p:spPr>
        <p:style>
          <a:lnRef idx="1">
            <a:schemeClr val="dk1"/>
          </a:lnRef>
          <a:fillRef idx="0">
            <a:schemeClr val="dk1"/>
          </a:fillRef>
          <a:effectRef idx="0">
            <a:schemeClr val="dk1"/>
          </a:effectRef>
          <a:fontRef idx="minor">
            <a:schemeClr val="tx1"/>
          </a:fontRef>
        </p:style>
      </p:cxnSp>
      <p:sp>
        <p:nvSpPr>
          <p:cNvPr id="14" name="Left Brace 13">
            <a:extLst>
              <a:ext uri="{FF2B5EF4-FFF2-40B4-BE49-F238E27FC236}">
                <a16:creationId xmlns:a16="http://schemas.microsoft.com/office/drawing/2014/main" id="{5E1A424F-6820-44C6-944A-5122E94F7F0A}"/>
              </a:ext>
            </a:extLst>
          </p:cNvPr>
          <p:cNvSpPr/>
          <p:nvPr/>
        </p:nvSpPr>
        <p:spPr>
          <a:xfrm>
            <a:off x="5560899" y="4955705"/>
            <a:ext cx="290149" cy="1115735"/>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D72CC066-B8B0-4B0F-A75D-335D81FD1BC0}"/>
                  </a:ext>
                </a:extLst>
              </p:cNvPr>
              <p:cNvSpPr txBox="1"/>
              <p:nvPr/>
            </p:nvSpPr>
            <p:spPr>
              <a:xfrm>
                <a:off x="2128007" y="2677646"/>
                <a:ext cx="5212360" cy="93544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𝐿</m:t>
                          </m:r>
                        </m:e>
                        <m:sub>
                          <m:r>
                            <a:rPr lang="en-US" sz="2400" b="0" i="1" smtClean="0">
                              <a:latin typeface="Cambria Math" panose="02040503050406030204" pitchFamily="18" charset="0"/>
                            </a:rPr>
                            <m:t>𝑚𝑎𝑖𝑛</m:t>
                          </m:r>
                        </m:sub>
                      </m:sSub>
                      <m:d>
                        <m:dPr>
                          <m:ctrlPr>
                            <a:rPr lang="en-US" sz="2400" b="0" i="1" smtClean="0">
                              <a:latin typeface="Cambria Math" panose="02040503050406030204" pitchFamily="18" charset="0"/>
                            </a:rPr>
                          </m:ctrlPr>
                        </m:dPr>
                        <m:e>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𝑥</m:t>
                              </m:r>
                            </m:e>
                          </m:acc>
                          <m:r>
                            <a:rPr lang="en-US" sz="2400" b="0" i="1" smtClean="0">
                              <a:latin typeface="Cambria Math" panose="02040503050406030204" pitchFamily="18" charset="0"/>
                            </a:rPr>
                            <m:t>,</m:t>
                          </m:r>
                          <m:r>
                            <a:rPr lang="en-US" sz="2400" b="0" i="1" smtClean="0">
                              <a:latin typeface="Cambria Math" panose="02040503050406030204" pitchFamily="18" charset="0"/>
                            </a:rPr>
                            <m:t>𝑥</m:t>
                          </m:r>
                        </m:e>
                      </m:d>
                      <m:r>
                        <a:rPr lang="vi-VN" sz="2400" b="0" i="1" smtClean="0">
                          <a:latin typeface="Cambria Math" panose="02040503050406030204" pitchFamily="18" charset="0"/>
                        </a:rPr>
                        <m:t>=</m:t>
                      </m:r>
                      <m:r>
                        <a:rPr lang="en-US" sz="2400" b="0" i="1" smtClean="0">
                          <a:solidFill>
                            <a:srgbClr val="FF0000"/>
                          </a:solidFill>
                          <a:latin typeface="Cambria Math" panose="02040503050406030204" pitchFamily="18" charset="0"/>
                        </a:rPr>
                        <m:t>10</m:t>
                      </m:r>
                      <m:func>
                        <m:funcPr>
                          <m:ctrlPr>
                            <a:rPr lang="en-US" sz="2400" b="0" i="1" smtClean="0">
                              <a:solidFill>
                                <a:srgbClr val="FF0000"/>
                              </a:solidFill>
                              <a:latin typeface="Cambria Math" panose="02040503050406030204" pitchFamily="18" charset="0"/>
                            </a:rPr>
                          </m:ctrlPr>
                        </m:funcPr>
                        <m:fName>
                          <m:r>
                            <m:rPr>
                              <m:sty m:val="p"/>
                            </m:rPr>
                            <a:rPr lang="en-US" sz="2400" b="0" i="0" smtClean="0">
                              <a:solidFill>
                                <a:srgbClr val="FF0000"/>
                              </a:solidFill>
                              <a:latin typeface="Cambria Math" panose="02040503050406030204" pitchFamily="18" charset="0"/>
                            </a:rPr>
                            <m:t>log</m:t>
                          </m:r>
                        </m:fName>
                        <m:e>
                          <m:d>
                            <m:dPr>
                              <m:ctrlPr>
                                <a:rPr lang="en-US" sz="2400" b="0" i="1" smtClean="0">
                                  <a:solidFill>
                                    <a:srgbClr val="FF0000"/>
                                  </a:solidFill>
                                  <a:latin typeface="Cambria Math" panose="02040503050406030204" pitchFamily="18" charset="0"/>
                                </a:rPr>
                              </m:ctrlPr>
                            </m:dPr>
                            <m:e>
                              <m:f>
                                <m:fPr>
                                  <m:ctrlPr>
                                    <a:rPr lang="en-US" sz="2400" b="0" i="1" smtClean="0">
                                      <a:solidFill>
                                        <a:srgbClr val="FF0000"/>
                                      </a:solidFill>
                                      <a:latin typeface="Cambria Math" panose="02040503050406030204" pitchFamily="18" charset="0"/>
                                    </a:rPr>
                                  </m:ctrlPr>
                                </m:fPr>
                                <m:num>
                                  <m:sSubSup>
                                    <m:sSubSupPr>
                                      <m:ctrlPr>
                                        <a:rPr lang="en-US" sz="2400" b="0" i="1" smtClean="0">
                                          <a:solidFill>
                                            <a:srgbClr val="FF0000"/>
                                          </a:solidFill>
                                          <a:latin typeface="Cambria Math" panose="02040503050406030204" pitchFamily="18" charset="0"/>
                                        </a:rPr>
                                      </m:ctrlPr>
                                    </m:sSubSupPr>
                                    <m:e>
                                      <m:d>
                                        <m:dPr>
                                          <m:begChr m:val="‖"/>
                                          <m:endChr m:val="‖"/>
                                          <m:ctrlPr>
                                            <a:rPr lang="en-US" sz="2400" b="0" i="1" smtClean="0">
                                              <a:solidFill>
                                                <a:srgbClr val="FF0000"/>
                                              </a:solidFill>
                                              <a:latin typeface="Cambria Math" panose="02040503050406030204" pitchFamily="18" charset="0"/>
                                            </a:rPr>
                                          </m:ctrlPr>
                                        </m:dPr>
                                        <m:e>
                                          <m:r>
                                            <a:rPr lang="en-US" sz="2400" b="0" i="1" smtClean="0">
                                              <a:solidFill>
                                                <a:srgbClr val="FF0000"/>
                                              </a:solidFill>
                                              <a:latin typeface="Cambria Math" panose="02040503050406030204" pitchFamily="18" charset="0"/>
                                            </a:rPr>
                                            <m:t>𝛾</m:t>
                                          </m:r>
                                          <m:r>
                                            <a:rPr lang="en-US" sz="2400" b="0" i="1" smtClean="0">
                                              <a:solidFill>
                                                <a:srgbClr val="FF0000"/>
                                              </a:solidFill>
                                              <a:latin typeface="Cambria Math" panose="02040503050406030204" pitchFamily="18" charset="0"/>
                                            </a:rPr>
                                            <m:t>𝑥</m:t>
                                          </m:r>
                                        </m:e>
                                      </m:d>
                                    </m:e>
                                    <m:sub>
                                      <m:r>
                                        <a:rPr lang="en-US" sz="2400" b="0" i="1" smtClean="0">
                                          <a:solidFill>
                                            <a:srgbClr val="FF0000"/>
                                          </a:solidFill>
                                          <a:latin typeface="Cambria Math" panose="02040503050406030204" pitchFamily="18" charset="0"/>
                                        </a:rPr>
                                        <m:t>2</m:t>
                                      </m:r>
                                    </m:sub>
                                    <m:sup>
                                      <m:r>
                                        <a:rPr lang="en-US" sz="2400" b="0" i="1" smtClean="0">
                                          <a:solidFill>
                                            <a:srgbClr val="FF0000"/>
                                          </a:solidFill>
                                          <a:latin typeface="Cambria Math" panose="02040503050406030204" pitchFamily="18" charset="0"/>
                                        </a:rPr>
                                        <m:t>2</m:t>
                                      </m:r>
                                    </m:sup>
                                  </m:sSubSup>
                                </m:num>
                                <m:den>
                                  <m:sSubSup>
                                    <m:sSubSupPr>
                                      <m:ctrlPr>
                                        <a:rPr lang="en-US" sz="2400" b="0" i="1" smtClean="0">
                                          <a:solidFill>
                                            <a:srgbClr val="FF0000"/>
                                          </a:solidFill>
                                          <a:latin typeface="Cambria Math" panose="02040503050406030204" pitchFamily="18" charset="0"/>
                                        </a:rPr>
                                      </m:ctrlPr>
                                    </m:sSubSupPr>
                                    <m:e>
                                      <m:d>
                                        <m:dPr>
                                          <m:begChr m:val="‖"/>
                                          <m:endChr m:val="‖"/>
                                          <m:ctrlPr>
                                            <a:rPr lang="en-US" sz="2400" b="0" i="1" smtClean="0">
                                              <a:solidFill>
                                                <a:srgbClr val="FF0000"/>
                                              </a:solidFill>
                                              <a:latin typeface="Cambria Math" panose="02040503050406030204" pitchFamily="18" charset="0"/>
                                            </a:rPr>
                                          </m:ctrlPr>
                                        </m:dPr>
                                        <m:e>
                                          <m:r>
                                            <a:rPr lang="en-US" sz="2400" b="0" i="1" smtClean="0">
                                              <a:solidFill>
                                                <a:srgbClr val="FF0000"/>
                                              </a:solidFill>
                                              <a:latin typeface="Cambria Math" panose="02040503050406030204" pitchFamily="18" charset="0"/>
                                            </a:rPr>
                                            <m:t>𝛾</m:t>
                                          </m:r>
                                          <m:r>
                                            <a:rPr lang="en-US" sz="2400" b="0" i="1" smtClean="0">
                                              <a:solidFill>
                                                <a:srgbClr val="FF0000"/>
                                              </a:solidFill>
                                              <a:latin typeface="Cambria Math" panose="02040503050406030204" pitchFamily="18" charset="0"/>
                                            </a:rPr>
                                            <m:t>𝑥</m:t>
                                          </m:r>
                                          <m:r>
                                            <a:rPr lang="en-US" sz="2400" b="0" i="1" smtClean="0">
                                              <a:solidFill>
                                                <a:srgbClr val="FF0000"/>
                                              </a:solidFill>
                                              <a:latin typeface="Cambria Math" panose="02040503050406030204" pitchFamily="18" charset="0"/>
                                            </a:rPr>
                                            <m:t>−</m:t>
                                          </m:r>
                                          <m:acc>
                                            <m:accPr>
                                              <m:chr m:val="̂"/>
                                              <m:ctrlPr>
                                                <a:rPr lang="en-US" sz="2400" b="0" i="1" smtClean="0">
                                                  <a:solidFill>
                                                    <a:srgbClr val="FF0000"/>
                                                  </a:solidFill>
                                                  <a:latin typeface="Cambria Math" panose="02040503050406030204" pitchFamily="18" charset="0"/>
                                                </a:rPr>
                                              </m:ctrlPr>
                                            </m:accPr>
                                            <m:e>
                                              <m:r>
                                                <a:rPr lang="en-US" sz="2400" b="0" i="1" smtClean="0">
                                                  <a:solidFill>
                                                    <a:srgbClr val="FF0000"/>
                                                  </a:solidFill>
                                                  <a:latin typeface="Cambria Math" panose="02040503050406030204" pitchFamily="18" charset="0"/>
                                                </a:rPr>
                                                <m:t>𝑥</m:t>
                                              </m:r>
                                            </m:e>
                                          </m:acc>
                                        </m:e>
                                      </m:d>
                                    </m:e>
                                    <m:sub>
                                      <m:r>
                                        <a:rPr lang="en-US" sz="2400" b="0" i="1" smtClean="0">
                                          <a:solidFill>
                                            <a:srgbClr val="FF0000"/>
                                          </a:solidFill>
                                          <a:latin typeface="Cambria Math" panose="02040503050406030204" pitchFamily="18" charset="0"/>
                                        </a:rPr>
                                        <m:t>2</m:t>
                                      </m:r>
                                    </m:sub>
                                    <m:sup>
                                      <m:r>
                                        <a:rPr lang="en-US" sz="2400" b="0" i="1" smtClean="0">
                                          <a:solidFill>
                                            <a:srgbClr val="FF0000"/>
                                          </a:solidFill>
                                          <a:latin typeface="Cambria Math" panose="02040503050406030204" pitchFamily="18" charset="0"/>
                                        </a:rPr>
                                        <m:t>2</m:t>
                                      </m:r>
                                    </m:sup>
                                  </m:sSubSup>
                                </m:den>
                              </m:f>
                            </m:e>
                          </m:d>
                        </m:e>
                      </m:func>
                    </m:oMath>
                  </m:oMathPara>
                </a14:m>
                <a:endParaRPr lang="en-US" sz="2400" dirty="0"/>
              </a:p>
            </p:txBody>
          </p:sp>
        </mc:Choice>
        <mc:Fallback xmlns="">
          <p:sp>
            <p:nvSpPr>
              <p:cNvPr id="27" name="TextBox 26">
                <a:extLst>
                  <a:ext uri="{FF2B5EF4-FFF2-40B4-BE49-F238E27FC236}">
                    <a16:creationId xmlns:a16="http://schemas.microsoft.com/office/drawing/2014/main" id="{D72CC066-B8B0-4B0F-A75D-335D81FD1BC0}"/>
                  </a:ext>
                </a:extLst>
              </p:cNvPr>
              <p:cNvSpPr txBox="1">
                <a:spLocks noRot="1" noChangeAspect="1" noMove="1" noResize="1" noEditPoints="1" noAdjustHandles="1" noChangeArrowheads="1" noChangeShapeType="1" noTextEdit="1"/>
              </p:cNvSpPr>
              <p:nvPr/>
            </p:nvSpPr>
            <p:spPr>
              <a:xfrm>
                <a:off x="2128007" y="2677646"/>
                <a:ext cx="5212360" cy="935449"/>
              </a:xfrm>
              <a:prstGeom prst="rect">
                <a:avLst/>
              </a:prstGeom>
              <a:blipFill>
                <a:blip r:embed="rId6"/>
                <a:stretch>
                  <a:fillRect/>
                </a:stretch>
              </a:blipFill>
            </p:spPr>
            <p:txBody>
              <a:bodyPr/>
              <a:lstStyle/>
              <a:p>
                <a:r>
                  <a:rPr lang="en-US">
                    <a:noFill/>
                  </a:rPr>
                  <a:t> </a:t>
                </a:r>
              </a:p>
            </p:txBody>
          </p:sp>
        </mc:Fallback>
      </mc:AlternateContent>
      <p:cxnSp>
        <p:nvCxnSpPr>
          <p:cNvPr id="30" name="Connector: Elbow 29">
            <a:extLst>
              <a:ext uri="{FF2B5EF4-FFF2-40B4-BE49-F238E27FC236}">
                <a16:creationId xmlns:a16="http://schemas.microsoft.com/office/drawing/2014/main" id="{520E0F2E-DB81-421F-915E-D63362DAC4DC}"/>
              </a:ext>
            </a:extLst>
          </p:cNvPr>
          <p:cNvCxnSpPr>
            <a:cxnSpLocks/>
          </p:cNvCxnSpPr>
          <p:nvPr/>
        </p:nvCxnSpPr>
        <p:spPr>
          <a:xfrm rot="16200000" flipH="1">
            <a:off x="1696437" y="2567304"/>
            <a:ext cx="620925" cy="385493"/>
          </a:xfrm>
          <a:prstGeom prst="bentConnector3">
            <a:avLst>
              <a:gd name="adj1" fmla="val 99989"/>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6219486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vi-VN" dirty="0">
                <a:latin typeface="Calibri Light" panose="020F0302020204030204" pitchFamily="34" charset="0"/>
                <a:cs typeface="Calibri Light" panose="020F0302020204030204" pitchFamily="34" charset="0"/>
              </a:rPr>
              <a:t>5. Kết quả huấn luyện mô hình</a:t>
            </a:r>
            <a:endParaRPr lang="en-US" dirty="0">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50981570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a:xfrm>
            <a:off x="838200" y="593177"/>
            <a:ext cx="10515600" cy="1325563"/>
          </a:xfrm>
        </p:spPr>
        <p:txBody>
          <a:bodyPr>
            <a:normAutofit/>
          </a:bodyPr>
          <a:lstStyle/>
          <a:p>
            <a:r>
              <a:rPr lang="vi-VN" sz="4800" dirty="0">
                <a:latin typeface="Calibri Light" panose="020F0302020204030204" pitchFamily="34" charset="0"/>
                <a:cs typeface="Calibri Light" panose="020F0302020204030204" pitchFamily="34" charset="0"/>
              </a:rPr>
              <a:t>Đánh giá chất lượng</a:t>
            </a:r>
            <a:endParaRPr lang="en-US" sz="4800" dirty="0">
              <a:latin typeface="Calibri Light" panose="020F0302020204030204" pitchFamily="34" charset="0"/>
              <a:cs typeface="Calibri Light" panose="020F0302020204030204" pitchFamily="34" charset="0"/>
            </a:endParaRPr>
          </a:p>
        </p:txBody>
      </p:sp>
      <p:sp>
        <p:nvSpPr>
          <p:cNvPr id="2" name="Slide Number Placeholder 1">
            <a:extLst>
              <a:ext uri="{FF2B5EF4-FFF2-40B4-BE49-F238E27FC236}">
                <a16:creationId xmlns:a16="http://schemas.microsoft.com/office/drawing/2014/main" id="{74FA5A5E-3A80-4212-8FBE-EA86CF98BCE3}"/>
              </a:ext>
            </a:extLst>
          </p:cNvPr>
          <p:cNvSpPr>
            <a:spLocks noGrp="1"/>
          </p:cNvSpPr>
          <p:nvPr>
            <p:ph type="sldNum" sz="quarter" idx="12"/>
          </p:nvPr>
        </p:nvSpPr>
        <p:spPr/>
        <p:txBody>
          <a:bodyPr/>
          <a:lstStyle/>
          <a:p>
            <a:fld id="{1880F96C-824F-4C37-99B8-7E149B40C9DC}" type="slidenum">
              <a:rPr lang="en-US" smtClean="0"/>
              <a:t>68</a:t>
            </a:fld>
            <a:endParaRPr lang="en-US"/>
          </a:p>
        </p:txBody>
      </p:sp>
      <p:pic>
        <p:nvPicPr>
          <p:cNvPr id="8" name="Picture 7">
            <a:extLst>
              <a:ext uri="{FF2B5EF4-FFF2-40B4-BE49-F238E27FC236}">
                <a16:creationId xmlns:a16="http://schemas.microsoft.com/office/drawing/2014/main" id="{5AEBA662-B20F-43FC-AC25-9C75A03C1BEE}"/>
              </a:ext>
            </a:extLst>
          </p:cNvPr>
          <p:cNvPicPr>
            <a:picLocks noChangeAspect="1"/>
          </p:cNvPicPr>
          <p:nvPr/>
        </p:nvPicPr>
        <p:blipFill>
          <a:blip r:embed="rId3"/>
          <a:stretch>
            <a:fillRect/>
          </a:stretch>
        </p:blipFill>
        <p:spPr>
          <a:xfrm>
            <a:off x="244588" y="1705921"/>
            <a:ext cx="6673625" cy="5029200"/>
          </a:xfrm>
          <a:prstGeom prst="rect">
            <a:avLst/>
          </a:prstGeom>
        </p:spPr>
      </p:pic>
      <p:pic>
        <p:nvPicPr>
          <p:cNvPr id="1026" name="Picture 2">
            <a:extLst>
              <a:ext uri="{FF2B5EF4-FFF2-40B4-BE49-F238E27FC236}">
                <a16:creationId xmlns:a16="http://schemas.microsoft.com/office/drawing/2014/main" id="{23AA53AA-C192-4064-8092-F9920BABE1F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71108" t="52664" b="6689"/>
          <a:stretch/>
        </p:blipFill>
        <p:spPr bwMode="auto">
          <a:xfrm>
            <a:off x="9962730" y="1705921"/>
            <a:ext cx="2229270" cy="179686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a:extLst>
              <a:ext uri="{FF2B5EF4-FFF2-40B4-BE49-F238E27FC236}">
                <a16:creationId xmlns:a16="http://schemas.microsoft.com/office/drawing/2014/main" id="{5C4B02BE-0712-4B6A-96A3-9E926B31D78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71108" t="4032" b="55320"/>
          <a:stretch/>
        </p:blipFill>
        <p:spPr bwMode="auto">
          <a:xfrm>
            <a:off x="7157580" y="1705921"/>
            <a:ext cx="2229269" cy="1796867"/>
          </a:xfrm>
          <a:prstGeom prst="rect">
            <a:avLst/>
          </a:prstGeom>
          <a:noFill/>
          <a:extLst>
            <a:ext uri="{909E8E84-426E-40DD-AFC4-6F175D3DCCD1}">
              <a14:hiddenFill xmlns:a14="http://schemas.microsoft.com/office/drawing/2010/main">
                <a:solidFill>
                  <a:srgbClr val="FFFFFF"/>
                </a:solidFill>
              </a14:hiddenFill>
            </a:ext>
          </a:extLst>
        </p:spPr>
      </p:pic>
      <p:sp>
        <p:nvSpPr>
          <p:cNvPr id="9" name="Arrow: Right 8">
            <a:extLst>
              <a:ext uri="{FF2B5EF4-FFF2-40B4-BE49-F238E27FC236}">
                <a16:creationId xmlns:a16="http://schemas.microsoft.com/office/drawing/2014/main" id="{884E378A-BEF1-4DC8-A607-A91D024C52B7}"/>
              </a:ext>
            </a:extLst>
          </p:cNvPr>
          <p:cNvSpPr/>
          <p:nvPr/>
        </p:nvSpPr>
        <p:spPr>
          <a:xfrm>
            <a:off x="9447180" y="2344749"/>
            <a:ext cx="471135" cy="52609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a:extLst>
              <a:ext uri="{FF2B5EF4-FFF2-40B4-BE49-F238E27FC236}">
                <a16:creationId xmlns:a16="http://schemas.microsoft.com/office/drawing/2014/main" id="{0F31CDC5-39DF-4AD6-8544-F9BD3719C97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1327" t="52669" b="6200"/>
          <a:stretch/>
        </p:blipFill>
        <p:spPr bwMode="auto">
          <a:xfrm>
            <a:off x="9962730" y="3799543"/>
            <a:ext cx="2229270" cy="183202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a:extLst>
              <a:ext uri="{FF2B5EF4-FFF2-40B4-BE49-F238E27FC236}">
                <a16:creationId xmlns:a16="http://schemas.microsoft.com/office/drawing/2014/main" id="{9D03D999-8500-44C0-B3DE-08BDE797C50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1327" t="3434" b="54715"/>
          <a:stretch/>
        </p:blipFill>
        <p:spPr bwMode="auto">
          <a:xfrm>
            <a:off x="7157580" y="3767461"/>
            <a:ext cx="2229270" cy="1864106"/>
          </a:xfrm>
          <a:prstGeom prst="rect">
            <a:avLst/>
          </a:prstGeom>
          <a:noFill/>
          <a:extLst>
            <a:ext uri="{909E8E84-426E-40DD-AFC4-6F175D3DCCD1}">
              <a14:hiddenFill xmlns:a14="http://schemas.microsoft.com/office/drawing/2010/main">
                <a:solidFill>
                  <a:srgbClr val="FFFFFF"/>
                </a:solidFill>
              </a14:hiddenFill>
            </a:ext>
          </a:extLst>
        </p:spPr>
      </p:pic>
      <p:sp>
        <p:nvSpPr>
          <p:cNvPr id="14" name="Arrow: Right 13">
            <a:extLst>
              <a:ext uri="{FF2B5EF4-FFF2-40B4-BE49-F238E27FC236}">
                <a16:creationId xmlns:a16="http://schemas.microsoft.com/office/drawing/2014/main" id="{C2CFB9D1-A9F8-44D7-9E2A-EFE8D7424B89}"/>
              </a:ext>
            </a:extLst>
          </p:cNvPr>
          <p:cNvSpPr/>
          <p:nvPr/>
        </p:nvSpPr>
        <p:spPr>
          <a:xfrm>
            <a:off x="9447180" y="4452508"/>
            <a:ext cx="471135" cy="52609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4A74E999-7F2A-4D4F-B685-0A2B4BAE4EFC}"/>
              </a:ext>
            </a:extLst>
          </p:cNvPr>
          <p:cNvSpPr txBox="1"/>
          <p:nvPr/>
        </p:nvSpPr>
        <p:spPr>
          <a:xfrm>
            <a:off x="6918213" y="5738050"/>
            <a:ext cx="5029199" cy="707886"/>
          </a:xfrm>
          <a:prstGeom prst="rect">
            <a:avLst/>
          </a:prstGeom>
          <a:noFill/>
        </p:spPr>
        <p:txBody>
          <a:bodyPr wrap="square" rtlCol="0">
            <a:spAutoFit/>
          </a:bodyPr>
          <a:lstStyle/>
          <a:p>
            <a:pPr algn="ctr"/>
            <a:r>
              <a:rPr lang="vi-VN" sz="2000" b="1" i="1" dirty="0"/>
              <a:t>Bảng 5.1</a:t>
            </a:r>
            <a:r>
              <a:rPr lang="vi-VN" sz="2000" i="1" dirty="0"/>
              <a:t>: So sánh metrics giữa các mô hình trên tiếng Việt</a:t>
            </a:r>
            <a:endParaRPr lang="en-US" sz="2000" i="1" dirty="0"/>
          </a:p>
        </p:txBody>
      </p:sp>
    </p:spTree>
    <p:extLst>
      <p:ext uri="{BB962C8B-B14F-4D97-AF65-F5344CB8AC3E}">
        <p14:creationId xmlns:p14="http://schemas.microsoft.com/office/powerpoint/2010/main" val="298541046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a:xfrm>
            <a:off x="838200" y="593177"/>
            <a:ext cx="10515600" cy="1325563"/>
          </a:xfrm>
        </p:spPr>
        <p:txBody>
          <a:bodyPr>
            <a:normAutofit/>
          </a:bodyPr>
          <a:lstStyle/>
          <a:p>
            <a:r>
              <a:rPr lang="vi-VN" sz="4800" dirty="0">
                <a:latin typeface="Calibri Light" panose="020F0302020204030204" pitchFamily="34" charset="0"/>
                <a:cs typeface="Calibri Light" panose="020F0302020204030204" pitchFamily="34" charset="0"/>
              </a:rPr>
              <a:t>Đánh giá chất lượng</a:t>
            </a:r>
            <a:endParaRPr lang="en-US" sz="4800" dirty="0">
              <a:latin typeface="Calibri Light" panose="020F0302020204030204" pitchFamily="34" charset="0"/>
              <a:cs typeface="Calibri Light" panose="020F0302020204030204" pitchFamily="34" charset="0"/>
            </a:endParaRPr>
          </a:p>
        </p:txBody>
      </p:sp>
      <p:sp>
        <p:nvSpPr>
          <p:cNvPr id="2" name="Slide Number Placeholder 1">
            <a:extLst>
              <a:ext uri="{FF2B5EF4-FFF2-40B4-BE49-F238E27FC236}">
                <a16:creationId xmlns:a16="http://schemas.microsoft.com/office/drawing/2014/main" id="{74FA5A5E-3A80-4212-8FBE-EA86CF98BCE3}"/>
              </a:ext>
            </a:extLst>
          </p:cNvPr>
          <p:cNvSpPr>
            <a:spLocks noGrp="1"/>
          </p:cNvSpPr>
          <p:nvPr>
            <p:ph type="sldNum" sz="quarter" idx="12"/>
          </p:nvPr>
        </p:nvSpPr>
        <p:spPr/>
        <p:txBody>
          <a:bodyPr/>
          <a:lstStyle/>
          <a:p>
            <a:fld id="{1880F96C-824F-4C37-99B8-7E149B40C9DC}" type="slidenum">
              <a:rPr lang="en-US" smtClean="0"/>
              <a:t>69</a:t>
            </a:fld>
            <a:endParaRPr lang="en-US"/>
          </a:p>
        </p:txBody>
      </p:sp>
      <p:sp>
        <p:nvSpPr>
          <p:cNvPr id="15" name="TextBox 14">
            <a:extLst>
              <a:ext uri="{FF2B5EF4-FFF2-40B4-BE49-F238E27FC236}">
                <a16:creationId xmlns:a16="http://schemas.microsoft.com/office/drawing/2014/main" id="{4A74E999-7F2A-4D4F-B685-0A2B4BAE4EFC}"/>
              </a:ext>
            </a:extLst>
          </p:cNvPr>
          <p:cNvSpPr txBox="1"/>
          <p:nvPr/>
        </p:nvSpPr>
        <p:spPr>
          <a:xfrm>
            <a:off x="8610600" y="3799785"/>
            <a:ext cx="3333750" cy="1631216"/>
          </a:xfrm>
          <a:prstGeom prst="rect">
            <a:avLst/>
          </a:prstGeom>
          <a:noFill/>
        </p:spPr>
        <p:txBody>
          <a:bodyPr wrap="square" rtlCol="0">
            <a:spAutoFit/>
          </a:bodyPr>
          <a:lstStyle/>
          <a:p>
            <a:pPr algn="ctr"/>
            <a:r>
              <a:rPr lang="vi-VN" sz="2000" b="1" i="1" dirty="0"/>
              <a:t>Bảng 5.2</a:t>
            </a:r>
            <a:r>
              <a:rPr lang="vi-VN" sz="2000" i="1" dirty="0"/>
              <a:t>: So sánh metrics với các ứng dụng </a:t>
            </a:r>
            <a:r>
              <a:rPr lang="vi-VN" sz="2000" i="1" dirty="0">
                <a:hlinkClick r:id="rId3"/>
              </a:rPr>
              <a:t>Sox</a:t>
            </a:r>
            <a:r>
              <a:rPr lang="vi-VN" sz="2000" i="1" dirty="0"/>
              <a:t> 14.4.2, </a:t>
            </a:r>
            <a:r>
              <a:rPr lang="vi-VN" sz="2000" i="1" dirty="0">
                <a:hlinkClick r:id="rId4"/>
              </a:rPr>
              <a:t>CrystalSound</a:t>
            </a:r>
            <a:r>
              <a:rPr lang="vi-VN" sz="2000" i="1" dirty="0"/>
              <a:t> 0.15.2 (dòng trên) và 1.4.0.0 (dòng dưới) trên tiếng Việt</a:t>
            </a:r>
            <a:endParaRPr lang="en-US" sz="2000" i="1" dirty="0"/>
          </a:p>
        </p:txBody>
      </p:sp>
      <p:pic>
        <p:nvPicPr>
          <p:cNvPr id="5" name="Picture 4">
            <a:extLst>
              <a:ext uri="{FF2B5EF4-FFF2-40B4-BE49-F238E27FC236}">
                <a16:creationId xmlns:a16="http://schemas.microsoft.com/office/drawing/2014/main" id="{A4687D53-119F-4E04-A211-C1C924D72534}"/>
              </a:ext>
            </a:extLst>
          </p:cNvPr>
          <p:cNvPicPr>
            <a:picLocks noChangeAspect="1"/>
          </p:cNvPicPr>
          <p:nvPr/>
        </p:nvPicPr>
        <p:blipFill>
          <a:blip r:embed="rId5"/>
          <a:stretch>
            <a:fillRect/>
          </a:stretch>
        </p:blipFill>
        <p:spPr>
          <a:xfrm>
            <a:off x="412040" y="1613514"/>
            <a:ext cx="7257489" cy="5121607"/>
          </a:xfrm>
          <a:prstGeom prst="rect">
            <a:avLst/>
          </a:prstGeom>
        </p:spPr>
      </p:pic>
    </p:spTree>
    <p:extLst>
      <p:ext uri="{BB962C8B-B14F-4D97-AF65-F5344CB8AC3E}">
        <p14:creationId xmlns:p14="http://schemas.microsoft.com/office/powerpoint/2010/main" val="15996450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3" name="Title 5">
            <a:extLst>
              <a:ext uri="{FF2B5EF4-FFF2-40B4-BE49-F238E27FC236}">
                <a16:creationId xmlns:a16="http://schemas.microsoft.com/office/drawing/2014/main" id="{87EDD72A-28BF-481F-8078-9A10A2994528}"/>
              </a:ext>
            </a:extLst>
          </p:cNvPr>
          <p:cNvSpPr>
            <a:spLocks noGrp="1"/>
          </p:cNvSpPr>
          <p:nvPr>
            <p:ph type="title"/>
          </p:nvPr>
        </p:nvSpPr>
        <p:spPr>
          <a:xfrm>
            <a:off x="838200" y="691651"/>
            <a:ext cx="10515600" cy="1325563"/>
          </a:xfrm>
        </p:spPr>
        <p:txBody>
          <a:bodyPr/>
          <a:lstStyle/>
          <a:p>
            <a:r>
              <a:rPr lang="en-US" b="0" dirty="0" err="1">
                <a:latin typeface="Calibri" panose="020F0502020204030204" pitchFamily="34" charset="0"/>
                <a:cs typeface="Calibri" panose="020F0502020204030204" pitchFamily="34" charset="0"/>
              </a:rPr>
              <a:t>Mục</a:t>
            </a:r>
            <a:r>
              <a:rPr lang="en-US" b="0" dirty="0">
                <a:latin typeface="Calibri" panose="020F0502020204030204" pitchFamily="34" charset="0"/>
                <a:cs typeface="Calibri" panose="020F0502020204030204" pitchFamily="34" charset="0"/>
              </a:rPr>
              <a:t> </a:t>
            </a:r>
            <a:r>
              <a:rPr lang="en-US" b="0" dirty="0" err="1">
                <a:latin typeface="Calibri" panose="020F0502020204030204" pitchFamily="34" charset="0"/>
                <a:cs typeface="Calibri" panose="020F0502020204030204" pitchFamily="34" charset="0"/>
              </a:rPr>
              <a:t>tiêu</a:t>
            </a:r>
            <a:endParaRPr lang="en-US" b="0" dirty="0">
              <a:latin typeface="Calibri" panose="020F0502020204030204" pitchFamily="34" charset="0"/>
              <a:cs typeface="Calibri" panose="020F0502020204030204" pitchFamily="34" charset="0"/>
            </a:endParaRPr>
          </a:p>
        </p:txBody>
      </p:sp>
      <p:pic>
        <p:nvPicPr>
          <p:cNvPr id="14" name="Picture 2" descr="Speech waveforms | Welcome to SWPhonetics">
            <a:extLst>
              <a:ext uri="{FF2B5EF4-FFF2-40B4-BE49-F238E27FC236}">
                <a16:creationId xmlns:a16="http://schemas.microsoft.com/office/drawing/2014/main" id="{763A9F46-C9D4-4D5C-9A5E-2C8EA711A7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93624" y="2712599"/>
            <a:ext cx="3247831" cy="1753829"/>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BFAA355E-39B4-47D1-B988-3C31F1BCE378}"/>
                  </a:ext>
                </a:extLst>
              </p:cNvPr>
              <p:cNvSpPr txBox="1"/>
              <p:nvPr/>
            </p:nvSpPr>
            <p:spPr>
              <a:xfrm>
                <a:off x="2788859" y="2292429"/>
                <a:ext cx="65735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vi-VN" b="0" i="1" smtClean="0">
                              <a:latin typeface="Cambria Math" panose="02040503050406030204" pitchFamily="18" charset="0"/>
                            </a:rPr>
                          </m:ctrlPr>
                        </m:accPr>
                        <m:e>
                          <m:r>
                            <a:rPr lang="en-US" b="0" i="1" smtClean="0">
                              <a:latin typeface="Cambria Math" panose="02040503050406030204" pitchFamily="18" charset="0"/>
                            </a:rPr>
                            <m:t>𝑥</m:t>
                          </m:r>
                        </m:e>
                      </m:acc>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p:txBody>
          </p:sp>
        </mc:Choice>
        <mc:Fallback xmlns="">
          <p:sp>
            <p:nvSpPr>
              <p:cNvPr id="15" name="TextBox 14">
                <a:extLst>
                  <a:ext uri="{FF2B5EF4-FFF2-40B4-BE49-F238E27FC236}">
                    <a16:creationId xmlns:a16="http://schemas.microsoft.com/office/drawing/2014/main" id="{BFAA355E-39B4-47D1-B988-3C31F1BCE378}"/>
                  </a:ext>
                </a:extLst>
              </p:cNvPr>
              <p:cNvSpPr txBox="1">
                <a:spLocks noRot="1" noChangeAspect="1" noMove="1" noResize="1" noEditPoints="1" noAdjustHandles="1" noChangeArrowheads="1" noChangeShapeType="1" noTextEdit="1"/>
              </p:cNvSpPr>
              <p:nvPr/>
            </p:nvSpPr>
            <p:spPr>
              <a:xfrm>
                <a:off x="2788859" y="2292429"/>
                <a:ext cx="657359" cy="369332"/>
              </a:xfrm>
              <a:prstGeom prst="rect">
                <a:avLst/>
              </a:prstGeom>
              <a:blipFill>
                <a:blip r:embed="rId5"/>
                <a:stretch>
                  <a:fillRect t="-6557" b="-13115"/>
                </a:stretch>
              </a:blipFill>
            </p:spPr>
            <p:txBody>
              <a:bodyPr/>
              <a:lstStyle/>
              <a:p>
                <a:r>
                  <a:rPr lang="en-US">
                    <a:noFill/>
                  </a:rPr>
                  <a:t> </a:t>
                </a:r>
              </a:p>
            </p:txBody>
          </p:sp>
        </mc:Fallback>
      </mc:AlternateContent>
      <p:pic>
        <p:nvPicPr>
          <p:cNvPr id="16" name="Picture 2" descr="Speech waveforms | Welcome to SWPhonetics">
            <a:extLst>
              <a:ext uri="{FF2B5EF4-FFF2-40B4-BE49-F238E27FC236}">
                <a16:creationId xmlns:a16="http://schemas.microsoft.com/office/drawing/2014/main" id="{3732ED59-583D-4A9F-9F15-AF58DFE989C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48471" y="2712599"/>
            <a:ext cx="3247831" cy="1753829"/>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AB8F62A2-AFD1-467D-8777-3DD44AAC59BC}"/>
                  </a:ext>
                </a:extLst>
              </p:cNvPr>
              <p:cNvSpPr txBox="1"/>
              <p:nvPr/>
            </p:nvSpPr>
            <p:spPr>
              <a:xfrm>
                <a:off x="8543706" y="2343267"/>
                <a:ext cx="65735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p:txBody>
          </p:sp>
        </mc:Choice>
        <mc:Fallback xmlns="">
          <p:sp>
            <p:nvSpPr>
              <p:cNvPr id="17" name="TextBox 16">
                <a:extLst>
                  <a:ext uri="{FF2B5EF4-FFF2-40B4-BE49-F238E27FC236}">
                    <a16:creationId xmlns:a16="http://schemas.microsoft.com/office/drawing/2014/main" id="{AB8F62A2-AFD1-467D-8777-3DD44AAC59BC}"/>
                  </a:ext>
                </a:extLst>
              </p:cNvPr>
              <p:cNvSpPr txBox="1">
                <a:spLocks noRot="1" noChangeAspect="1" noMove="1" noResize="1" noEditPoints="1" noAdjustHandles="1" noChangeArrowheads="1" noChangeShapeType="1" noTextEdit="1"/>
              </p:cNvSpPr>
              <p:nvPr/>
            </p:nvSpPr>
            <p:spPr>
              <a:xfrm>
                <a:off x="8543706" y="2343267"/>
                <a:ext cx="657359" cy="369332"/>
              </a:xfrm>
              <a:prstGeom prst="rect">
                <a:avLst/>
              </a:prstGeom>
              <a:blipFill>
                <a:blip r:embed="rId6"/>
                <a:stretch>
                  <a:fillRect b="-13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0A2F3D0A-36BE-4F5D-9868-396C550A9F80}"/>
                  </a:ext>
                </a:extLst>
              </p:cNvPr>
              <p:cNvSpPr txBox="1"/>
              <p:nvPr/>
            </p:nvSpPr>
            <p:spPr>
              <a:xfrm>
                <a:off x="5680614" y="3266347"/>
                <a:ext cx="628698"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3600" b="0" i="1" smtClean="0">
                          <a:latin typeface="Cambria Math" panose="02040503050406030204" pitchFamily="18" charset="0"/>
                        </a:rPr>
                        <m:t>≈</m:t>
                      </m:r>
                    </m:oMath>
                  </m:oMathPara>
                </a14:m>
                <a:endParaRPr lang="en-US" sz="3600" dirty="0"/>
              </a:p>
            </p:txBody>
          </p:sp>
        </mc:Choice>
        <mc:Fallback xmlns="">
          <p:sp>
            <p:nvSpPr>
              <p:cNvPr id="28" name="TextBox 27">
                <a:extLst>
                  <a:ext uri="{FF2B5EF4-FFF2-40B4-BE49-F238E27FC236}">
                    <a16:creationId xmlns:a16="http://schemas.microsoft.com/office/drawing/2014/main" id="{0A2F3D0A-36BE-4F5D-9868-396C550A9F80}"/>
                  </a:ext>
                </a:extLst>
              </p:cNvPr>
              <p:cNvSpPr txBox="1">
                <a:spLocks noRot="1" noChangeAspect="1" noMove="1" noResize="1" noEditPoints="1" noAdjustHandles="1" noChangeArrowheads="1" noChangeShapeType="1" noTextEdit="1"/>
              </p:cNvSpPr>
              <p:nvPr/>
            </p:nvSpPr>
            <p:spPr>
              <a:xfrm>
                <a:off x="5680614" y="3266347"/>
                <a:ext cx="628698" cy="646331"/>
              </a:xfrm>
              <a:prstGeom prst="rect">
                <a:avLst/>
              </a:prstGeom>
              <a:blipFill>
                <a:blip r:embed="rId7"/>
                <a:stretch>
                  <a:fillRect/>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CB313417-EB81-424C-8CF5-141A5858B4C2}"/>
              </a:ext>
            </a:extLst>
          </p:cNvPr>
          <p:cNvSpPr>
            <a:spLocks noGrp="1"/>
          </p:cNvSpPr>
          <p:nvPr>
            <p:ph type="sldNum" sz="quarter" idx="12"/>
          </p:nvPr>
        </p:nvSpPr>
        <p:spPr/>
        <p:txBody>
          <a:bodyPr/>
          <a:lstStyle/>
          <a:p>
            <a:fld id="{1880F96C-824F-4C37-99B8-7E149B40C9DC}" type="slidenum">
              <a:rPr lang="en-US" smtClean="0"/>
              <a:pPr/>
              <a:t>7</a:t>
            </a:fld>
            <a:endParaRPr lang="en-US"/>
          </a:p>
        </p:txBody>
      </p:sp>
      <p:sp>
        <p:nvSpPr>
          <p:cNvPr id="10" name="TextBox 9">
            <a:extLst>
              <a:ext uri="{FF2B5EF4-FFF2-40B4-BE49-F238E27FC236}">
                <a16:creationId xmlns:a16="http://schemas.microsoft.com/office/drawing/2014/main" id="{B493B27F-0F37-40CF-A5B3-862364445ABB}"/>
              </a:ext>
            </a:extLst>
          </p:cNvPr>
          <p:cNvSpPr txBox="1"/>
          <p:nvPr/>
        </p:nvSpPr>
        <p:spPr>
          <a:xfrm>
            <a:off x="1903466" y="4466428"/>
            <a:ext cx="2428143" cy="369332"/>
          </a:xfrm>
          <a:prstGeom prst="rect">
            <a:avLst/>
          </a:prstGeom>
          <a:noFill/>
        </p:spPr>
        <p:txBody>
          <a:bodyPr wrap="square" rtlCol="0">
            <a:spAutoFit/>
          </a:bodyPr>
          <a:lstStyle/>
          <a:p>
            <a:pPr algn="ctr"/>
            <a:r>
              <a:rPr lang="vi-VN" dirty="0"/>
              <a:t>Giọng nói sau khi lọc</a:t>
            </a:r>
            <a:endParaRPr lang="en-US" dirty="0"/>
          </a:p>
        </p:txBody>
      </p:sp>
      <p:sp>
        <p:nvSpPr>
          <p:cNvPr id="11" name="TextBox 10">
            <a:extLst>
              <a:ext uri="{FF2B5EF4-FFF2-40B4-BE49-F238E27FC236}">
                <a16:creationId xmlns:a16="http://schemas.microsoft.com/office/drawing/2014/main" id="{DAB6136D-39FE-4412-97C8-9840A1B55644}"/>
              </a:ext>
            </a:extLst>
          </p:cNvPr>
          <p:cNvSpPr txBox="1"/>
          <p:nvPr/>
        </p:nvSpPr>
        <p:spPr>
          <a:xfrm>
            <a:off x="7658313" y="4466428"/>
            <a:ext cx="2428143" cy="369332"/>
          </a:xfrm>
          <a:prstGeom prst="rect">
            <a:avLst/>
          </a:prstGeom>
          <a:noFill/>
        </p:spPr>
        <p:txBody>
          <a:bodyPr wrap="square" rtlCol="0">
            <a:spAutoFit/>
          </a:bodyPr>
          <a:lstStyle/>
          <a:p>
            <a:pPr algn="ctr"/>
            <a:r>
              <a:rPr lang="vi-VN" dirty="0"/>
              <a:t>Giọng sạch</a:t>
            </a:r>
            <a:endParaRPr lang="en-US" dirty="0"/>
          </a:p>
        </p:txBody>
      </p:sp>
      <p:sp>
        <p:nvSpPr>
          <p:cNvPr id="12" name="TextBox 11">
            <a:extLst>
              <a:ext uri="{FF2B5EF4-FFF2-40B4-BE49-F238E27FC236}">
                <a16:creationId xmlns:a16="http://schemas.microsoft.com/office/drawing/2014/main" id="{FC5B4FEA-D295-4F2D-9FE9-E78EAD6B4E97}"/>
              </a:ext>
            </a:extLst>
          </p:cNvPr>
          <p:cNvSpPr txBox="1"/>
          <p:nvPr/>
        </p:nvSpPr>
        <p:spPr>
          <a:xfrm>
            <a:off x="1039966" y="6365789"/>
            <a:ext cx="2153154" cy="307777"/>
          </a:xfrm>
          <a:prstGeom prst="rect">
            <a:avLst/>
          </a:prstGeom>
          <a:noFill/>
        </p:spPr>
        <p:txBody>
          <a:bodyPr wrap="none" rtlCol="0">
            <a:spAutoFit/>
          </a:bodyPr>
          <a:lstStyle/>
          <a:p>
            <a:r>
              <a:rPr lang="vi-VN" sz="1400" i="1" dirty="0"/>
              <a:t>Nguồn hình ảnh</a:t>
            </a:r>
            <a:r>
              <a:rPr lang="vi-VN" sz="1400" i="1"/>
              <a:t>: Internet</a:t>
            </a:r>
            <a:endParaRPr lang="en-US" sz="1400" i="1" dirty="0"/>
          </a:p>
        </p:txBody>
      </p:sp>
    </p:spTree>
    <p:extLst>
      <p:ext uri="{BB962C8B-B14F-4D97-AF65-F5344CB8AC3E}">
        <p14:creationId xmlns:p14="http://schemas.microsoft.com/office/powerpoint/2010/main" val="240011202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a:xfrm>
            <a:off x="838200" y="593177"/>
            <a:ext cx="10515600" cy="1325563"/>
          </a:xfrm>
        </p:spPr>
        <p:txBody>
          <a:bodyPr>
            <a:normAutofit/>
          </a:bodyPr>
          <a:lstStyle/>
          <a:p>
            <a:r>
              <a:rPr lang="vi-VN" sz="4800" dirty="0">
                <a:latin typeface="Calibri Light" panose="020F0302020204030204" pitchFamily="34" charset="0"/>
                <a:cs typeface="Calibri Light" panose="020F0302020204030204" pitchFamily="34" charset="0"/>
              </a:rPr>
              <a:t>Đánh giá chất lượng</a:t>
            </a:r>
            <a:endParaRPr lang="en-US" sz="4800" dirty="0">
              <a:latin typeface="Calibri Light" panose="020F0302020204030204" pitchFamily="34" charset="0"/>
              <a:cs typeface="Calibri Light" panose="020F0302020204030204" pitchFamily="34" charset="0"/>
            </a:endParaRPr>
          </a:p>
        </p:txBody>
      </p:sp>
      <p:sp>
        <p:nvSpPr>
          <p:cNvPr id="2" name="Slide Number Placeholder 1">
            <a:extLst>
              <a:ext uri="{FF2B5EF4-FFF2-40B4-BE49-F238E27FC236}">
                <a16:creationId xmlns:a16="http://schemas.microsoft.com/office/drawing/2014/main" id="{74FA5A5E-3A80-4212-8FBE-EA86CF98BCE3}"/>
              </a:ext>
            </a:extLst>
          </p:cNvPr>
          <p:cNvSpPr>
            <a:spLocks noGrp="1"/>
          </p:cNvSpPr>
          <p:nvPr>
            <p:ph type="sldNum" sz="quarter" idx="12"/>
          </p:nvPr>
        </p:nvSpPr>
        <p:spPr/>
        <p:txBody>
          <a:bodyPr/>
          <a:lstStyle/>
          <a:p>
            <a:fld id="{1880F96C-824F-4C37-99B8-7E149B40C9DC}" type="slidenum">
              <a:rPr lang="en-US" smtClean="0"/>
              <a:t>70</a:t>
            </a:fld>
            <a:endParaRPr lang="en-US"/>
          </a:p>
        </p:txBody>
      </p:sp>
      <p:sp>
        <p:nvSpPr>
          <p:cNvPr id="15" name="TextBox 14">
            <a:extLst>
              <a:ext uri="{FF2B5EF4-FFF2-40B4-BE49-F238E27FC236}">
                <a16:creationId xmlns:a16="http://schemas.microsoft.com/office/drawing/2014/main" id="{4A74E999-7F2A-4D4F-B685-0A2B4BAE4EFC}"/>
              </a:ext>
            </a:extLst>
          </p:cNvPr>
          <p:cNvSpPr txBox="1"/>
          <p:nvPr/>
        </p:nvSpPr>
        <p:spPr>
          <a:xfrm>
            <a:off x="8610600" y="3799785"/>
            <a:ext cx="3333750" cy="707886"/>
          </a:xfrm>
          <a:prstGeom prst="rect">
            <a:avLst/>
          </a:prstGeom>
          <a:noFill/>
        </p:spPr>
        <p:txBody>
          <a:bodyPr wrap="square" rtlCol="0">
            <a:spAutoFit/>
          </a:bodyPr>
          <a:lstStyle/>
          <a:p>
            <a:pPr algn="ctr"/>
            <a:r>
              <a:rPr lang="vi-VN" sz="2000" b="1" i="1" dirty="0"/>
              <a:t>Bảng 5.3</a:t>
            </a:r>
            <a:r>
              <a:rPr lang="vi-VN" sz="2000" i="1" dirty="0"/>
              <a:t>: So sánh metrics trên bộ dữ liệu đa ngôn ngữ</a:t>
            </a:r>
            <a:endParaRPr lang="en-US" sz="2000" i="1" dirty="0"/>
          </a:p>
        </p:txBody>
      </p:sp>
      <p:pic>
        <p:nvPicPr>
          <p:cNvPr id="9" name="Picture 8">
            <a:extLst>
              <a:ext uri="{FF2B5EF4-FFF2-40B4-BE49-F238E27FC236}">
                <a16:creationId xmlns:a16="http://schemas.microsoft.com/office/drawing/2014/main" id="{8D20DF24-6ACB-4E52-A2E3-3A7406B8AE3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69570" y="1746874"/>
            <a:ext cx="7646127" cy="4976540"/>
          </a:xfrm>
          <a:prstGeom prst="rect">
            <a:avLst/>
          </a:prstGeom>
        </p:spPr>
      </p:pic>
    </p:spTree>
    <p:extLst>
      <p:ext uri="{BB962C8B-B14F-4D97-AF65-F5344CB8AC3E}">
        <p14:creationId xmlns:p14="http://schemas.microsoft.com/office/powerpoint/2010/main" val="258743732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a:xfrm>
            <a:off x="838200" y="593177"/>
            <a:ext cx="10515600" cy="1325563"/>
          </a:xfrm>
        </p:spPr>
        <p:txBody>
          <a:bodyPr>
            <a:normAutofit/>
          </a:bodyPr>
          <a:lstStyle/>
          <a:p>
            <a:r>
              <a:rPr lang="vi-VN" sz="4800" dirty="0">
                <a:latin typeface="Calibri Light" panose="020F0302020204030204" pitchFamily="34" charset="0"/>
                <a:cs typeface="Calibri Light" panose="020F0302020204030204" pitchFamily="34" charset="0"/>
              </a:rPr>
              <a:t>Đánh giá chất lượng</a:t>
            </a:r>
            <a:endParaRPr lang="en-US" sz="4800" dirty="0">
              <a:latin typeface="Calibri Light" panose="020F0302020204030204" pitchFamily="34" charset="0"/>
              <a:cs typeface="Calibri Light" panose="020F0302020204030204" pitchFamily="34" charset="0"/>
            </a:endParaRPr>
          </a:p>
        </p:txBody>
      </p:sp>
      <p:sp>
        <p:nvSpPr>
          <p:cNvPr id="2" name="Slide Number Placeholder 1">
            <a:extLst>
              <a:ext uri="{FF2B5EF4-FFF2-40B4-BE49-F238E27FC236}">
                <a16:creationId xmlns:a16="http://schemas.microsoft.com/office/drawing/2014/main" id="{74FA5A5E-3A80-4212-8FBE-EA86CF98BCE3}"/>
              </a:ext>
            </a:extLst>
          </p:cNvPr>
          <p:cNvSpPr>
            <a:spLocks noGrp="1"/>
          </p:cNvSpPr>
          <p:nvPr>
            <p:ph type="sldNum" sz="quarter" idx="12"/>
          </p:nvPr>
        </p:nvSpPr>
        <p:spPr/>
        <p:txBody>
          <a:bodyPr/>
          <a:lstStyle/>
          <a:p>
            <a:fld id="{1880F96C-824F-4C37-99B8-7E149B40C9DC}" type="slidenum">
              <a:rPr lang="en-US" smtClean="0"/>
              <a:t>71</a:t>
            </a:fld>
            <a:endParaRPr lang="en-US"/>
          </a:p>
        </p:txBody>
      </p:sp>
      <p:sp>
        <p:nvSpPr>
          <p:cNvPr id="15" name="TextBox 14">
            <a:extLst>
              <a:ext uri="{FF2B5EF4-FFF2-40B4-BE49-F238E27FC236}">
                <a16:creationId xmlns:a16="http://schemas.microsoft.com/office/drawing/2014/main" id="{4A74E999-7F2A-4D4F-B685-0A2B4BAE4EFC}"/>
              </a:ext>
            </a:extLst>
          </p:cNvPr>
          <p:cNvSpPr txBox="1"/>
          <p:nvPr/>
        </p:nvSpPr>
        <p:spPr>
          <a:xfrm>
            <a:off x="8610600" y="3799785"/>
            <a:ext cx="3333750" cy="707886"/>
          </a:xfrm>
          <a:prstGeom prst="rect">
            <a:avLst/>
          </a:prstGeom>
          <a:noFill/>
        </p:spPr>
        <p:txBody>
          <a:bodyPr wrap="square" rtlCol="0">
            <a:spAutoFit/>
          </a:bodyPr>
          <a:lstStyle/>
          <a:p>
            <a:pPr algn="ctr"/>
            <a:r>
              <a:rPr lang="vi-VN" sz="2000" b="1" i="1" dirty="0"/>
              <a:t>Bảng 5.3</a:t>
            </a:r>
            <a:r>
              <a:rPr lang="vi-VN" sz="2000" i="1" dirty="0"/>
              <a:t>: So sánh metrics trên bộ dữ liệu đa ngôn ngữ</a:t>
            </a:r>
            <a:endParaRPr lang="en-US" sz="2000" i="1" dirty="0"/>
          </a:p>
        </p:txBody>
      </p:sp>
      <p:pic>
        <p:nvPicPr>
          <p:cNvPr id="9" name="Picture 8">
            <a:extLst>
              <a:ext uri="{FF2B5EF4-FFF2-40B4-BE49-F238E27FC236}">
                <a16:creationId xmlns:a16="http://schemas.microsoft.com/office/drawing/2014/main" id="{8D20DF24-6ACB-4E52-A2E3-3A7406B8AE3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69570" y="1751885"/>
            <a:ext cx="7646127" cy="4966517"/>
          </a:xfrm>
          <a:prstGeom prst="rect">
            <a:avLst/>
          </a:prstGeom>
        </p:spPr>
      </p:pic>
    </p:spTree>
    <p:extLst>
      <p:ext uri="{BB962C8B-B14F-4D97-AF65-F5344CB8AC3E}">
        <p14:creationId xmlns:p14="http://schemas.microsoft.com/office/powerpoint/2010/main" val="111077401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a:xfrm>
            <a:off x="838200" y="593177"/>
            <a:ext cx="10515600" cy="1325563"/>
          </a:xfrm>
        </p:spPr>
        <p:txBody>
          <a:bodyPr>
            <a:normAutofit/>
          </a:bodyPr>
          <a:lstStyle/>
          <a:p>
            <a:r>
              <a:rPr lang="vi-VN" sz="4800" dirty="0">
                <a:latin typeface="Calibri Light" panose="020F0302020204030204" pitchFamily="34" charset="0"/>
                <a:cs typeface="Calibri Light" panose="020F0302020204030204" pitchFamily="34" charset="0"/>
              </a:rPr>
              <a:t>Đánh giá chất lượng</a:t>
            </a:r>
            <a:endParaRPr lang="en-US" sz="4800" dirty="0">
              <a:latin typeface="Calibri Light" panose="020F0302020204030204" pitchFamily="34" charset="0"/>
              <a:cs typeface="Calibri Light" panose="020F0302020204030204" pitchFamily="34" charset="0"/>
            </a:endParaRPr>
          </a:p>
        </p:txBody>
      </p:sp>
      <p:sp>
        <p:nvSpPr>
          <p:cNvPr id="2" name="Slide Number Placeholder 1">
            <a:extLst>
              <a:ext uri="{FF2B5EF4-FFF2-40B4-BE49-F238E27FC236}">
                <a16:creationId xmlns:a16="http://schemas.microsoft.com/office/drawing/2014/main" id="{74FA5A5E-3A80-4212-8FBE-EA86CF98BCE3}"/>
              </a:ext>
            </a:extLst>
          </p:cNvPr>
          <p:cNvSpPr>
            <a:spLocks noGrp="1"/>
          </p:cNvSpPr>
          <p:nvPr>
            <p:ph type="sldNum" sz="quarter" idx="12"/>
          </p:nvPr>
        </p:nvSpPr>
        <p:spPr/>
        <p:txBody>
          <a:bodyPr/>
          <a:lstStyle/>
          <a:p>
            <a:fld id="{1880F96C-824F-4C37-99B8-7E149B40C9DC}" type="slidenum">
              <a:rPr lang="en-US" smtClean="0"/>
              <a:t>72</a:t>
            </a:fld>
            <a:endParaRPr lang="en-US"/>
          </a:p>
        </p:txBody>
      </p:sp>
      <p:sp>
        <p:nvSpPr>
          <p:cNvPr id="15" name="TextBox 14">
            <a:extLst>
              <a:ext uri="{FF2B5EF4-FFF2-40B4-BE49-F238E27FC236}">
                <a16:creationId xmlns:a16="http://schemas.microsoft.com/office/drawing/2014/main" id="{4A74E999-7F2A-4D4F-B685-0A2B4BAE4EFC}"/>
              </a:ext>
            </a:extLst>
          </p:cNvPr>
          <p:cNvSpPr txBox="1"/>
          <p:nvPr/>
        </p:nvSpPr>
        <p:spPr>
          <a:xfrm>
            <a:off x="8610600" y="3799785"/>
            <a:ext cx="3333750" cy="707886"/>
          </a:xfrm>
          <a:prstGeom prst="rect">
            <a:avLst/>
          </a:prstGeom>
          <a:noFill/>
        </p:spPr>
        <p:txBody>
          <a:bodyPr wrap="square" rtlCol="0">
            <a:spAutoFit/>
          </a:bodyPr>
          <a:lstStyle/>
          <a:p>
            <a:pPr algn="ctr"/>
            <a:r>
              <a:rPr lang="vi-VN" sz="2000" b="1" i="1" dirty="0"/>
              <a:t>Bảng 5.3</a:t>
            </a:r>
            <a:r>
              <a:rPr lang="vi-VN" sz="2000" i="1" dirty="0"/>
              <a:t>: So sánh metrics trên bộ dữ liệu đa ngôn ngữ</a:t>
            </a:r>
            <a:endParaRPr lang="en-US" sz="2000" i="1" dirty="0"/>
          </a:p>
        </p:txBody>
      </p:sp>
      <p:pic>
        <p:nvPicPr>
          <p:cNvPr id="9" name="Picture 8">
            <a:extLst>
              <a:ext uri="{FF2B5EF4-FFF2-40B4-BE49-F238E27FC236}">
                <a16:creationId xmlns:a16="http://schemas.microsoft.com/office/drawing/2014/main" id="{8D20DF24-6ACB-4E52-A2E3-3A7406B8AE3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69570" y="1751885"/>
            <a:ext cx="7646126" cy="4966517"/>
          </a:xfrm>
          <a:prstGeom prst="rect">
            <a:avLst/>
          </a:prstGeom>
        </p:spPr>
      </p:pic>
    </p:spTree>
    <p:extLst>
      <p:ext uri="{BB962C8B-B14F-4D97-AF65-F5344CB8AC3E}">
        <p14:creationId xmlns:p14="http://schemas.microsoft.com/office/powerpoint/2010/main" val="59056078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a:xfrm>
            <a:off x="838200" y="593177"/>
            <a:ext cx="10515600" cy="1325563"/>
          </a:xfrm>
        </p:spPr>
        <p:txBody>
          <a:bodyPr>
            <a:normAutofit/>
          </a:bodyPr>
          <a:lstStyle/>
          <a:p>
            <a:r>
              <a:rPr lang="vi-VN" sz="4800" dirty="0">
                <a:latin typeface="Calibri Light" panose="020F0302020204030204" pitchFamily="34" charset="0"/>
                <a:cs typeface="Calibri Light" panose="020F0302020204030204" pitchFamily="34" charset="0"/>
              </a:rPr>
              <a:t>Đánh giá chất lượng</a:t>
            </a:r>
            <a:endParaRPr lang="en-US" sz="4800" dirty="0">
              <a:latin typeface="Calibri Light" panose="020F0302020204030204" pitchFamily="34" charset="0"/>
              <a:cs typeface="Calibri Light" panose="020F0302020204030204" pitchFamily="34" charset="0"/>
            </a:endParaRPr>
          </a:p>
        </p:txBody>
      </p:sp>
      <p:sp>
        <p:nvSpPr>
          <p:cNvPr id="2" name="Slide Number Placeholder 1">
            <a:extLst>
              <a:ext uri="{FF2B5EF4-FFF2-40B4-BE49-F238E27FC236}">
                <a16:creationId xmlns:a16="http://schemas.microsoft.com/office/drawing/2014/main" id="{74FA5A5E-3A80-4212-8FBE-EA86CF98BCE3}"/>
              </a:ext>
            </a:extLst>
          </p:cNvPr>
          <p:cNvSpPr>
            <a:spLocks noGrp="1"/>
          </p:cNvSpPr>
          <p:nvPr>
            <p:ph type="sldNum" sz="quarter" idx="12"/>
          </p:nvPr>
        </p:nvSpPr>
        <p:spPr/>
        <p:txBody>
          <a:bodyPr/>
          <a:lstStyle/>
          <a:p>
            <a:fld id="{1880F96C-824F-4C37-99B8-7E149B40C9DC}" type="slidenum">
              <a:rPr lang="en-US" smtClean="0"/>
              <a:t>73</a:t>
            </a:fld>
            <a:endParaRPr lang="en-US"/>
          </a:p>
        </p:txBody>
      </p:sp>
      <p:sp>
        <p:nvSpPr>
          <p:cNvPr id="15" name="TextBox 14">
            <a:extLst>
              <a:ext uri="{FF2B5EF4-FFF2-40B4-BE49-F238E27FC236}">
                <a16:creationId xmlns:a16="http://schemas.microsoft.com/office/drawing/2014/main" id="{4A74E999-7F2A-4D4F-B685-0A2B4BAE4EFC}"/>
              </a:ext>
            </a:extLst>
          </p:cNvPr>
          <p:cNvSpPr txBox="1"/>
          <p:nvPr/>
        </p:nvSpPr>
        <p:spPr>
          <a:xfrm>
            <a:off x="8610600" y="3799785"/>
            <a:ext cx="3333750" cy="707886"/>
          </a:xfrm>
          <a:prstGeom prst="rect">
            <a:avLst/>
          </a:prstGeom>
          <a:noFill/>
        </p:spPr>
        <p:txBody>
          <a:bodyPr wrap="square" rtlCol="0">
            <a:spAutoFit/>
          </a:bodyPr>
          <a:lstStyle/>
          <a:p>
            <a:pPr algn="ctr"/>
            <a:r>
              <a:rPr lang="vi-VN" sz="2000" b="1" i="1" dirty="0"/>
              <a:t>Bảng 5.3</a:t>
            </a:r>
            <a:r>
              <a:rPr lang="vi-VN" sz="2000" i="1" dirty="0"/>
              <a:t>: So sánh metrics trên bộ dữ liệu đa ngôn ngữ</a:t>
            </a:r>
            <a:endParaRPr lang="en-US" sz="2000" i="1" dirty="0"/>
          </a:p>
        </p:txBody>
      </p:sp>
      <p:pic>
        <p:nvPicPr>
          <p:cNvPr id="9" name="Picture 8">
            <a:extLst>
              <a:ext uri="{FF2B5EF4-FFF2-40B4-BE49-F238E27FC236}">
                <a16:creationId xmlns:a16="http://schemas.microsoft.com/office/drawing/2014/main" id="{8D20DF24-6ACB-4E52-A2E3-3A7406B8AE3C}"/>
              </a:ext>
            </a:extLst>
          </p:cNvPr>
          <p:cNvPicPr>
            <a:picLocks noChangeAspect="1"/>
          </p:cNvPicPr>
          <p:nvPr/>
        </p:nvPicPr>
        <p:blipFill>
          <a:blip r:embed="rId3"/>
          <a:stretch>
            <a:fillRect/>
          </a:stretch>
        </p:blipFill>
        <p:spPr>
          <a:xfrm>
            <a:off x="369570" y="1735168"/>
            <a:ext cx="7646127" cy="4999953"/>
          </a:xfrm>
          <a:prstGeom prst="rect">
            <a:avLst/>
          </a:prstGeom>
        </p:spPr>
      </p:pic>
    </p:spTree>
    <p:extLst>
      <p:ext uri="{BB962C8B-B14F-4D97-AF65-F5344CB8AC3E}">
        <p14:creationId xmlns:p14="http://schemas.microsoft.com/office/powerpoint/2010/main" val="363305673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a:xfrm>
            <a:off x="838200" y="593177"/>
            <a:ext cx="10515600" cy="1325563"/>
          </a:xfrm>
        </p:spPr>
        <p:txBody>
          <a:bodyPr>
            <a:normAutofit/>
          </a:bodyPr>
          <a:lstStyle/>
          <a:p>
            <a:r>
              <a:rPr lang="vi-VN" sz="4800" dirty="0">
                <a:latin typeface="Calibri Light" panose="020F0302020204030204" pitchFamily="34" charset="0"/>
                <a:cs typeface="Calibri Light" panose="020F0302020204030204" pitchFamily="34" charset="0"/>
              </a:rPr>
              <a:t>Đánh giá chất lượng</a:t>
            </a:r>
            <a:endParaRPr lang="en-US" sz="4800" dirty="0">
              <a:latin typeface="Calibri Light" panose="020F0302020204030204" pitchFamily="34" charset="0"/>
              <a:cs typeface="Calibri Light" panose="020F0302020204030204" pitchFamily="34" charset="0"/>
            </a:endParaRPr>
          </a:p>
        </p:txBody>
      </p:sp>
      <p:sp>
        <p:nvSpPr>
          <p:cNvPr id="2" name="Slide Number Placeholder 1">
            <a:extLst>
              <a:ext uri="{FF2B5EF4-FFF2-40B4-BE49-F238E27FC236}">
                <a16:creationId xmlns:a16="http://schemas.microsoft.com/office/drawing/2014/main" id="{74FA5A5E-3A80-4212-8FBE-EA86CF98BCE3}"/>
              </a:ext>
            </a:extLst>
          </p:cNvPr>
          <p:cNvSpPr>
            <a:spLocks noGrp="1"/>
          </p:cNvSpPr>
          <p:nvPr>
            <p:ph type="sldNum" sz="quarter" idx="12"/>
          </p:nvPr>
        </p:nvSpPr>
        <p:spPr/>
        <p:txBody>
          <a:bodyPr/>
          <a:lstStyle/>
          <a:p>
            <a:fld id="{1880F96C-824F-4C37-99B8-7E149B40C9DC}" type="slidenum">
              <a:rPr lang="en-US" smtClean="0"/>
              <a:t>74</a:t>
            </a:fld>
            <a:endParaRPr lang="en-US"/>
          </a:p>
        </p:txBody>
      </p:sp>
      <p:sp>
        <p:nvSpPr>
          <p:cNvPr id="15" name="TextBox 14">
            <a:extLst>
              <a:ext uri="{FF2B5EF4-FFF2-40B4-BE49-F238E27FC236}">
                <a16:creationId xmlns:a16="http://schemas.microsoft.com/office/drawing/2014/main" id="{4A74E999-7F2A-4D4F-B685-0A2B4BAE4EFC}"/>
              </a:ext>
            </a:extLst>
          </p:cNvPr>
          <p:cNvSpPr txBox="1"/>
          <p:nvPr/>
        </p:nvSpPr>
        <p:spPr>
          <a:xfrm>
            <a:off x="8610600" y="3799785"/>
            <a:ext cx="3333750" cy="707886"/>
          </a:xfrm>
          <a:prstGeom prst="rect">
            <a:avLst/>
          </a:prstGeom>
          <a:noFill/>
        </p:spPr>
        <p:txBody>
          <a:bodyPr wrap="square" rtlCol="0">
            <a:spAutoFit/>
          </a:bodyPr>
          <a:lstStyle/>
          <a:p>
            <a:pPr algn="ctr"/>
            <a:r>
              <a:rPr lang="vi-VN" sz="2000" b="1" i="1" dirty="0"/>
              <a:t>Bảng 5.3</a:t>
            </a:r>
            <a:r>
              <a:rPr lang="vi-VN" sz="2000" i="1" dirty="0"/>
              <a:t>: So sánh metrics trên bộ dữ liệu đa ngôn ngữ</a:t>
            </a:r>
            <a:endParaRPr lang="en-US" sz="2000" i="1" dirty="0"/>
          </a:p>
        </p:txBody>
      </p:sp>
      <p:pic>
        <p:nvPicPr>
          <p:cNvPr id="9" name="Picture 8">
            <a:extLst>
              <a:ext uri="{FF2B5EF4-FFF2-40B4-BE49-F238E27FC236}">
                <a16:creationId xmlns:a16="http://schemas.microsoft.com/office/drawing/2014/main" id="{8D20DF24-6ACB-4E52-A2E3-3A7406B8AE3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69570" y="1755736"/>
            <a:ext cx="7646127" cy="4958817"/>
          </a:xfrm>
          <a:prstGeom prst="rect">
            <a:avLst/>
          </a:prstGeom>
        </p:spPr>
      </p:pic>
    </p:spTree>
    <p:extLst>
      <p:ext uri="{BB962C8B-B14F-4D97-AF65-F5344CB8AC3E}">
        <p14:creationId xmlns:p14="http://schemas.microsoft.com/office/powerpoint/2010/main" val="342032588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a:xfrm>
            <a:off x="838200" y="593177"/>
            <a:ext cx="10515600" cy="1325563"/>
          </a:xfrm>
        </p:spPr>
        <p:txBody>
          <a:bodyPr>
            <a:normAutofit/>
          </a:bodyPr>
          <a:lstStyle/>
          <a:p>
            <a:r>
              <a:rPr lang="vi-VN" sz="4800" dirty="0">
                <a:latin typeface="Calibri Light" panose="020F0302020204030204" pitchFamily="34" charset="0"/>
                <a:cs typeface="Calibri Light" panose="020F0302020204030204" pitchFamily="34" charset="0"/>
              </a:rPr>
              <a:t>Đánh giá chất lượng</a:t>
            </a:r>
            <a:endParaRPr lang="en-US" sz="4800" dirty="0">
              <a:latin typeface="Calibri Light" panose="020F0302020204030204" pitchFamily="34" charset="0"/>
              <a:cs typeface="Calibri Light" panose="020F0302020204030204" pitchFamily="34" charset="0"/>
            </a:endParaRPr>
          </a:p>
        </p:txBody>
      </p:sp>
      <p:sp>
        <p:nvSpPr>
          <p:cNvPr id="2" name="Slide Number Placeholder 1">
            <a:extLst>
              <a:ext uri="{FF2B5EF4-FFF2-40B4-BE49-F238E27FC236}">
                <a16:creationId xmlns:a16="http://schemas.microsoft.com/office/drawing/2014/main" id="{74FA5A5E-3A80-4212-8FBE-EA86CF98BCE3}"/>
              </a:ext>
            </a:extLst>
          </p:cNvPr>
          <p:cNvSpPr>
            <a:spLocks noGrp="1"/>
          </p:cNvSpPr>
          <p:nvPr>
            <p:ph type="sldNum" sz="quarter" idx="12"/>
          </p:nvPr>
        </p:nvSpPr>
        <p:spPr/>
        <p:txBody>
          <a:bodyPr/>
          <a:lstStyle/>
          <a:p>
            <a:fld id="{1880F96C-824F-4C37-99B8-7E149B40C9DC}" type="slidenum">
              <a:rPr lang="en-US" smtClean="0"/>
              <a:t>75</a:t>
            </a:fld>
            <a:endParaRPr lang="en-US"/>
          </a:p>
        </p:txBody>
      </p:sp>
      <p:sp>
        <p:nvSpPr>
          <p:cNvPr id="15" name="TextBox 14">
            <a:extLst>
              <a:ext uri="{FF2B5EF4-FFF2-40B4-BE49-F238E27FC236}">
                <a16:creationId xmlns:a16="http://schemas.microsoft.com/office/drawing/2014/main" id="{4A74E999-7F2A-4D4F-B685-0A2B4BAE4EFC}"/>
              </a:ext>
            </a:extLst>
          </p:cNvPr>
          <p:cNvSpPr txBox="1"/>
          <p:nvPr/>
        </p:nvSpPr>
        <p:spPr>
          <a:xfrm>
            <a:off x="8610600" y="3799785"/>
            <a:ext cx="3333750" cy="707886"/>
          </a:xfrm>
          <a:prstGeom prst="rect">
            <a:avLst/>
          </a:prstGeom>
          <a:noFill/>
        </p:spPr>
        <p:txBody>
          <a:bodyPr wrap="square" rtlCol="0">
            <a:spAutoFit/>
          </a:bodyPr>
          <a:lstStyle/>
          <a:p>
            <a:pPr algn="ctr"/>
            <a:r>
              <a:rPr lang="vi-VN" sz="2000" b="1" i="1" dirty="0"/>
              <a:t>Bảng 5.3</a:t>
            </a:r>
            <a:r>
              <a:rPr lang="vi-VN" sz="2000" i="1" dirty="0"/>
              <a:t>: So sánh metrics trên bộ dữ liệu đa ngôn ngữ</a:t>
            </a:r>
            <a:endParaRPr lang="en-US" sz="2000" i="1" dirty="0"/>
          </a:p>
        </p:txBody>
      </p:sp>
      <p:pic>
        <p:nvPicPr>
          <p:cNvPr id="9" name="Picture 8">
            <a:extLst>
              <a:ext uri="{FF2B5EF4-FFF2-40B4-BE49-F238E27FC236}">
                <a16:creationId xmlns:a16="http://schemas.microsoft.com/office/drawing/2014/main" id="{8D20DF24-6ACB-4E52-A2E3-3A7406B8AE3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91129" y="1755736"/>
            <a:ext cx="7603008" cy="4958817"/>
          </a:xfrm>
          <a:prstGeom prst="rect">
            <a:avLst/>
          </a:prstGeom>
        </p:spPr>
      </p:pic>
    </p:spTree>
    <p:extLst>
      <p:ext uri="{BB962C8B-B14F-4D97-AF65-F5344CB8AC3E}">
        <p14:creationId xmlns:p14="http://schemas.microsoft.com/office/powerpoint/2010/main" val="226173422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vi-VN" dirty="0">
                <a:latin typeface="Calibri Light" panose="020F0302020204030204" pitchFamily="34" charset="0"/>
                <a:cs typeface="Calibri Light" panose="020F0302020204030204" pitchFamily="34" charset="0"/>
              </a:rPr>
              <a:t>6. Thiết kế ứng dụng</a:t>
            </a:r>
            <a:endParaRPr lang="en-US" dirty="0">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393426721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a:xfrm>
            <a:off x="838200" y="593177"/>
            <a:ext cx="10515600" cy="1325563"/>
          </a:xfrm>
        </p:spPr>
        <p:txBody>
          <a:bodyPr>
            <a:normAutofit/>
          </a:bodyPr>
          <a:lstStyle/>
          <a:p>
            <a:r>
              <a:rPr lang="vi-VN" sz="4800" dirty="0">
                <a:latin typeface="Calibri Light" panose="020F0302020204030204" pitchFamily="34" charset="0"/>
                <a:cs typeface="Calibri Light" panose="020F0302020204030204" pitchFamily="34" charset="0"/>
              </a:rPr>
              <a:t>Đặc điểm dữ liệu</a:t>
            </a:r>
            <a:endParaRPr lang="en-US" sz="4800" dirty="0">
              <a:latin typeface="Calibri Light" panose="020F0302020204030204" pitchFamily="34" charset="0"/>
              <a:cs typeface="Calibri Light" panose="020F0302020204030204" pitchFamily="34" charset="0"/>
            </a:endParaRPr>
          </a:p>
        </p:txBody>
      </p:sp>
      <p:sp>
        <p:nvSpPr>
          <p:cNvPr id="8" name="TextBox 7">
            <a:extLst>
              <a:ext uri="{FF2B5EF4-FFF2-40B4-BE49-F238E27FC236}">
                <a16:creationId xmlns:a16="http://schemas.microsoft.com/office/drawing/2014/main" id="{4088D18A-8578-4D90-9397-376DD892AAAA}"/>
              </a:ext>
            </a:extLst>
          </p:cNvPr>
          <p:cNvSpPr txBox="1"/>
          <p:nvPr/>
        </p:nvSpPr>
        <p:spPr>
          <a:xfrm>
            <a:off x="1255552" y="2189656"/>
            <a:ext cx="4840448" cy="3046988"/>
          </a:xfrm>
          <a:prstGeom prst="rect">
            <a:avLst/>
          </a:prstGeom>
          <a:noFill/>
        </p:spPr>
        <p:txBody>
          <a:bodyPr wrap="square" rtlCol="0">
            <a:spAutoFit/>
          </a:bodyPr>
          <a:lstStyle/>
          <a:p>
            <a:r>
              <a:rPr lang="vi-VN" sz="3200" b="1" dirty="0">
                <a:latin typeface="Calibri" panose="020F0502020204030204" pitchFamily="34" charset="0"/>
                <a:cs typeface="Calibri" panose="020F0502020204030204" pitchFamily="34" charset="0"/>
              </a:rPr>
              <a:t>Lọc nhiễu tĩnh</a:t>
            </a:r>
          </a:p>
          <a:p>
            <a:pPr marL="285750" indent="-285750">
              <a:buFont typeface="Arial" panose="020B0604020202020204" pitchFamily="34" charset="0"/>
              <a:buChar char="•"/>
            </a:pPr>
            <a:endParaRPr lang="en-US" sz="32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vi-VN" sz="3200" dirty="0">
                <a:solidFill>
                  <a:srgbClr val="FF0000"/>
                </a:solidFill>
                <a:latin typeface="Calibri" panose="020F0502020204030204" pitchFamily="34" charset="0"/>
                <a:cs typeface="Calibri" panose="020F0502020204030204" pitchFamily="34" charset="0"/>
              </a:rPr>
              <a:t>Dữ liệu cố định</a:t>
            </a:r>
            <a:r>
              <a:rPr lang="vi-VN" sz="3200" dirty="0">
                <a:latin typeface="Calibri" panose="020F0502020204030204" pitchFamily="34" charset="0"/>
                <a:cs typeface="Calibri" panose="020F0502020204030204" pitchFamily="34" charset="0"/>
              </a:rPr>
              <a:t> trên đĩa hoặc bộ nhớ</a:t>
            </a:r>
          </a:p>
          <a:p>
            <a:pPr marL="285750" indent="-285750">
              <a:buFont typeface="Arial" panose="020B0604020202020204" pitchFamily="34" charset="0"/>
              <a:buChar char="•"/>
            </a:pPr>
            <a:r>
              <a:rPr lang="vi-VN" sz="3200" dirty="0">
                <a:latin typeface="Calibri" panose="020F0502020204030204" pitchFamily="34" charset="0"/>
                <a:cs typeface="Calibri" panose="020F0502020204030204" pitchFamily="34" charset="0"/>
              </a:rPr>
              <a:t>Model có thể có </a:t>
            </a:r>
            <a:r>
              <a:rPr lang="vi-VN" sz="3200" dirty="0">
                <a:solidFill>
                  <a:srgbClr val="FF0000"/>
                </a:solidFill>
                <a:latin typeface="Calibri" panose="020F0502020204030204" pitchFamily="34" charset="0"/>
                <a:cs typeface="Calibri" panose="020F0502020204030204" pitchFamily="34" charset="0"/>
              </a:rPr>
              <a:t>latency cao</a:t>
            </a:r>
            <a:endParaRPr lang="en-US" sz="3200" dirty="0">
              <a:solidFill>
                <a:srgbClr val="FF0000"/>
              </a:solidFill>
              <a:latin typeface="Calibri" panose="020F050202020403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A840DC7D-B789-4383-8E11-B79EAC57C2E0}"/>
              </a:ext>
            </a:extLst>
          </p:cNvPr>
          <p:cNvSpPr txBox="1"/>
          <p:nvPr/>
        </p:nvSpPr>
        <p:spPr>
          <a:xfrm>
            <a:off x="6983135" y="2189656"/>
            <a:ext cx="4840448" cy="3539430"/>
          </a:xfrm>
          <a:prstGeom prst="rect">
            <a:avLst/>
          </a:prstGeom>
          <a:noFill/>
        </p:spPr>
        <p:txBody>
          <a:bodyPr wrap="square" rtlCol="0">
            <a:spAutoFit/>
          </a:bodyPr>
          <a:lstStyle/>
          <a:p>
            <a:r>
              <a:rPr lang="vi-VN" sz="3200" b="1" dirty="0">
                <a:latin typeface="Calibri" panose="020F0502020204030204" pitchFamily="34" charset="0"/>
                <a:cs typeface="Calibri" panose="020F0502020204030204" pitchFamily="34" charset="0"/>
              </a:rPr>
              <a:t>Lọc nhiễu động</a:t>
            </a:r>
          </a:p>
          <a:p>
            <a:pPr marL="285750" indent="-285750">
              <a:buFont typeface="Arial" panose="020B0604020202020204" pitchFamily="34" charset="0"/>
              <a:buChar char="•"/>
            </a:pPr>
            <a:endParaRPr lang="en-US" sz="32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vi-VN" sz="3200" dirty="0">
                <a:solidFill>
                  <a:srgbClr val="FF0000"/>
                </a:solidFill>
                <a:latin typeface="Calibri" panose="020F0502020204030204" pitchFamily="34" charset="0"/>
                <a:cs typeface="Calibri" panose="020F0502020204030204" pitchFamily="34" charset="0"/>
              </a:rPr>
              <a:t>Dữ liệu liên tục</a:t>
            </a:r>
            <a:r>
              <a:rPr lang="vi-VN" sz="3200" dirty="0">
                <a:latin typeface="Calibri" panose="020F0502020204030204" pitchFamily="34" charset="0"/>
                <a:cs typeface="Calibri" panose="020F0502020204030204" pitchFamily="34" charset="0"/>
              </a:rPr>
              <a:t> từ microphone</a:t>
            </a:r>
          </a:p>
          <a:p>
            <a:pPr marL="285750" indent="-285750">
              <a:buFont typeface="Arial" panose="020B0604020202020204" pitchFamily="34" charset="0"/>
              <a:buChar char="•"/>
            </a:pPr>
            <a:r>
              <a:rPr lang="vi-VN" sz="3200" dirty="0">
                <a:latin typeface="Calibri" panose="020F0502020204030204" pitchFamily="34" charset="0"/>
                <a:cs typeface="Calibri" panose="020F0502020204030204" pitchFamily="34" charset="0"/>
              </a:rPr>
              <a:t>Lọc trực tiếp lúc người dùng trò chuyện (</a:t>
            </a:r>
            <a:r>
              <a:rPr lang="vi-VN" sz="3200" dirty="0">
                <a:solidFill>
                  <a:srgbClr val="FF0000"/>
                </a:solidFill>
                <a:latin typeface="Calibri" panose="020F0502020204030204" pitchFamily="34" charset="0"/>
                <a:cs typeface="Calibri" panose="020F0502020204030204" pitchFamily="34" charset="0"/>
              </a:rPr>
              <a:t>latency thấp</a:t>
            </a:r>
            <a:r>
              <a:rPr lang="vi-VN" sz="3200" dirty="0">
                <a:latin typeface="Calibri" panose="020F0502020204030204" pitchFamily="34" charset="0"/>
                <a:cs typeface="Calibri" panose="020F0502020204030204" pitchFamily="34" charset="0"/>
              </a:rPr>
              <a:t>)</a:t>
            </a:r>
          </a:p>
        </p:txBody>
      </p:sp>
      <p:cxnSp>
        <p:nvCxnSpPr>
          <p:cNvPr id="10" name="Straight Connector 9">
            <a:extLst>
              <a:ext uri="{FF2B5EF4-FFF2-40B4-BE49-F238E27FC236}">
                <a16:creationId xmlns:a16="http://schemas.microsoft.com/office/drawing/2014/main" id="{F76251D8-2A43-420D-9EB5-3ED2A2F3B54E}"/>
              </a:ext>
            </a:extLst>
          </p:cNvPr>
          <p:cNvCxnSpPr>
            <a:cxnSpLocks/>
          </p:cNvCxnSpPr>
          <p:nvPr/>
        </p:nvCxnSpPr>
        <p:spPr>
          <a:xfrm>
            <a:off x="6096000" y="1988491"/>
            <a:ext cx="0" cy="3835840"/>
          </a:xfrm>
          <a:prstGeom prst="line">
            <a:avLst/>
          </a:prstGeom>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F14B07D1-E488-4C62-BA32-98E3A434A5C0}"/>
              </a:ext>
            </a:extLst>
          </p:cNvPr>
          <p:cNvSpPr>
            <a:spLocks noGrp="1"/>
          </p:cNvSpPr>
          <p:nvPr>
            <p:ph type="sldNum" sz="quarter" idx="12"/>
          </p:nvPr>
        </p:nvSpPr>
        <p:spPr/>
        <p:txBody>
          <a:bodyPr/>
          <a:lstStyle/>
          <a:p>
            <a:fld id="{1880F96C-824F-4C37-99B8-7E149B40C9DC}" type="slidenum">
              <a:rPr lang="en-US" smtClean="0"/>
              <a:t>77</a:t>
            </a:fld>
            <a:endParaRPr lang="en-US"/>
          </a:p>
        </p:txBody>
      </p:sp>
    </p:spTree>
    <p:extLst>
      <p:ext uri="{BB962C8B-B14F-4D97-AF65-F5344CB8AC3E}">
        <p14:creationId xmlns:p14="http://schemas.microsoft.com/office/powerpoint/2010/main" val="236335767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a:xfrm>
            <a:off x="838200" y="593177"/>
            <a:ext cx="10515600" cy="1325563"/>
          </a:xfrm>
        </p:spPr>
        <p:txBody>
          <a:bodyPr>
            <a:normAutofit/>
          </a:bodyPr>
          <a:lstStyle/>
          <a:p>
            <a:r>
              <a:rPr lang="vi-VN" sz="4800" dirty="0">
                <a:latin typeface="Calibri Light" panose="020F0302020204030204" pitchFamily="34" charset="0"/>
                <a:cs typeface="Calibri Light" panose="020F0302020204030204" pitchFamily="34" charset="0"/>
              </a:rPr>
              <a:t>Yêu cầu hệ thống</a:t>
            </a:r>
            <a:endParaRPr lang="en-US" sz="4800" dirty="0">
              <a:latin typeface="Calibri Light" panose="020F0302020204030204" pitchFamily="34" charset="0"/>
              <a:cs typeface="Calibri Light" panose="020F0302020204030204" pitchFamily="34" charset="0"/>
            </a:endParaRPr>
          </a:p>
        </p:txBody>
      </p:sp>
      <p:sp>
        <p:nvSpPr>
          <p:cNvPr id="8" name="TextBox 7">
            <a:extLst>
              <a:ext uri="{FF2B5EF4-FFF2-40B4-BE49-F238E27FC236}">
                <a16:creationId xmlns:a16="http://schemas.microsoft.com/office/drawing/2014/main" id="{6BD20F59-7C49-4ABD-BD42-C5B0761FB71C}"/>
              </a:ext>
            </a:extLst>
          </p:cNvPr>
          <p:cNvSpPr txBox="1"/>
          <p:nvPr/>
        </p:nvSpPr>
        <p:spPr>
          <a:xfrm>
            <a:off x="1255552" y="2189656"/>
            <a:ext cx="4840448" cy="2554545"/>
          </a:xfrm>
          <a:prstGeom prst="rect">
            <a:avLst/>
          </a:prstGeom>
          <a:noFill/>
        </p:spPr>
        <p:txBody>
          <a:bodyPr wrap="square" rtlCol="0">
            <a:spAutoFit/>
          </a:bodyPr>
          <a:lstStyle/>
          <a:p>
            <a:r>
              <a:rPr lang="vi-VN" sz="3200" b="1" dirty="0">
                <a:latin typeface="Calibri" panose="020F0502020204030204" pitchFamily="34" charset="0"/>
                <a:cs typeface="Calibri" panose="020F0502020204030204" pitchFamily="34" charset="0"/>
              </a:rPr>
              <a:t>Lọc nhiễu tĩnh</a:t>
            </a:r>
          </a:p>
          <a:p>
            <a:pPr marL="285750" indent="-285750">
              <a:buFont typeface="Arial" panose="020B0604020202020204" pitchFamily="34" charset="0"/>
              <a:buChar char="•"/>
            </a:pPr>
            <a:endParaRPr lang="en-US" sz="32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vi-VN" sz="3200" dirty="0">
                <a:latin typeface="Calibri" panose="020F0502020204030204" pitchFamily="34" charset="0"/>
                <a:cs typeface="Calibri" panose="020F0502020204030204" pitchFamily="34" charset="0"/>
              </a:rPr>
              <a:t>Cho phép sử dụng các tính năng khác khi đang lọc</a:t>
            </a:r>
            <a:endParaRPr lang="en-US" sz="3200" dirty="0">
              <a:latin typeface="Calibri" panose="020F050202020403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CAAAEB65-2857-441A-9B69-8C7E815EC717}"/>
              </a:ext>
            </a:extLst>
          </p:cNvPr>
          <p:cNvSpPr txBox="1"/>
          <p:nvPr/>
        </p:nvSpPr>
        <p:spPr>
          <a:xfrm>
            <a:off x="6983135" y="2189656"/>
            <a:ext cx="4840448" cy="2062103"/>
          </a:xfrm>
          <a:prstGeom prst="rect">
            <a:avLst/>
          </a:prstGeom>
          <a:noFill/>
        </p:spPr>
        <p:txBody>
          <a:bodyPr wrap="square" rtlCol="0">
            <a:spAutoFit/>
          </a:bodyPr>
          <a:lstStyle/>
          <a:p>
            <a:r>
              <a:rPr lang="vi-VN" sz="3200" b="1" dirty="0">
                <a:latin typeface="Calibri" panose="020F0502020204030204" pitchFamily="34" charset="0"/>
                <a:cs typeface="Calibri" panose="020F0502020204030204" pitchFamily="34" charset="0"/>
              </a:rPr>
              <a:t>Lọc nhiễu động</a:t>
            </a:r>
          </a:p>
          <a:p>
            <a:pPr marL="285750" indent="-285750">
              <a:buFont typeface="Arial" panose="020B0604020202020204" pitchFamily="34" charset="0"/>
              <a:buChar char="•"/>
            </a:pPr>
            <a:endParaRPr lang="en-US" sz="32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vi-VN" sz="3200" dirty="0">
                <a:latin typeface="Calibri" panose="020F0502020204030204" pitchFamily="34" charset="0"/>
                <a:cs typeface="Calibri" panose="020F0502020204030204" pitchFamily="34" charset="0"/>
              </a:rPr>
              <a:t>Độ trễ thấp (&lt; 8ms)</a:t>
            </a:r>
          </a:p>
          <a:p>
            <a:pPr marL="285750" indent="-285750">
              <a:buFont typeface="Arial" panose="020B0604020202020204" pitchFamily="34" charset="0"/>
              <a:buChar char="•"/>
            </a:pPr>
            <a:r>
              <a:rPr lang="vi-VN" sz="3200" dirty="0">
                <a:latin typeface="Calibri" panose="020F0502020204030204" pitchFamily="34" charset="0"/>
                <a:cs typeface="Calibri" panose="020F0502020204030204" pitchFamily="34" charset="0"/>
              </a:rPr>
              <a:t>Lượng tiêu thụ CPU &lt; 25%</a:t>
            </a:r>
          </a:p>
        </p:txBody>
      </p:sp>
      <p:cxnSp>
        <p:nvCxnSpPr>
          <p:cNvPr id="10" name="Straight Connector 9">
            <a:extLst>
              <a:ext uri="{FF2B5EF4-FFF2-40B4-BE49-F238E27FC236}">
                <a16:creationId xmlns:a16="http://schemas.microsoft.com/office/drawing/2014/main" id="{EF775F12-8014-4CCE-BD0E-16D8F75EC8BE}"/>
              </a:ext>
            </a:extLst>
          </p:cNvPr>
          <p:cNvCxnSpPr>
            <a:cxnSpLocks/>
          </p:cNvCxnSpPr>
          <p:nvPr/>
        </p:nvCxnSpPr>
        <p:spPr>
          <a:xfrm>
            <a:off x="6096000" y="1988491"/>
            <a:ext cx="0" cy="2931379"/>
          </a:xfrm>
          <a:prstGeom prst="line">
            <a:avLst/>
          </a:prstGeom>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56C5BAA8-5537-4C73-96DB-B12E5CD043EE}"/>
              </a:ext>
            </a:extLst>
          </p:cNvPr>
          <p:cNvSpPr>
            <a:spLocks noGrp="1"/>
          </p:cNvSpPr>
          <p:nvPr>
            <p:ph type="sldNum" sz="quarter" idx="12"/>
          </p:nvPr>
        </p:nvSpPr>
        <p:spPr/>
        <p:txBody>
          <a:bodyPr/>
          <a:lstStyle/>
          <a:p>
            <a:fld id="{1880F96C-824F-4C37-99B8-7E149B40C9DC}" type="slidenum">
              <a:rPr lang="en-US" smtClean="0"/>
              <a:t>78</a:t>
            </a:fld>
            <a:endParaRPr lang="en-US"/>
          </a:p>
        </p:txBody>
      </p:sp>
      <p:sp>
        <p:nvSpPr>
          <p:cNvPr id="7" name="TextBox 6">
            <a:extLst>
              <a:ext uri="{FF2B5EF4-FFF2-40B4-BE49-F238E27FC236}">
                <a16:creationId xmlns:a16="http://schemas.microsoft.com/office/drawing/2014/main" id="{9A8E1D84-7566-4763-99F9-C911BAFE0570}"/>
              </a:ext>
            </a:extLst>
          </p:cNvPr>
          <p:cNvSpPr txBox="1"/>
          <p:nvPr/>
        </p:nvSpPr>
        <p:spPr>
          <a:xfrm>
            <a:off x="7207129" y="5871636"/>
            <a:ext cx="3870784" cy="646331"/>
          </a:xfrm>
          <a:prstGeom prst="rect">
            <a:avLst/>
          </a:prstGeom>
          <a:noFill/>
        </p:spPr>
        <p:txBody>
          <a:bodyPr wrap="square" rtlCol="0">
            <a:spAutoFit/>
          </a:bodyPr>
          <a:lstStyle/>
          <a:p>
            <a:r>
              <a:rPr lang="vi-VN" i="1" dirty="0"/>
              <a:t>Hệ thống được xét CPU 4 cores, RAM 4 GB, chạy trên SSD</a:t>
            </a:r>
            <a:endParaRPr lang="en-US" i="1" dirty="0"/>
          </a:p>
        </p:txBody>
      </p:sp>
      <p:cxnSp>
        <p:nvCxnSpPr>
          <p:cNvPr id="11" name="Straight Connector 10">
            <a:extLst>
              <a:ext uri="{FF2B5EF4-FFF2-40B4-BE49-F238E27FC236}">
                <a16:creationId xmlns:a16="http://schemas.microsoft.com/office/drawing/2014/main" id="{804A195B-2E05-4148-94E9-495588C3D0C5}"/>
              </a:ext>
            </a:extLst>
          </p:cNvPr>
          <p:cNvCxnSpPr/>
          <p:nvPr/>
        </p:nvCxnSpPr>
        <p:spPr>
          <a:xfrm>
            <a:off x="7207129" y="5871636"/>
            <a:ext cx="3734140"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68124285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a:xfrm>
            <a:off x="838200" y="593177"/>
            <a:ext cx="10515600" cy="1325563"/>
          </a:xfrm>
        </p:spPr>
        <p:txBody>
          <a:bodyPr>
            <a:normAutofit/>
          </a:bodyPr>
          <a:lstStyle/>
          <a:p>
            <a:r>
              <a:rPr lang="vi-VN" sz="4800" dirty="0">
                <a:latin typeface="Calibri Light" panose="020F0302020204030204" pitchFamily="34" charset="0"/>
                <a:cs typeface="Calibri Light" panose="020F0302020204030204" pitchFamily="34" charset="0"/>
              </a:rPr>
              <a:t>Xử lý bất đồng bộ</a:t>
            </a:r>
            <a:endParaRPr lang="en-US" sz="4800" dirty="0">
              <a:latin typeface="Calibri Light" panose="020F0302020204030204" pitchFamily="34" charset="0"/>
              <a:cs typeface="Calibri Light" panose="020F0302020204030204" pitchFamily="34" charset="0"/>
            </a:endParaRPr>
          </a:p>
        </p:txBody>
      </p:sp>
      <p:pic>
        <p:nvPicPr>
          <p:cNvPr id="1026" name="Picture 2" descr="Koyeb - Introduction to Synchronous and Asynchronous Processing">
            <a:extLst>
              <a:ext uri="{FF2B5EF4-FFF2-40B4-BE49-F238E27FC236}">
                <a16:creationId xmlns:a16="http://schemas.microsoft.com/office/drawing/2014/main" id="{D7AC854D-8414-404D-A3CC-33954AE9ABB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38199" y="1769653"/>
            <a:ext cx="7280694" cy="4346083"/>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5299D8D3-7FDA-410C-BAB4-FEB3B553CA8F}"/>
              </a:ext>
            </a:extLst>
          </p:cNvPr>
          <p:cNvSpPr txBox="1"/>
          <p:nvPr/>
        </p:nvSpPr>
        <p:spPr>
          <a:xfrm>
            <a:off x="1039966" y="6365789"/>
            <a:ext cx="2153154" cy="307777"/>
          </a:xfrm>
          <a:prstGeom prst="rect">
            <a:avLst/>
          </a:prstGeom>
          <a:noFill/>
        </p:spPr>
        <p:txBody>
          <a:bodyPr wrap="none" rtlCol="0">
            <a:spAutoFit/>
          </a:bodyPr>
          <a:lstStyle/>
          <a:p>
            <a:r>
              <a:rPr lang="vi-VN" sz="1400" i="1" dirty="0"/>
              <a:t>Nguồn hình ảnh</a:t>
            </a:r>
            <a:r>
              <a:rPr lang="vi-VN" sz="1400" i="1"/>
              <a:t>: Internet</a:t>
            </a:r>
            <a:endParaRPr lang="en-US" sz="1400" i="1" dirty="0"/>
          </a:p>
        </p:txBody>
      </p:sp>
      <p:sp>
        <p:nvSpPr>
          <p:cNvPr id="2" name="Slide Number Placeholder 1">
            <a:extLst>
              <a:ext uri="{FF2B5EF4-FFF2-40B4-BE49-F238E27FC236}">
                <a16:creationId xmlns:a16="http://schemas.microsoft.com/office/drawing/2014/main" id="{EAD1360C-AA1D-4805-81BA-2A6E9F5EB6BC}"/>
              </a:ext>
            </a:extLst>
          </p:cNvPr>
          <p:cNvSpPr>
            <a:spLocks noGrp="1"/>
          </p:cNvSpPr>
          <p:nvPr>
            <p:ph type="sldNum" sz="quarter" idx="12"/>
          </p:nvPr>
        </p:nvSpPr>
        <p:spPr/>
        <p:txBody>
          <a:bodyPr/>
          <a:lstStyle/>
          <a:p>
            <a:fld id="{1880F96C-824F-4C37-99B8-7E149B40C9DC}" type="slidenum">
              <a:rPr lang="en-US" smtClean="0"/>
              <a:t>79</a:t>
            </a:fld>
            <a:endParaRPr lang="en-US"/>
          </a:p>
        </p:txBody>
      </p:sp>
    </p:spTree>
    <p:extLst>
      <p:ext uri="{BB962C8B-B14F-4D97-AF65-F5344CB8AC3E}">
        <p14:creationId xmlns:p14="http://schemas.microsoft.com/office/powerpoint/2010/main" val="13879498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9" name="Title 5">
            <a:extLst>
              <a:ext uri="{FF2B5EF4-FFF2-40B4-BE49-F238E27FC236}">
                <a16:creationId xmlns:a16="http://schemas.microsoft.com/office/drawing/2014/main" id="{10470D67-1E61-439F-9157-05CF254E5324}"/>
              </a:ext>
            </a:extLst>
          </p:cNvPr>
          <p:cNvSpPr>
            <a:spLocks noGrp="1"/>
          </p:cNvSpPr>
          <p:nvPr>
            <p:ph type="title"/>
          </p:nvPr>
        </p:nvSpPr>
        <p:spPr>
          <a:xfrm>
            <a:off x="838200" y="691651"/>
            <a:ext cx="10515600" cy="1325563"/>
          </a:xfrm>
        </p:spPr>
        <p:txBody>
          <a:bodyPr/>
          <a:lstStyle/>
          <a:p>
            <a:r>
              <a:rPr lang="vi-VN" b="0" dirty="0">
                <a:latin typeface="Calibri" panose="020F0502020204030204" pitchFamily="34" charset="0"/>
                <a:cs typeface="Calibri" panose="020F0502020204030204" pitchFamily="34" charset="0"/>
              </a:rPr>
              <a:t>Thách thức</a:t>
            </a:r>
            <a:endParaRPr lang="en-US" b="0" dirty="0">
              <a:latin typeface="Calibri" panose="020F0502020204030204" pitchFamily="34" charset="0"/>
              <a:cs typeface="Calibri" panose="020F0502020204030204" pitchFamily="34" charset="0"/>
            </a:endParaRPr>
          </a:p>
        </p:txBody>
      </p:sp>
      <p:sp>
        <p:nvSpPr>
          <p:cNvPr id="10" name="TextBox 9">
            <a:extLst>
              <a:ext uri="{FF2B5EF4-FFF2-40B4-BE49-F238E27FC236}">
                <a16:creationId xmlns:a16="http://schemas.microsoft.com/office/drawing/2014/main" id="{28289DD3-221D-4CF1-8279-60A9FEDF3D10}"/>
              </a:ext>
            </a:extLst>
          </p:cNvPr>
          <p:cNvSpPr txBox="1"/>
          <p:nvPr/>
        </p:nvSpPr>
        <p:spPr>
          <a:xfrm>
            <a:off x="1255552" y="2666734"/>
            <a:ext cx="4840448" cy="3539430"/>
          </a:xfrm>
          <a:prstGeom prst="rect">
            <a:avLst/>
          </a:prstGeom>
          <a:noFill/>
        </p:spPr>
        <p:txBody>
          <a:bodyPr wrap="square" rtlCol="0">
            <a:spAutoFit/>
          </a:bodyPr>
          <a:lstStyle/>
          <a:p>
            <a:r>
              <a:rPr lang="vi-VN" sz="3200" b="1" dirty="0">
                <a:latin typeface="Calibri" panose="020F0502020204030204" pitchFamily="34" charset="0"/>
                <a:cs typeface="Calibri" panose="020F0502020204030204" pitchFamily="34" charset="0"/>
              </a:rPr>
              <a:t>Mô hình lọc nhiễu</a:t>
            </a:r>
          </a:p>
          <a:p>
            <a:pPr marL="285750" indent="-285750">
              <a:buFont typeface="Arial" panose="020B0604020202020204" pitchFamily="34" charset="0"/>
              <a:buChar char="•"/>
            </a:pPr>
            <a:endParaRPr lang="en-US" sz="32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vi-VN" sz="3200" dirty="0">
                <a:latin typeface="Calibri" panose="020F0502020204030204" pitchFamily="34" charset="0"/>
                <a:cs typeface="Calibri" panose="020F0502020204030204" pitchFamily="34" charset="0"/>
              </a:rPr>
              <a:t>Chất lượng âm thanh</a:t>
            </a:r>
          </a:p>
          <a:p>
            <a:pPr marL="285750" indent="-285750">
              <a:buFont typeface="Arial" panose="020B0604020202020204" pitchFamily="34" charset="0"/>
              <a:buChar char="•"/>
            </a:pPr>
            <a:endParaRPr lang="vi-VN" sz="32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vi-VN" sz="3200" dirty="0">
                <a:latin typeface="Calibri" panose="020F0502020204030204" pitchFamily="34" charset="0"/>
                <a:cs typeface="Calibri" panose="020F0502020204030204" pitchFamily="34" charset="0"/>
              </a:rPr>
              <a:t>Tốc độ xử lý của mô hình</a:t>
            </a:r>
          </a:p>
          <a:p>
            <a:pPr marL="285750" indent="-285750">
              <a:buFont typeface="Arial" panose="020B0604020202020204" pitchFamily="34" charset="0"/>
              <a:buChar char="•"/>
            </a:pPr>
            <a:endParaRPr lang="vi-VN" sz="32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vi-VN" sz="3200" dirty="0">
                <a:latin typeface="Calibri" panose="020F0502020204030204" pitchFamily="34" charset="0"/>
                <a:cs typeface="Calibri" panose="020F0502020204030204" pitchFamily="34" charset="0"/>
              </a:rPr>
              <a:t>Tài nguyên sử dụng</a:t>
            </a:r>
            <a:endParaRPr lang="en-US" sz="3200" dirty="0">
              <a:latin typeface="Calibri" panose="020F0502020204030204" pitchFamily="34" charset="0"/>
              <a:cs typeface="Calibri" panose="020F0502020204030204" pitchFamily="34" charset="0"/>
            </a:endParaRPr>
          </a:p>
        </p:txBody>
      </p:sp>
      <p:sp>
        <p:nvSpPr>
          <p:cNvPr id="11" name="TextBox 10">
            <a:extLst>
              <a:ext uri="{FF2B5EF4-FFF2-40B4-BE49-F238E27FC236}">
                <a16:creationId xmlns:a16="http://schemas.microsoft.com/office/drawing/2014/main" id="{3EACB4EF-2EA8-4259-AD05-FDB57E38B3CE}"/>
              </a:ext>
            </a:extLst>
          </p:cNvPr>
          <p:cNvSpPr txBox="1"/>
          <p:nvPr/>
        </p:nvSpPr>
        <p:spPr>
          <a:xfrm>
            <a:off x="6983135" y="2666734"/>
            <a:ext cx="4840448" cy="3539430"/>
          </a:xfrm>
          <a:prstGeom prst="rect">
            <a:avLst/>
          </a:prstGeom>
          <a:noFill/>
        </p:spPr>
        <p:txBody>
          <a:bodyPr wrap="square" rtlCol="0">
            <a:spAutoFit/>
          </a:bodyPr>
          <a:lstStyle/>
          <a:p>
            <a:r>
              <a:rPr lang="vi-VN" sz="3200" b="1" dirty="0">
                <a:latin typeface="Calibri" panose="020F0502020204030204" pitchFamily="34" charset="0"/>
                <a:cs typeface="Calibri" panose="020F0502020204030204" pitchFamily="34" charset="0"/>
              </a:rPr>
              <a:t>Ứng dụng</a:t>
            </a:r>
          </a:p>
          <a:p>
            <a:pPr marL="285750" indent="-285750">
              <a:buFont typeface="Arial" panose="020B0604020202020204" pitchFamily="34" charset="0"/>
              <a:buChar char="•"/>
            </a:pPr>
            <a:endParaRPr lang="en-US" sz="32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vi-VN" sz="3200" dirty="0">
                <a:latin typeface="Calibri" panose="020F0502020204030204" pitchFamily="34" charset="0"/>
                <a:cs typeface="Calibri" panose="020F0502020204030204" pitchFamily="34" charset="0"/>
              </a:rPr>
              <a:t>Xử lý thời gian thực</a:t>
            </a:r>
          </a:p>
          <a:p>
            <a:pPr marL="285750" indent="-285750">
              <a:buFont typeface="Arial" panose="020B0604020202020204" pitchFamily="34" charset="0"/>
              <a:buChar char="•"/>
            </a:pPr>
            <a:endParaRPr lang="vi-VN" sz="32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vi-VN" sz="3200" dirty="0">
                <a:latin typeface="Calibri" panose="020F0502020204030204" pitchFamily="34" charset="0"/>
                <a:cs typeface="Calibri" panose="020F0502020204030204" pitchFamily="34" charset="0"/>
              </a:rPr>
              <a:t>Sử dụng ít tài nguyên</a:t>
            </a:r>
          </a:p>
          <a:p>
            <a:pPr marL="285750" indent="-285750">
              <a:buFont typeface="Arial" panose="020B0604020202020204" pitchFamily="34" charset="0"/>
              <a:buChar char="•"/>
            </a:pPr>
            <a:endParaRPr lang="vi-VN" sz="32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vi-VN" sz="3200" dirty="0">
                <a:latin typeface="Calibri" panose="020F0502020204030204" pitchFamily="34" charset="0"/>
                <a:cs typeface="Calibri" panose="020F0502020204030204" pitchFamily="34" charset="0"/>
              </a:rPr>
              <a:t>Tính ổn định</a:t>
            </a:r>
            <a:endParaRPr lang="en-US" sz="3200" dirty="0">
              <a:latin typeface="Calibri" panose="020F0502020204030204" pitchFamily="34" charset="0"/>
              <a:cs typeface="Calibri" panose="020F0502020204030204" pitchFamily="34" charset="0"/>
            </a:endParaRPr>
          </a:p>
        </p:txBody>
      </p:sp>
      <p:cxnSp>
        <p:nvCxnSpPr>
          <p:cNvPr id="12" name="Straight Connector 11">
            <a:extLst>
              <a:ext uri="{FF2B5EF4-FFF2-40B4-BE49-F238E27FC236}">
                <a16:creationId xmlns:a16="http://schemas.microsoft.com/office/drawing/2014/main" id="{A0BF2658-EE5B-4743-A522-B6457B3FAD24}"/>
              </a:ext>
            </a:extLst>
          </p:cNvPr>
          <p:cNvCxnSpPr>
            <a:cxnSpLocks/>
          </p:cNvCxnSpPr>
          <p:nvPr/>
        </p:nvCxnSpPr>
        <p:spPr>
          <a:xfrm>
            <a:off x="6096000" y="2465569"/>
            <a:ext cx="0" cy="3000953"/>
          </a:xfrm>
          <a:prstGeom prst="line">
            <a:avLst/>
          </a:prstGeom>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15F1935A-DE3C-469C-AB18-EEF9B7C36EBD}"/>
              </a:ext>
            </a:extLst>
          </p:cNvPr>
          <p:cNvSpPr>
            <a:spLocks noGrp="1"/>
          </p:cNvSpPr>
          <p:nvPr>
            <p:ph type="sldNum" sz="quarter" idx="12"/>
          </p:nvPr>
        </p:nvSpPr>
        <p:spPr/>
        <p:txBody>
          <a:bodyPr/>
          <a:lstStyle/>
          <a:p>
            <a:fld id="{1880F96C-824F-4C37-99B8-7E149B40C9DC}" type="slidenum">
              <a:rPr lang="en-US" smtClean="0"/>
              <a:pPr/>
              <a:t>8</a:t>
            </a:fld>
            <a:endParaRPr lang="en-US"/>
          </a:p>
        </p:txBody>
      </p:sp>
    </p:spTree>
    <p:extLst>
      <p:ext uri="{BB962C8B-B14F-4D97-AF65-F5344CB8AC3E}">
        <p14:creationId xmlns:p14="http://schemas.microsoft.com/office/powerpoint/2010/main" val="244521353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5CD956B2-0DA1-499F-9DD0-A84DA3100869}"/>
              </a:ext>
            </a:extLst>
          </p:cNvPr>
          <p:cNvSpPr/>
          <p:nvPr/>
        </p:nvSpPr>
        <p:spPr>
          <a:xfrm>
            <a:off x="2255372" y="1659835"/>
            <a:ext cx="4615877" cy="5108713"/>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C9DD01F1-0C98-44B0-963A-34B61B6CC74E}"/>
              </a:ext>
            </a:extLst>
          </p:cNvPr>
          <p:cNvSpPr/>
          <p:nvPr/>
        </p:nvSpPr>
        <p:spPr>
          <a:xfrm>
            <a:off x="4530587" y="1918740"/>
            <a:ext cx="3130826" cy="45459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p:cNvSpPr>
            <a:spLocks noGrp="1"/>
          </p:cNvSpPr>
          <p:nvPr>
            <p:ph type="title"/>
          </p:nvPr>
        </p:nvSpPr>
        <p:spPr>
          <a:xfrm>
            <a:off x="838200" y="593177"/>
            <a:ext cx="10515600" cy="1325563"/>
          </a:xfrm>
        </p:spPr>
        <p:txBody>
          <a:bodyPr>
            <a:normAutofit/>
          </a:bodyPr>
          <a:lstStyle/>
          <a:p>
            <a:r>
              <a:rPr lang="vi-VN" sz="4800" dirty="0">
                <a:latin typeface="Calibri Light" panose="020F0302020204030204" pitchFamily="34" charset="0"/>
                <a:cs typeface="Calibri Light" panose="020F0302020204030204" pitchFamily="34" charset="0"/>
              </a:rPr>
              <a:t>Functional thread</a:t>
            </a:r>
            <a:endParaRPr lang="en-US" sz="4800" dirty="0">
              <a:latin typeface="Calibri Light" panose="020F0302020204030204" pitchFamily="34" charset="0"/>
              <a:cs typeface="Calibri Light" panose="020F0302020204030204" pitchFamily="34" charset="0"/>
            </a:endParaRPr>
          </a:p>
        </p:txBody>
      </p:sp>
      <p:sp>
        <p:nvSpPr>
          <p:cNvPr id="2" name="Rectangle 1">
            <a:extLst>
              <a:ext uri="{FF2B5EF4-FFF2-40B4-BE49-F238E27FC236}">
                <a16:creationId xmlns:a16="http://schemas.microsoft.com/office/drawing/2014/main" id="{3B9DDEF8-8EE7-4A46-9980-ADD3CF7C1A9F}"/>
              </a:ext>
            </a:extLst>
          </p:cNvPr>
          <p:cNvSpPr/>
          <p:nvPr/>
        </p:nvSpPr>
        <p:spPr>
          <a:xfrm>
            <a:off x="4739308" y="2588898"/>
            <a:ext cx="2683565" cy="605799"/>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dirty="0"/>
              <a:t>Acquire</a:t>
            </a:r>
          </a:p>
        </p:txBody>
      </p:sp>
      <p:sp>
        <p:nvSpPr>
          <p:cNvPr id="5" name="Rectangle 4">
            <a:extLst>
              <a:ext uri="{FF2B5EF4-FFF2-40B4-BE49-F238E27FC236}">
                <a16:creationId xmlns:a16="http://schemas.microsoft.com/office/drawing/2014/main" id="{937964D7-D0D7-4681-ACEB-C5E45A896A67}"/>
              </a:ext>
            </a:extLst>
          </p:cNvPr>
          <p:cNvSpPr/>
          <p:nvPr/>
        </p:nvSpPr>
        <p:spPr>
          <a:xfrm>
            <a:off x="4739307" y="3384028"/>
            <a:ext cx="2683565" cy="605799"/>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dirty="0"/>
              <a:t>Functional</a:t>
            </a:r>
          </a:p>
        </p:txBody>
      </p:sp>
      <p:sp>
        <p:nvSpPr>
          <p:cNvPr id="8" name="Rectangle 7">
            <a:extLst>
              <a:ext uri="{FF2B5EF4-FFF2-40B4-BE49-F238E27FC236}">
                <a16:creationId xmlns:a16="http://schemas.microsoft.com/office/drawing/2014/main" id="{244CB39E-70EB-4A7D-B0F3-5892159BCDC8}"/>
              </a:ext>
            </a:extLst>
          </p:cNvPr>
          <p:cNvSpPr/>
          <p:nvPr/>
        </p:nvSpPr>
        <p:spPr>
          <a:xfrm>
            <a:off x="4739307" y="4179158"/>
            <a:ext cx="2683565" cy="605799"/>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dirty="0"/>
              <a:t>Release</a:t>
            </a:r>
          </a:p>
        </p:txBody>
      </p:sp>
      <p:sp>
        <p:nvSpPr>
          <p:cNvPr id="4" name="TextBox 3">
            <a:extLst>
              <a:ext uri="{FF2B5EF4-FFF2-40B4-BE49-F238E27FC236}">
                <a16:creationId xmlns:a16="http://schemas.microsoft.com/office/drawing/2014/main" id="{A9BE44A6-14D4-419D-9D21-F6EF5FFE0249}"/>
              </a:ext>
            </a:extLst>
          </p:cNvPr>
          <p:cNvSpPr txBox="1"/>
          <p:nvPr/>
        </p:nvSpPr>
        <p:spPr>
          <a:xfrm>
            <a:off x="5290928" y="1932397"/>
            <a:ext cx="1580321" cy="584775"/>
          </a:xfrm>
          <a:prstGeom prst="rect">
            <a:avLst/>
          </a:prstGeom>
          <a:noFill/>
        </p:spPr>
        <p:txBody>
          <a:bodyPr wrap="square" rtlCol="0">
            <a:spAutoFit/>
          </a:bodyPr>
          <a:lstStyle/>
          <a:p>
            <a:pPr algn="ctr"/>
            <a:r>
              <a:rPr lang="en-US" sz="3200" dirty="0"/>
              <a:t>Task</a:t>
            </a:r>
          </a:p>
        </p:txBody>
      </p:sp>
      <p:sp>
        <p:nvSpPr>
          <p:cNvPr id="10" name="Rectangle 9">
            <a:extLst>
              <a:ext uri="{FF2B5EF4-FFF2-40B4-BE49-F238E27FC236}">
                <a16:creationId xmlns:a16="http://schemas.microsoft.com/office/drawing/2014/main" id="{B47B8AA4-7812-4BAD-B6D0-B70CFCBB814F}"/>
              </a:ext>
            </a:extLst>
          </p:cNvPr>
          <p:cNvSpPr/>
          <p:nvPr/>
        </p:nvSpPr>
        <p:spPr>
          <a:xfrm>
            <a:off x="4754217" y="5279088"/>
            <a:ext cx="2683565" cy="100339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dirty="0"/>
              <a:t>Data</a:t>
            </a:r>
          </a:p>
        </p:txBody>
      </p:sp>
      <p:sp>
        <p:nvSpPr>
          <p:cNvPr id="11" name="TextBox 10">
            <a:extLst>
              <a:ext uri="{FF2B5EF4-FFF2-40B4-BE49-F238E27FC236}">
                <a16:creationId xmlns:a16="http://schemas.microsoft.com/office/drawing/2014/main" id="{8E1CDA96-A99E-454B-B9E8-B3FFFF7ED0E1}"/>
              </a:ext>
            </a:extLst>
          </p:cNvPr>
          <p:cNvSpPr txBox="1"/>
          <p:nvPr/>
        </p:nvSpPr>
        <p:spPr>
          <a:xfrm>
            <a:off x="8259416" y="1757901"/>
            <a:ext cx="3094383" cy="830997"/>
          </a:xfrm>
          <a:prstGeom prst="rect">
            <a:avLst/>
          </a:prstGeom>
          <a:noFill/>
          <a:ln>
            <a:noFill/>
          </a:ln>
        </p:spPr>
        <p:txBody>
          <a:bodyPr wrap="square" rtlCol="0">
            <a:spAutoFit/>
          </a:bodyPr>
          <a:lstStyle/>
          <a:p>
            <a:r>
              <a:rPr lang="vi-VN" sz="2400" i="1" dirty="0"/>
              <a:t>Khóa các tài nguyên cần thiết</a:t>
            </a:r>
            <a:endParaRPr lang="en-US" sz="2400" i="1" dirty="0"/>
          </a:p>
        </p:txBody>
      </p:sp>
      <p:sp>
        <p:nvSpPr>
          <p:cNvPr id="12" name="TextBox 11">
            <a:extLst>
              <a:ext uri="{FF2B5EF4-FFF2-40B4-BE49-F238E27FC236}">
                <a16:creationId xmlns:a16="http://schemas.microsoft.com/office/drawing/2014/main" id="{8C22F29F-AD67-469D-A860-1F2539BADD5E}"/>
              </a:ext>
            </a:extLst>
          </p:cNvPr>
          <p:cNvSpPr txBox="1"/>
          <p:nvPr/>
        </p:nvSpPr>
        <p:spPr>
          <a:xfrm>
            <a:off x="8259416" y="3456094"/>
            <a:ext cx="3094383" cy="461665"/>
          </a:xfrm>
          <a:prstGeom prst="rect">
            <a:avLst/>
          </a:prstGeom>
          <a:noFill/>
          <a:ln>
            <a:noFill/>
          </a:ln>
        </p:spPr>
        <p:txBody>
          <a:bodyPr wrap="square" rtlCol="0">
            <a:spAutoFit/>
          </a:bodyPr>
          <a:lstStyle/>
          <a:p>
            <a:r>
              <a:rPr lang="vi-VN" sz="2400" i="1" dirty="0"/>
              <a:t>Thực thi task</a:t>
            </a:r>
            <a:endParaRPr lang="en-US" sz="2400" i="1" dirty="0"/>
          </a:p>
        </p:txBody>
      </p:sp>
      <p:sp>
        <p:nvSpPr>
          <p:cNvPr id="13" name="TextBox 12">
            <a:extLst>
              <a:ext uri="{FF2B5EF4-FFF2-40B4-BE49-F238E27FC236}">
                <a16:creationId xmlns:a16="http://schemas.microsoft.com/office/drawing/2014/main" id="{3A85701D-B91E-4178-91BC-AFB68F6B4387}"/>
              </a:ext>
            </a:extLst>
          </p:cNvPr>
          <p:cNvSpPr txBox="1"/>
          <p:nvPr/>
        </p:nvSpPr>
        <p:spPr>
          <a:xfrm>
            <a:off x="8348868" y="4678923"/>
            <a:ext cx="3094383" cy="830997"/>
          </a:xfrm>
          <a:prstGeom prst="rect">
            <a:avLst/>
          </a:prstGeom>
          <a:noFill/>
          <a:ln>
            <a:noFill/>
          </a:ln>
        </p:spPr>
        <p:txBody>
          <a:bodyPr wrap="square" rtlCol="0">
            <a:spAutoFit/>
          </a:bodyPr>
          <a:lstStyle/>
          <a:p>
            <a:r>
              <a:rPr lang="vi-VN" sz="2400" i="1" dirty="0"/>
              <a:t>Mở khóa các tài nguyên đã bị khóa</a:t>
            </a:r>
            <a:endParaRPr lang="en-US" sz="2400" i="1" dirty="0"/>
          </a:p>
        </p:txBody>
      </p:sp>
      <p:sp>
        <p:nvSpPr>
          <p:cNvPr id="14" name="Arrow: Right 13">
            <a:extLst>
              <a:ext uri="{FF2B5EF4-FFF2-40B4-BE49-F238E27FC236}">
                <a16:creationId xmlns:a16="http://schemas.microsoft.com/office/drawing/2014/main" id="{2A780C12-BCEF-481B-AC6F-335B0E14142F}"/>
              </a:ext>
            </a:extLst>
          </p:cNvPr>
          <p:cNvSpPr/>
          <p:nvPr/>
        </p:nvSpPr>
        <p:spPr>
          <a:xfrm rot="9693087">
            <a:off x="7461396" y="2520720"/>
            <a:ext cx="874643" cy="427382"/>
          </a:xfrm>
          <a:prstGeom prst="rightArrow">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15" name="Arrow: Right 14">
            <a:extLst>
              <a:ext uri="{FF2B5EF4-FFF2-40B4-BE49-F238E27FC236}">
                <a16:creationId xmlns:a16="http://schemas.microsoft.com/office/drawing/2014/main" id="{E40DF69E-4266-4DE8-AAF9-B69E039F248F}"/>
              </a:ext>
            </a:extLst>
          </p:cNvPr>
          <p:cNvSpPr/>
          <p:nvPr/>
        </p:nvSpPr>
        <p:spPr>
          <a:xfrm rot="10623622">
            <a:off x="7463841" y="3471012"/>
            <a:ext cx="874643" cy="427382"/>
          </a:xfrm>
          <a:prstGeom prst="rightArrow">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16" name="Arrow: Right 15">
            <a:extLst>
              <a:ext uri="{FF2B5EF4-FFF2-40B4-BE49-F238E27FC236}">
                <a16:creationId xmlns:a16="http://schemas.microsoft.com/office/drawing/2014/main" id="{2A23D3F6-0311-4A82-80CD-795EAA1F267E}"/>
              </a:ext>
            </a:extLst>
          </p:cNvPr>
          <p:cNvSpPr/>
          <p:nvPr/>
        </p:nvSpPr>
        <p:spPr>
          <a:xfrm rot="12248319">
            <a:off x="7457396" y="4469256"/>
            <a:ext cx="874643" cy="427382"/>
          </a:xfrm>
          <a:prstGeom prst="rightArrow">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18" name="TextBox 17">
            <a:extLst>
              <a:ext uri="{FF2B5EF4-FFF2-40B4-BE49-F238E27FC236}">
                <a16:creationId xmlns:a16="http://schemas.microsoft.com/office/drawing/2014/main" id="{4B92F74A-EA85-4B2F-80AC-521642CC6B44}"/>
              </a:ext>
            </a:extLst>
          </p:cNvPr>
          <p:cNvSpPr txBox="1"/>
          <p:nvPr/>
        </p:nvSpPr>
        <p:spPr>
          <a:xfrm>
            <a:off x="2602819" y="3932961"/>
            <a:ext cx="1580321" cy="584775"/>
          </a:xfrm>
          <a:prstGeom prst="rect">
            <a:avLst/>
          </a:prstGeom>
          <a:noFill/>
        </p:spPr>
        <p:txBody>
          <a:bodyPr wrap="square" rtlCol="0">
            <a:spAutoFit/>
          </a:bodyPr>
          <a:lstStyle/>
          <a:p>
            <a:pPr algn="ctr"/>
            <a:r>
              <a:rPr lang="vi-VN" sz="3200" dirty="0"/>
              <a:t>Thread</a:t>
            </a:r>
            <a:endParaRPr lang="en-US" sz="3200" dirty="0"/>
          </a:p>
        </p:txBody>
      </p:sp>
      <p:sp>
        <p:nvSpPr>
          <p:cNvPr id="7" name="Slide Number Placeholder 6">
            <a:extLst>
              <a:ext uri="{FF2B5EF4-FFF2-40B4-BE49-F238E27FC236}">
                <a16:creationId xmlns:a16="http://schemas.microsoft.com/office/drawing/2014/main" id="{0C748FD7-3525-44E2-88D3-EC323CDB2109}"/>
              </a:ext>
            </a:extLst>
          </p:cNvPr>
          <p:cNvSpPr>
            <a:spLocks noGrp="1"/>
          </p:cNvSpPr>
          <p:nvPr>
            <p:ph type="sldNum" sz="quarter" idx="12"/>
          </p:nvPr>
        </p:nvSpPr>
        <p:spPr/>
        <p:txBody>
          <a:bodyPr/>
          <a:lstStyle/>
          <a:p>
            <a:fld id="{1880F96C-824F-4C37-99B8-7E149B40C9DC}" type="slidenum">
              <a:rPr lang="en-US" smtClean="0"/>
              <a:t>80</a:t>
            </a:fld>
            <a:endParaRPr lang="en-US"/>
          </a:p>
        </p:txBody>
      </p:sp>
    </p:spTree>
    <p:extLst>
      <p:ext uri="{BB962C8B-B14F-4D97-AF65-F5344CB8AC3E}">
        <p14:creationId xmlns:p14="http://schemas.microsoft.com/office/powerpoint/2010/main" val="219496140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a:xfrm>
            <a:off x="838200" y="593177"/>
            <a:ext cx="10515600" cy="1325563"/>
          </a:xfrm>
        </p:spPr>
        <p:txBody>
          <a:bodyPr>
            <a:normAutofit/>
          </a:bodyPr>
          <a:lstStyle/>
          <a:p>
            <a:r>
              <a:rPr lang="vi-VN" sz="4800" dirty="0">
                <a:latin typeface="Calibri Light" panose="020F0302020204030204" pitchFamily="34" charset="0"/>
                <a:cs typeface="Calibri Light" panose="020F0302020204030204" pitchFamily="34" charset="0"/>
              </a:rPr>
              <a:t>Quản lý trạng thái</a:t>
            </a:r>
            <a:endParaRPr lang="en-US" sz="4800" dirty="0">
              <a:latin typeface="Calibri Light" panose="020F0302020204030204" pitchFamily="34" charset="0"/>
              <a:cs typeface="Calibri Light" panose="020F0302020204030204" pitchFamily="34" charset="0"/>
            </a:endParaRPr>
          </a:p>
        </p:txBody>
      </p:sp>
      <p:sp>
        <p:nvSpPr>
          <p:cNvPr id="4" name="Rectangle 3">
            <a:extLst>
              <a:ext uri="{FF2B5EF4-FFF2-40B4-BE49-F238E27FC236}">
                <a16:creationId xmlns:a16="http://schemas.microsoft.com/office/drawing/2014/main" id="{451B8054-22F6-4CCF-8DEB-210B083360CD}"/>
              </a:ext>
            </a:extLst>
          </p:cNvPr>
          <p:cNvSpPr/>
          <p:nvPr/>
        </p:nvSpPr>
        <p:spPr>
          <a:xfrm>
            <a:off x="5295900" y="3265249"/>
            <a:ext cx="2683565" cy="605799"/>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vi-VN" dirty="0"/>
              <a:t>Task: timestamp </a:t>
            </a:r>
            <a:r>
              <a:rPr lang="vi-VN" dirty="0">
                <a:solidFill>
                  <a:srgbClr val="FF0000"/>
                </a:solidFill>
              </a:rPr>
              <a:t>20</a:t>
            </a:r>
            <a:endParaRPr lang="en-US" dirty="0">
              <a:solidFill>
                <a:srgbClr val="FF0000"/>
              </a:solidFill>
            </a:endParaRPr>
          </a:p>
        </p:txBody>
      </p:sp>
      <p:sp>
        <p:nvSpPr>
          <p:cNvPr id="5" name="Rectangle 4">
            <a:extLst>
              <a:ext uri="{FF2B5EF4-FFF2-40B4-BE49-F238E27FC236}">
                <a16:creationId xmlns:a16="http://schemas.microsoft.com/office/drawing/2014/main" id="{0AD337F2-3298-4899-97BC-6A7B8CF43635}"/>
              </a:ext>
            </a:extLst>
          </p:cNvPr>
          <p:cNvSpPr/>
          <p:nvPr/>
        </p:nvSpPr>
        <p:spPr>
          <a:xfrm>
            <a:off x="3559867" y="4472607"/>
            <a:ext cx="2683565" cy="605799"/>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vi-VN" dirty="0"/>
              <a:t>Task: timestamp </a:t>
            </a:r>
            <a:r>
              <a:rPr lang="vi-VN" dirty="0">
                <a:solidFill>
                  <a:srgbClr val="FF0000"/>
                </a:solidFill>
              </a:rPr>
              <a:t>2</a:t>
            </a:r>
            <a:endParaRPr lang="en-US" dirty="0">
              <a:solidFill>
                <a:srgbClr val="FF0000"/>
              </a:solidFill>
            </a:endParaRPr>
          </a:p>
        </p:txBody>
      </p:sp>
      <p:sp>
        <p:nvSpPr>
          <p:cNvPr id="8" name="Rectangle 7">
            <a:extLst>
              <a:ext uri="{FF2B5EF4-FFF2-40B4-BE49-F238E27FC236}">
                <a16:creationId xmlns:a16="http://schemas.microsoft.com/office/drawing/2014/main" id="{9B447519-B66A-4FE0-91FA-16EE8181B89E}"/>
              </a:ext>
            </a:extLst>
          </p:cNvPr>
          <p:cNvSpPr/>
          <p:nvPr/>
        </p:nvSpPr>
        <p:spPr>
          <a:xfrm>
            <a:off x="7031935" y="4472608"/>
            <a:ext cx="2683565" cy="605799"/>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vi-VN" dirty="0"/>
              <a:t>Task: timestamp </a:t>
            </a:r>
            <a:r>
              <a:rPr lang="vi-VN" dirty="0">
                <a:solidFill>
                  <a:srgbClr val="FF0000"/>
                </a:solidFill>
              </a:rPr>
              <a:t>10</a:t>
            </a:r>
            <a:endParaRPr lang="en-US" dirty="0">
              <a:solidFill>
                <a:srgbClr val="FF0000"/>
              </a:solidFill>
            </a:endParaRPr>
          </a:p>
        </p:txBody>
      </p:sp>
      <p:cxnSp>
        <p:nvCxnSpPr>
          <p:cNvPr id="3" name="Straight Connector 2">
            <a:extLst>
              <a:ext uri="{FF2B5EF4-FFF2-40B4-BE49-F238E27FC236}">
                <a16:creationId xmlns:a16="http://schemas.microsoft.com/office/drawing/2014/main" id="{F4514AE4-3C5B-40C0-906F-AD6CF6CC2D7E}"/>
              </a:ext>
            </a:extLst>
          </p:cNvPr>
          <p:cNvCxnSpPr>
            <a:stCxn id="4" idx="2"/>
            <a:endCxn id="5" idx="0"/>
          </p:cNvCxnSpPr>
          <p:nvPr/>
        </p:nvCxnSpPr>
        <p:spPr>
          <a:xfrm flipH="1">
            <a:off x="4901650" y="3871048"/>
            <a:ext cx="1736033" cy="601559"/>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5924833-89EB-49E3-9FE9-A6DD5FD7ECAE}"/>
              </a:ext>
            </a:extLst>
          </p:cNvPr>
          <p:cNvCxnSpPr>
            <a:stCxn id="4" idx="2"/>
            <a:endCxn id="8" idx="0"/>
          </p:cNvCxnSpPr>
          <p:nvPr/>
        </p:nvCxnSpPr>
        <p:spPr>
          <a:xfrm>
            <a:off x="6637683" y="3871048"/>
            <a:ext cx="1736035" cy="601560"/>
          </a:xfrm>
          <a:prstGeom prst="line">
            <a:avLst/>
          </a:prstGeom>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1A134748-2678-421C-83C3-BC8FFBDA5745}"/>
              </a:ext>
            </a:extLst>
          </p:cNvPr>
          <p:cNvSpPr/>
          <p:nvPr/>
        </p:nvSpPr>
        <p:spPr>
          <a:xfrm>
            <a:off x="1217544" y="2751212"/>
            <a:ext cx="10136256" cy="192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AED2F607-44ED-45B3-B168-493DDE323D22}"/>
              </a:ext>
            </a:extLst>
          </p:cNvPr>
          <p:cNvSpPr/>
          <p:nvPr/>
        </p:nvSpPr>
        <p:spPr>
          <a:xfrm>
            <a:off x="2923763" y="5247861"/>
            <a:ext cx="1736033" cy="1496580"/>
          </a:xfrm>
          <a:prstGeom prst="triangl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vi-VN" sz="3600" dirty="0"/>
              <a:t>...</a:t>
            </a:r>
            <a:endParaRPr lang="en-US" sz="3600" dirty="0"/>
          </a:p>
        </p:txBody>
      </p:sp>
      <p:sp>
        <p:nvSpPr>
          <p:cNvPr id="20" name="Isosceles Triangle 19">
            <a:extLst>
              <a:ext uri="{FF2B5EF4-FFF2-40B4-BE49-F238E27FC236}">
                <a16:creationId xmlns:a16="http://schemas.microsoft.com/office/drawing/2014/main" id="{8360C6E1-82C0-4478-9C2B-24D297C1D80A}"/>
              </a:ext>
            </a:extLst>
          </p:cNvPr>
          <p:cNvSpPr/>
          <p:nvPr/>
        </p:nvSpPr>
        <p:spPr>
          <a:xfrm>
            <a:off x="5112026" y="5247861"/>
            <a:ext cx="1736033" cy="1496580"/>
          </a:xfrm>
          <a:prstGeom prst="triangl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vi-VN" sz="3600" dirty="0"/>
              <a:t>...</a:t>
            </a:r>
            <a:endParaRPr lang="en-US" sz="3600" dirty="0"/>
          </a:p>
        </p:txBody>
      </p:sp>
      <p:sp>
        <p:nvSpPr>
          <p:cNvPr id="21" name="Isosceles Triangle 20">
            <a:extLst>
              <a:ext uri="{FF2B5EF4-FFF2-40B4-BE49-F238E27FC236}">
                <a16:creationId xmlns:a16="http://schemas.microsoft.com/office/drawing/2014/main" id="{51BE32E1-B9D4-4923-9EC3-088171347AAA}"/>
              </a:ext>
            </a:extLst>
          </p:cNvPr>
          <p:cNvSpPr/>
          <p:nvPr/>
        </p:nvSpPr>
        <p:spPr>
          <a:xfrm>
            <a:off x="6427304" y="5247861"/>
            <a:ext cx="1736033" cy="1496580"/>
          </a:xfrm>
          <a:prstGeom prst="triangl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vi-VN" sz="3600" dirty="0"/>
              <a:t>...</a:t>
            </a:r>
            <a:endParaRPr lang="en-US" sz="3600" dirty="0"/>
          </a:p>
        </p:txBody>
      </p:sp>
      <p:sp>
        <p:nvSpPr>
          <p:cNvPr id="22" name="Isosceles Triangle 21">
            <a:extLst>
              <a:ext uri="{FF2B5EF4-FFF2-40B4-BE49-F238E27FC236}">
                <a16:creationId xmlns:a16="http://schemas.microsoft.com/office/drawing/2014/main" id="{23563AD5-B0F3-4FD5-A72C-77E253564E72}"/>
              </a:ext>
            </a:extLst>
          </p:cNvPr>
          <p:cNvSpPr/>
          <p:nvPr/>
        </p:nvSpPr>
        <p:spPr>
          <a:xfrm>
            <a:off x="8595693" y="5212829"/>
            <a:ext cx="1736033" cy="1496580"/>
          </a:xfrm>
          <a:prstGeom prst="triangl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vi-VN" sz="3600" dirty="0"/>
              <a:t>...</a:t>
            </a:r>
            <a:endParaRPr lang="en-US" sz="3600" dirty="0"/>
          </a:p>
        </p:txBody>
      </p:sp>
      <p:sp>
        <p:nvSpPr>
          <p:cNvPr id="23" name="Rectangle 22">
            <a:extLst>
              <a:ext uri="{FF2B5EF4-FFF2-40B4-BE49-F238E27FC236}">
                <a16:creationId xmlns:a16="http://schemas.microsoft.com/office/drawing/2014/main" id="{05BDD14F-ADD6-48B6-9C9F-976464FEE3A4}"/>
              </a:ext>
            </a:extLst>
          </p:cNvPr>
          <p:cNvSpPr/>
          <p:nvPr/>
        </p:nvSpPr>
        <p:spPr>
          <a:xfrm>
            <a:off x="5048249" y="1679712"/>
            <a:ext cx="3178863" cy="810283"/>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vi-VN" dirty="0"/>
              <a:t>Status</a:t>
            </a:r>
            <a:endParaRPr lang="en-US" dirty="0"/>
          </a:p>
        </p:txBody>
      </p:sp>
      <p:sp>
        <p:nvSpPr>
          <p:cNvPr id="24" name="TextBox 23">
            <a:extLst>
              <a:ext uri="{FF2B5EF4-FFF2-40B4-BE49-F238E27FC236}">
                <a16:creationId xmlns:a16="http://schemas.microsoft.com/office/drawing/2014/main" id="{8FEA6E10-D137-4785-AEF5-0CC21ACEDCDC}"/>
              </a:ext>
            </a:extLst>
          </p:cNvPr>
          <p:cNvSpPr txBox="1"/>
          <p:nvPr/>
        </p:nvSpPr>
        <p:spPr>
          <a:xfrm>
            <a:off x="1422946" y="3101101"/>
            <a:ext cx="3094383" cy="400110"/>
          </a:xfrm>
          <a:prstGeom prst="rect">
            <a:avLst/>
          </a:prstGeom>
          <a:noFill/>
          <a:ln>
            <a:noFill/>
          </a:ln>
        </p:spPr>
        <p:txBody>
          <a:bodyPr wrap="square" rtlCol="0">
            <a:spAutoFit/>
          </a:bodyPr>
          <a:lstStyle/>
          <a:p>
            <a:r>
              <a:rPr lang="vi-VN" sz="2000" i="1" dirty="0"/>
              <a:t>Backend ứng dụng</a:t>
            </a:r>
            <a:endParaRPr lang="en-US" sz="2000" i="1" dirty="0"/>
          </a:p>
        </p:txBody>
      </p:sp>
      <p:sp>
        <p:nvSpPr>
          <p:cNvPr id="25" name="TextBox 24">
            <a:extLst>
              <a:ext uri="{FF2B5EF4-FFF2-40B4-BE49-F238E27FC236}">
                <a16:creationId xmlns:a16="http://schemas.microsoft.com/office/drawing/2014/main" id="{AE2968AE-F3FC-4D13-8EF0-3466517556CA}"/>
              </a:ext>
            </a:extLst>
          </p:cNvPr>
          <p:cNvSpPr txBox="1"/>
          <p:nvPr/>
        </p:nvSpPr>
        <p:spPr>
          <a:xfrm>
            <a:off x="1422947" y="2254655"/>
            <a:ext cx="3094383" cy="400110"/>
          </a:xfrm>
          <a:prstGeom prst="rect">
            <a:avLst/>
          </a:prstGeom>
          <a:noFill/>
          <a:ln>
            <a:noFill/>
          </a:ln>
        </p:spPr>
        <p:txBody>
          <a:bodyPr wrap="square" rtlCol="0">
            <a:spAutoFit/>
          </a:bodyPr>
          <a:lstStyle/>
          <a:p>
            <a:r>
              <a:rPr lang="vi-VN" sz="2000" i="1" dirty="0"/>
              <a:t>Giao diện người dùng</a:t>
            </a:r>
            <a:endParaRPr lang="en-US" sz="2000" i="1" dirty="0"/>
          </a:p>
        </p:txBody>
      </p:sp>
      <p:sp>
        <p:nvSpPr>
          <p:cNvPr id="26" name="Arrow: Right 25">
            <a:extLst>
              <a:ext uri="{FF2B5EF4-FFF2-40B4-BE49-F238E27FC236}">
                <a16:creationId xmlns:a16="http://schemas.microsoft.com/office/drawing/2014/main" id="{9D8CC725-6F5B-4721-9FE0-D8996C0AF927}"/>
              </a:ext>
            </a:extLst>
          </p:cNvPr>
          <p:cNvSpPr/>
          <p:nvPr/>
        </p:nvSpPr>
        <p:spPr>
          <a:xfrm rot="16200000">
            <a:off x="6315494" y="2560797"/>
            <a:ext cx="489524" cy="633648"/>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B0CFDB07-DB82-432B-84AE-75F301DC9AFF}"/>
              </a:ext>
            </a:extLst>
          </p:cNvPr>
          <p:cNvSpPr>
            <a:spLocks noGrp="1"/>
          </p:cNvSpPr>
          <p:nvPr>
            <p:ph type="sldNum" sz="quarter" idx="12"/>
          </p:nvPr>
        </p:nvSpPr>
        <p:spPr/>
        <p:txBody>
          <a:bodyPr/>
          <a:lstStyle/>
          <a:p>
            <a:fld id="{1880F96C-824F-4C37-99B8-7E149B40C9DC}" type="slidenum">
              <a:rPr lang="en-US" smtClean="0"/>
              <a:t>81</a:t>
            </a:fld>
            <a:endParaRPr lang="en-US"/>
          </a:p>
        </p:txBody>
      </p:sp>
    </p:spTree>
    <p:extLst>
      <p:ext uri="{BB962C8B-B14F-4D97-AF65-F5344CB8AC3E}">
        <p14:creationId xmlns:p14="http://schemas.microsoft.com/office/powerpoint/2010/main" val="289623276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a:xfrm>
            <a:off x="838200" y="593177"/>
            <a:ext cx="10515600" cy="1325563"/>
          </a:xfrm>
        </p:spPr>
        <p:txBody>
          <a:bodyPr>
            <a:normAutofit/>
          </a:bodyPr>
          <a:lstStyle/>
          <a:p>
            <a:r>
              <a:rPr lang="vi-VN" sz="4800" dirty="0">
                <a:latin typeface="Calibri Light" panose="020F0302020204030204" pitchFamily="34" charset="0"/>
                <a:cs typeface="Calibri Light" panose="020F0302020204030204" pitchFamily="34" charset="0"/>
              </a:rPr>
              <a:t>Ví dụ với task lọc nhiễu tĩnh</a:t>
            </a:r>
            <a:endParaRPr lang="en-US" sz="4800" dirty="0">
              <a:latin typeface="Calibri Light" panose="020F0302020204030204" pitchFamily="34" charset="0"/>
              <a:cs typeface="Calibri Light" panose="020F0302020204030204" pitchFamily="34" charset="0"/>
            </a:endParaRPr>
          </a:p>
        </p:txBody>
      </p:sp>
      <p:pic>
        <p:nvPicPr>
          <p:cNvPr id="3" name="Picture 2" descr="A picture containing graphical user interface&#10;&#10;Description automatically generated">
            <a:extLst>
              <a:ext uri="{FF2B5EF4-FFF2-40B4-BE49-F238E27FC236}">
                <a16:creationId xmlns:a16="http://schemas.microsoft.com/office/drawing/2014/main" id="{8F8ACA76-77C8-44E3-BF9A-7B410C4E669A}"/>
              </a:ext>
            </a:extLst>
          </p:cNvPr>
          <p:cNvPicPr>
            <a:picLocks noChangeAspect="1"/>
          </p:cNvPicPr>
          <p:nvPr/>
        </p:nvPicPr>
        <p:blipFill rotWithShape="1">
          <a:blip r:embed="rId3">
            <a:extLst>
              <a:ext uri="{28A0092B-C50C-407E-A947-70E740481C1C}">
                <a14:useLocalDpi xmlns:a14="http://schemas.microsoft.com/office/drawing/2010/main" val="0"/>
              </a:ext>
            </a:extLst>
          </a:blip>
          <a:srcRect l="782" t="2547" r="746" b="1560"/>
          <a:stretch/>
        </p:blipFill>
        <p:spPr>
          <a:xfrm>
            <a:off x="436984" y="1918740"/>
            <a:ext cx="8724122" cy="4202143"/>
          </a:xfrm>
          <a:prstGeom prst="rect">
            <a:avLst/>
          </a:prstGeom>
        </p:spPr>
      </p:pic>
      <p:sp>
        <p:nvSpPr>
          <p:cNvPr id="8" name="TextBox 7">
            <a:extLst>
              <a:ext uri="{FF2B5EF4-FFF2-40B4-BE49-F238E27FC236}">
                <a16:creationId xmlns:a16="http://schemas.microsoft.com/office/drawing/2014/main" id="{290B1067-4ADB-44FB-AD8A-C34451776CC6}"/>
              </a:ext>
            </a:extLst>
          </p:cNvPr>
          <p:cNvSpPr txBox="1"/>
          <p:nvPr/>
        </p:nvSpPr>
        <p:spPr>
          <a:xfrm>
            <a:off x="9643577" y="4019811"/>
            <a:ext cx="2040025" cy="461665"/>
          </a:xfrm>
          <a:prstGeom prst="rect">
            <a:avLst/>
          </a:prstGeom>
          <a:noFill/>
          <a:ln>
            <a:noFill/>
          </a:ln>
        </p:spPr>
        <p:txBody>
          <a:bodyPr wrap="square" rtlCol="0">
            <a:spAutoFit/>
          </a:bodyPr>
          <a:lstStyle/>
          <a:p>
            <a:r>
              <a:rPr lang="vi-VN" sz="2400" i="1" dirty="0"/>
              <a:t>Nút lọc nhiễu</a:t>
            </a:r>
            <a:endParaRPr lang="en-US" sz="2400" i="1" dirty="0"/>
          </a:p>
        </p:txBody>
      </p:sp>
      <p:sp>
        <p:nvSpPr>
          <p:cNvPr id="9" name="Arrow: Right 8">
            <a:extLst>
              <a:ext uri="{FF2B5EF4-FFF2-40B4-BE49-F238E27FC236}">
                <a16:creationId xmlns:a16="http://schemas.microsoft.com/office/drawing/2014/main" id="{FA008947-B9E2-413F-8ED2-9AC0CB2BBF66}"/>
              </a:ext>
            </a:extLst>
          </p:cNvPr>
          <p:cNvSpPr/>
          <p:nvPr/>
        </p:nvSpPr>
        <p:spPr>
          <a:xfrm rot="9693087">
            <a:off x="8723785" y="4582787"/>
            <a:ext cx="874643" cy="427382"/>
          </a:xfrm>
          <a:prstGeom prst="rightArrow">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6112E323-09DE-40F3-82D8-CE41A1E45908}"/>
              </a:ext>
            </a:extLst>
          </p:cNvPr>
          <p:cNvSpPr>
            <a:spLocks noGrp="1"/>
          </p:cNvSpPr>
          <p:nvPr>
            <p:ph type="sldNum" sz="quarter" idx="12"/>
          </p:nvPr>
        </p:nvSpPr>
        <p:spPr/>
        <p:txBody>
          <a:bodyPr/>
          <a:lstStyle/>
          <a:p>
            <a:fld id="{1880F96C-824F-4C37-99B8-7E149B40C9DC}" type="slidenum">
              <a:rPr lang="en-US" smtClean="0"/>
              <a:t>82</a:t>
            </a:fld>
            <a:endParaRPr lang="en-US"/>
          </a:p>
        </p:txBody>
      </p:sp>
    </p:spTree>
    <p:extLst>
      <p:ext uri="{BB962C8B-B14F-4D97-AF65-F5344CB8AC3E}">
        <p14:creationId xmlns:p14="http://schemas.microsoft.com/office/powerpoint/2010/main" val="230270170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EAE9E894-2293-4D3C-985F-DDF232DFE0E7}"/>
              </a:ext>
            </a:extLst>
          </p:cNvPr>
          <p:cNvSpPr/>
          <p:nvPr/>
        </p:nvSpPr>
        <p:spPr>
          <a:xfrm>
            <a:off x="6286906" y="1624801"/>
            <a:ext cx="4615877" cy="5108713"/>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C9DD01F1-0C98-44B0-963A-34B61B6CC74E}"/>
              </a:ext>
            </a:extLst>
          </p:cNvPr>
          <p:cNvSpPr/>
          <p:nvPr/>
        </p:nvSpPr>
        <p:spPr>
          <a:xfrm>
            <a:off x="8371215" y="1918740"/>
            <a:ext cx="3130826" cy="45459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p:cNvSpPr>
            <a:spLocks noGrp="1"/>
          </p:cNvSpPr>
          <p:nvPr>
            <p:ph type="title"/>
          </p:nvPr>
        </p:nvSpPr>
        <p:spPr>
          <a:xfrm>
            <a:off x="838200" y="593177"/>
            <a:ext cx="10515600" cy="1325563"/>
          </a:xfrm>
        </p:spPr>
        <p:txBody>
          <a:bodyPr>
            <a:normAutofit/>
          </a:bodyPr>
          <a:lstStyle/>
          <a:p>
            <a:r>
              <a:rPr lang="vi-VN" sz="4800" dirty="0">
                <a:latin typeface="Calibri Light" panose="020F0302020204030204" pitchFamily="34" charset="0"/>
                <a:cs typeface="Calibri Light" panose="020F0302020204030204" pitchFamily="34" charset="0"/>
              </a:rPr>
              <a:t>Ví dụ với task lọc nhiễu tĩnh</a:t>
            </a:r>
            <a:endParaRPr lang="en-US" sz="4800" dirty="0">
              <a:latin typeface="Calibri Light" panose="020F0302020204030204" pitchFamily="34" charset="0"/>
              <a:cs typeface="Calibri Light" panose="020F0302020204030204" pitchFamily="34" charset="0"/>
            </a:endParaRPr>
          </a:p>
        </p:txBody>
      </p:sp>
      <p:sp>
        <p:nvSpPr>
          <p:cNvPr id="2" name="Rectangle 1">
            <a:extLst>
              <a:ext uri="{FF2B5EF4-FFF2-40B4-BE49-F238E27FC236}">
                <a16:creationId xmlns:a16="http://schemas.microsoft.com/office/drawing/2014/main" id="{3B9DDEF8-8EE7-4A46-9980-ADD3CF7C1A9F}"/>
              </a:ext>
            </a:extLst>
          </p:cNvPr>
          <p:cNvSpPr/>
          <p:nvPr/>
        </p:nvSpPr>
        <p:spPr>
          <a:xfrm>
            <a:off x="8579936" y="2588898"/>
            <a:ext cx="2683565" cy="605799"/>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dirty="0"/>
              <a:t>Acquire</a:t>
            </a:r>
          </a:p>
        </p:txBody>
      </p:sp>
      <p:sp>
        <p:nvSpPr>
          <p:cNvPr id="5" name="Rectangle 4">
            <a:extLst>
              <a:ext uri="{FF2B5EF4-FFF2-40B4-BE49-F238E27FC236}">
                <a16:creationId xmlns:a16="http://schemas.microsoft.com/office/drawing/2014/main" id="{937964D7-D0D7-4681-ACEB-C5E45A896A67}"/>
              </a:ext>
            </a:extLst>
          </p:cNvPr>
          <p:cNvSpPr/>
          <p:nvPr/>
        </p:nvSpPr>
        <p:spPr>
          <a:xfrm>
            <a:off x="8579935" y="3384028"/>
            <a:ext cx="2683565" cy="605799"/>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dirty="0"/>
              <a:t>Functional</a:t>
            </a:r>
          </a:p>
        </p:txBody>
      </p:sp>
      <p:sp>
        <p:nvSpPr>
          <p:cNvPr id="8" name="Rectangle 7">
            <a:extLst>
              <a:ext uri="{FF2B5EF4-FFF2-40B4-BE49-F238E27FC236}">
                <a16:creationId xmlns:a16="http://schemas.microsoft.com/office/drawing/2014/main" id="{244CB39E-70EB-4A7D-B0F3-5892159BCDC8}"/>
              </a:ext>
            </a:extLst>
          </p:cNvPr>
          <p:cNvSpPr/>
          <p:nvPr/>
        </p:nvSpPr>
        <p:spPr>
          <a:xfrm>
            <a:off x="8579935" y="4179158"/>
            <a:ext cx="2683565" cy="605799"/>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dirty="0"/>
              <a:t>Release</a:t>
            </a:r>
          </a:p>
        </p:txBody>
      </p:sp>
      <p:sp>
        <p:nvSpPr>
          <p:cNvPr id="4" name="TextBox 3">
            <a:extLst>
              <a:ext uri="{FF2B5EF4-FFF2-40B4-BE49-F238E27FC236}">
                <a16:creationId xmlns:a16="http://schemas.microsoft.com/office/drawing/2014/main" id="{A9BE44A6-14D4-419D-9D21-F6EF5FFE0249}"/>
              </a:ext>
            </a:extLst>
          </p:cNvPr>
          <p:cNvSpPr txBox="1"/>
          <p:nvPr/>
        </p:nvSpPr>
        <p:spPr>
          <a:xfrm>
            <a:off x="8452100" y="1933925"/>
            <a:ext cx="2969054" cy="584775"/>
          </a:xfrm>
          <a:prstGeom prst="rect">
            <a:avLst/>
          </a:prstGeom>
          <a:noFill/>
        </p:spPr>
        <p:txBody>
          <a:bodyPr wrap="square" rtlCol="0">
            <a:spAutoFit/>
          </a:bodyPr>
          <a:lstStyle/>
          <a:p>
            <a:pPr algn="ctr"/>
            <a:r>
              <a:rPr lang="en-US" sz="3200" dirty="0"/>
              <a:t>Task</a:t>
            </a:r>
            <a:r>
              <a:rPr lang="vi-VN" sz="3200" dirty="0">
                <a:latin typeface="Calibri" panose="020F0502020204030204" pitchFamily="34" charset="0"/>
                <a:cs typeface="Calibri" panose="020F0502020204030204" pitchFamily="34" charset="0"/>
              </a:rPr>
              <a:t> lọc nhiễu</a:t>
            </a:r>
            <a:endParaRPr lang="en-US" sz="3200" dirty="0">
              <a:latin typeface="Calibri" panose="020F0502020204030204" pitchFamily="34" charset="0"/>
              <a:cs typeface="Calibri" panose="020F0502020204030204" pitchFamily="34" charset="0"/>
            </a:endParaRPr>
          </a:p>
        </p:txBody>
      </p:sp>
      <p:sp>
        <p:nvSpPr>
          <p:cNvPr id="10" name="Rectangle 9">
            <a:extLst>
              <a:ext uri="{FF2B5EF4-FFF2-40B4-BE49-F238E27FC236}">
                <a16:creationId xmlns:a16="http://schemas.microsoft.com/office/drawing/2014/main" id="{B47B8AA4-7812-4BAD-B6D0-B70CFCBB814F}"/>
              </a:ext>
            </a:extLst>
          </p:cNvPr>
          <p:cNvSpPr/>
          <p:nvPr/>
        </p:nvSpPr>
        <p:spPr>
          <a:xfrm>
            <a:off x="8594845" y="5279088"/>
            <a:ext cx="2683565" cy="100339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dirty="0"/>
              <a:t>Data</a:t>
            </a:r>
          </a:p>
        </p:txBody>
      </p:sp>
      <p:sp>
        <p:nvSpPr>
          <p:cNvPr id="7" name="Rectangle 6">
            <a:extLst>
              <a:ext uri="{FF2B5EF4-FFF2-40B4-BE49-F238E27FC236}">
                <a16:creationId xmlns:a16="http://schemas.microsoft.com/office/drawing/2014/main" id="{D252BB8A-AC85-4348-9543-6674DFE447A6}"/>
              </a:ext>
            </a:extLst>
          </p:cNvPr>
          <p:cNvSpPr/>
          <p:nvPr/>
        </p:nvSpPr>
        <p:spPr>
          <a:xfrm>
            <a:off x="218114" y="2357306"/>
            <a:ext cx="2231471" cy="8976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2800" dirty="0">
                <a:solidFill>
                  <a:schemeClr val="tx1"/>
                </a:solidFill>
                <a:latin typeface="Calibri" panose="020F0502020204030204" pitchFamily="34" charset="0"/>
                <a:cs typeface="Calibri" panose="020F0502020204030204" pitchFamily="34" charset="0"/>
              </a:rPr>
              <a:t>Lọc nhiễu</a:t>
            </a:r>
            <a:endParaRPr lang="en-US" sz="2800" dirty="0">
              <a:solidFill>
                <a:schemeClr val="tx1"/>
              </a:solidFill>
              <a:latin typeface="Calibri" panose="020F0502020204030204" pitchFamily="34" charset="0"/>
              <a:cs typeface="Calibri" panose="020F0502020204030204" pitchFamily="34" charset="0"/>
            </a:endParaRPr>
          </a:p>
        </p:txBody>
      </p:sp>
      <p:pic>
        <p:nvPicPr>
          <p:cNvPr id="21" name="Picture 20" descr="Icon&#10;&#10;Description automatically generated">
            <a:extLst>
              <a:ext uri="{FF2B5EF4-FFF2-40B4-BE49-F238E27FC236}">
                <a16:creationId xmlns:a16="http://schemas.microsoft.com/office/drawing/2014/main" id="{7406CD40-421A-43AF-A11A-7004C8DFAB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88998" y="2441938"/>
            <a:ext cx="1359715" cy="1359715"/>
          </a:xfrm>
          <a:prstGeom prst="rect">
            <a:avLst/>
          </a:prstGeom>
        </p:spPr>
      </p:pic>
      <p:sp>
        <p:nvSpPr>
          <p:cNvPr id="25" name="Rectangle 24">
            <a:extLst>
              <a:ext uri="{FF2B5EF4-FFF2-40B4-BE49-F238E27FC236}">
                <a16:creationId xmlns:a16="http://schemas.microsoft.com/office/drawing/2014/main" id="{B333878E-0272-46D9-8D92-2B809A62B988}"/>
              </a:ext>
            </a:extLst>
          </p:cNvPr>
          <p:cNvSpPr/>
          <p:nvPr/>
        </p:nvSpPr>
        <p:spPr>
          <a:xfrm>
            <a:off x="218114" y="4482057"/>
            <a:ext cx="2231471" cy="8976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2800" dirty="0">
                <a:solidFill>
                  <a:schemeClr val="tx1"/>
                </a:solidFill>
                <a:latin typeface="Calibri" panose="020F0502020204030204" pitchFamily="34" charset="0"/>
                <a:cs typeface="Calibri" panose="020F0502020204030204" pitchFamily="34" charset="0"/>
              </a:rPr>
              <a:t>Sự kiện bấm</a:t>
            </a:r>
            <a:endParaRPr lang="en-US" sz="2800" dirty="0">
              <a:solidFill>
                <a:schemeClr val="tx1"/>
              </a:solidFill>
              <a:latin typeface="Calibri" panose="020F0502020204030204" pitchFamily="34" charset="0"/>
              <a:cs typeface="Calibri" panose="020F0502020204030204" pitchFamily="34" charset="0"/>
            </a:endParaRPr>
          </a:p>
        </p:txBody>
      </p:sp>
      <p:sp>
        <p:nvSpPr>
          <p:cNvPr id="27" name="TextBox 26">
            <a:extLst>
              <a:ext uri="{FF2B5EF4-FFF2-40B4-BE49-F238E27FC236}">
                <a16:creationId xmlns:a16="http://schemas.microsoft.com/office/drawing/2014/main" id="{C5BE0B43-D5E2-4904-BF21-D1897EC3E93C}"/>
              </a:ext>
            </a:extLst>
          </p:cNvPr>
          <p:cNvSpPr txBox="1"/>
          <p:nvPr/>
        </p:nvSpPr>
        <p:spPr>
          <a:xfrm>
            <a:off x="6634353" y="3897927"/>
            <a:ext cx="1580321" cy="584775"/>
          </a:xfrm>
          <a:prstGeom prst="rect">
            <a:avLst/>
          </a:prstGeom>
          <a:noFill/>
        </p:spPr>
        <p:txBody>
          <a:bodyPr wrap="square" rtlCol="0">
            <a:spAutoFit/>
          </a:bodyPr>
          <a:lstStyle/>
          <a:p>
            <a:pPr algn="ctr"/>
            <a:r>
              <a:rPr lang="vi-VN" sz="3200" dirty="0"/>
              <a:t>Thread</a:t>
            </a:r>
            <a:endParaRPr lang="en-US" sz="3200" dirty="0"/>
          </a:p>
        </p:txBody>
      </p:sp>
      <p:sp>
        <p:nvSpPr>
          <p:cNvPr id="23" name="Arrow: Right 22">
            <a:extLst>
              <a:ext uri="{FF2B5EF4-FFF2-40B4-BE49-F238E27FC236}">
                <a16:creationId xmlns:a16="http://schemas.microsoft.com/office/drawing/2014/main" id="{8487B66A-03D6-461B-87A6-7CEFEC7164E1}"/>
              </a:ext>
            </a:extLst>
          </p:cNvPr>
          <p:cNvSpPr/>
          <p:nvPr/>
        </p:nvSpPr>
        <p:spPr>
          <a:xfrm>
            <a:off x="3248713" y="4647501"/>
            <a:ext cx="2239065" cy="63158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Arrow: Down 23">
            <a:extLst>
              <a:ext uri="{FF2B5EF4-FFF2-40B4-BE49-F238E27FC236}">
                <a16:creationId xmlns:a16="http://schemas.microsoft.com/office/drawing/2014/main" id="{D56E8096-458F-4626-97BD-3FCBBA3A6EEB}"/>
              </a:ext>
            </a:extLst>
          </p:cNvPr>
          <p:cNvSpPr/>
          <p:nvPr/>
        </p:nvSpPr>
        <p:spPr>
          <a:xfrm>
            <a:off x="1015068" y="3449116"/>
            <a:ext cx="635389" cy="89762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480F2B15-0681-45D8-9DED-F98FD6BB53FA}"/>
              </a:ext>
            </a:extLst>
          </p:cNvPr>
          <p:cNvSpPr txBox="1"/>
          <p:nvPr/>
        </p:nvSpPr>
        <p:spPr>
          <a:xfrm>
            <a:off x="3348233" y="5390404"/>
            <a:ext cx="2040025" cy="461665"/>
          </a:xfrm>
          <a:prstGeom prst="rect">
            <a:avLst/>
          </a:prstGeom>
          <a:noFill/>
          <a:ln>
            <a:noFill/>
          </a:ln>
        </p:spPr>
        <p:txBody>
          <a:bodyPr wrap="square" rtlCol="0">
            <a:spAutoFit/>
          </a:bodyPr>
          <a:lstStyle/>
          <a:p>
            <a:pPr algn="ctr"/>
            <a:r>
              <a:rPr lang="vi-VN" sz="2400" i="1" dirty="0"/>
              <a:t>Khởi tạo</a:t>
            </a:r>
            <a:endParaRPr lang="en-US" sz="2400" i="1" dirty="0"/>
          </a:p>
        </p:txBody>
      </p:sp>
      <p:sp>
        <p:nvSpPr>
          <p:cNvPr id="9" name="Slide Number Placeholder 8">
            <a:extLst>
              <a:ext uri="{FF2B5EF4-FFF2-40B4-BE49-F238E27FC236}">
                <a16:creationId xmlns:a16="http://schemas.microsoft.com/office/drawing/2014/main" id="{5D429A01-1DD8-41A3-BCA4-CB5EC02DB06C}"/>
              </a:ext>
            </a:extLst>
          </p:cNvPr>
          <p:cNvSpPr>
            <a:spLocks noGrp="1"/>
          </p:cNvSpPr>
          <p:nvPr>
            <p:ph type="sldNum" sz="quarter" idx="12"/>
          </p:nvPr>
        </p:nvSpPr>
        <p:spPr/>
        <p:txBody>
          <a:bodyPr/>
          <a:lstStyle/>
          <a:p>
            <a:fld id="{1880F96C-824F-4C37-99B8-7E149B40C9DC}" type="slidenum">
              <a:rPr lang="en-US" smtClean="0"/>
              <a:t>83</a:t>
            </a:fld>
            <a:endParaRPr lang="en-US"/>
          </a:p>
        </p:txBody>
      </p:sp>
    </p:spTree>
    <p:extLst>
      <p:ext uri="{BB962C8B-B14F-4D97-AF65-F5344CB8AC3E}">
        <p14:creationId xmlns:p14="http://schemas.microsoft.com/office/powerpoint/2010/main" val="312795806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a:xfrm>
            <a:off x="838200" y="593177"/>
            <a:ext cx="10515600" cy="1325563"/>
          </a:xfrm>
        </p:spPr>
        <p:txBody>
          <a:bodyPr>
            <a:normAutofit/>
          </a:bodyPr>
          <a:lstStyle/>
          <a:p>
            <a:r>
              <a:rPr lang="vi-VN" sz="4800" dirty="0">
                <a:latin typeface="Calibri Light" panose="020F0302020204030204" pitchFamily="34" charset="0"/>
                <a:cs typeface="Calibri Light" panose="020F0302020204030204" pitchFamily="34" charset="0"/>
              </a:rPr>
              <a:t>Ví dụ với task lọc nhiễu tĩnh</a:t>
            </a:r>
            <a:endParaRPr lang="en-US" sz="4800" dirty="0">
              <a:latin typeface="Calibri Light" panose="020F0302020204030204" pitchFamily="34" charset="0"/>
              <a:cs typeface="Calibri Light" panose="020F0302020204030204" pitchFamily="34" charset="0"/>
            </a:endParaRPr>
          </a:p>
        </p:txBody>
      </p:sp>
      <p:sp>
        <p:nvSpPr>
          <p:cNvPr id="17" name="Rectangle 16">
            <a:extLst>
              <a:ext uri="{FF2B5EF4-FFF2-40B4-BE49-F238E27FC236}">
                <a16:creationId xmlns:a16="http://schemas.microsoft.com/office/drawing/2014/main" id="{E98ADC46-1162-434B-82AA-290EB2945BDC}"/>
              </a:ext>
            </a:extLst>
          </p:cNvPr>
          <p:cNvSpPr/>
          <p:nvPr/>
        </p:nvSpPr>
        <p:spPr>
          <a:xfrm>
            <a:off x="5295900" y="3265249"/>
            <a:ext cx="2683565" cy="605799"/>
          </a:xfrm>
          <a:prstGeom prst="rect">
            <a:avLst/>
          </a:prstGeom>
          <a:ln>
            <a:solidFill>
              <a:srgbClr val="FF0000"/>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vi-VN" dirty="0"/>
              <a:t>Task: timestamp </a:t>
            </a:r>
            <a:r>
              <a:rPr lang="vi-VN" dirty="0">
                <a:solidFill>
                  <a:srgbClr val="FF0000"/>
                </a:solidFill>
              </a:rPr>
              <a:t>20</a:t>
            </a:r>
            <a:endParaRPr lang="en-US" dirty="0">
              <a:solidFill>
                <a:srgbClr val="FF0000"/>
              </a:solidFill>
            </a:endParaRPr>
          </a:p>
        </p:txBody>
      </p:sp>
      <p:sp>
        <p:nvSpPr>
          <p:cNvPr id="18" name="Rectangle 17">
            <a:extLst>
              <a:ext uri="{FF2B5EF4-FFF2-40B4-BE49-F238E27FC236}">
                <a16:creationId xmlns:a16="http://schemas.microsoft.com/office/drawing/2014/main" id="{8CE043D5-257F-4104-801D-7009A9311B9B}"/>
              </a:ext>
            </a:extLst>
          </p:cNvPr>
          <p:cNvSpPr/>
          <p:nvPr/>
        </p:nvSpPr>
        <p:spPr>
          <a:xfrm>
            <a:off x="3559867" y="4472607"/>
            <a:ext cx="2683565" cy="605799"/>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vi-VN" dirty="0"/>
              <a:t>Task: timestamp </a:t>
            </a:r>
            <a:r>
              <a:rPr lang="vi-VN" dirty="0">
                <a:solidFill>
                  <a:srgbClr val="FF0000"/>
                </a:solidFill>
              </a:rPr>
              <a:t>2</a:t>
            </a:r>
            <a:endParaRPr lang="en-US" dirty="0">
              <a:solidFill>
                <a:srgbClr val="FF0000"/>
              </a:solidFill>
            </a:endParaRPr>
          </a:p>
        </p:txBody>
      </p:sp>
      <p:sp>
        <p:nvSpPr>
          <p:cNvPr id="19" name="Rectangle 18">
            <a:extLst>
              <a:ext uri="{FF2B5EF4-FFF2-40B4-BE49-F238E27FC236}">
                <a16:creationId xmlns:a16="http://schemas.microsoft.com/office/drawing/2014/main" id="{6CCEA4D7-E261-4128-9F3B-FBB9210E95D0}"/>
              </a:ext>
            </a:extLst>
          </p:cNvPr>
          <p:cNvSpPr/>
          <p:nvPr/>
        </p:nvSpPr>
        <p:spPr>
          <a:xfrm>
            <a:off x="7031935" y="4472608"/>
            <a:ext cx="2683565" cy="605799"/>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vi-VN" dirty="0"/>
              <a:t>Task: timestamp </a:t>
            </a:r>
            <a:r>
              <a:rPr lang="vi-VN" dirty="0">
                <a:solidFill>
                  <a:srgbClr val="FF0000"/>
                </a:solidFill>
              </a:rPr>
              <a:t>10</a:t>
            </a:r>
            <a:endParaRPr lang="en-US" dirty="0">
              <a:solidFill>
                <a:srgbClr val="FF0000"/>
              </a:solidFill>
            </a:endParaRPr>
          </a:p>
        </p:txBody>
      </p:sp>
      <p:cxnSp>
        <p:nvCxnSpPr>
          <p:cNvPr id="20" name="Straight Connector 19">
            <a:extLst>
              <a:ext uri="{FF2B5EF4-FFF2-40B4-BE49-F238E27FC236}">
                <a16:creationId xmlns:a16="http://schemas.microsoft.com/office/drawing/2014/main" id="{EFA2BC90-4A09-438A-8000-8A19FF69698E}"/>
              </a:ext>
            </a:extLst>
          </p:cNvPr>
          <p:cNvCxnSpPr>
            <a:stCxn id="17" idx="2"/>
            <a:endCxn id="18" idx="0"/>
          </p:cNvCxnSpPr>
          <p:nvPr/>
        </p:nvCxnSpPr>
        <p:spPr>
          <a:xfrm flipH="1">
            <a:off x="4901650" y="3871048"/>
            <a:ext cx="1736033" cy="601559"/>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46D713EE-309F-4E9A-A588-F8387B729C9F}"/>
              </a:ext>
            </a:extLst>
          </p:cNvPr>
          <p:cNvCxnSpPr>
            <a:stCxn id="17" idx="2"/>
            <a:endCxn id="19" idx="0"/>
          </p:cNvCxnSpPr>
          <p:nvPr/>
        </p:nvCxnSpPr>
        <p:spPr>
          <a:xfrm>
            <a:off x="6637683" y="3871048"/>
            <a:ext cx="1736035" cy="601560"/>
          </a:xfrm>
          <a:prstGeom prst="line">
            <a:avLst/>
          </a:prstGeom>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52C15756-4266-4529-973E-FA49531BDC60}"/>
              </a:ext>
            </a:extLst>
          </p:cNvPr>
          <p:cNvSpPr/>
          <p:nvPr/>
        </p:nvSpPr>
        <p:spPr>
          <a:xfrm>
            <a:off x="1217544" y="2751212"/>
            <a:ext cx="10136256" cy="192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Isosceles Triangle 28">
            <a:extLst>
              <a:ext uri="{FF2B5EF4-FFF2-40B4-BE49-F238E27FC236}">
                <a16:creationId xmlns:a16="http://schemas.microsoft.com/office/drawing/2014/main" id="{CE782561-AC9E-48F3-A99E-278A35FB50E4}"/>
              </a:ext>
            </a:extLst>
          </p:cNvPr>
          <p:cNvSpPr/>
          <p:nvPr/>
        </p:nvSpPr>
        <p:spPr>
          <a:xfrm>
            <a:off x="2923763" y="5247861"/>
            <a:ext cx="1736033" cy="1496580"/>
          </a:xfrm>
          <a:prstGeom prst="triangl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vi-VN" sz="3600" dirty="0"/>
              <a:t>...</a:t>
            </a:r>
            <a:endParaRPr lang="en-US" sz="3600" dirty="0"/>
          </a:p>
        </p:txBody>
      </p:sp>
      <p:sp>
        <p:nvSpPr>
          <p:cNvPr id="30" name="Isosceles Triangle 29">
            <a:extLst>
              <a:ext uri="{FF2B5EF4-FFF2-40B4-BE49-F238E27FC236}">
                <a16:creationId xmlns:a16="http://schemas.microsoft.com/office/drawing/2014/main" id="{2DFEC481-ED61-4C64-B547-60759D17A22C}"/>
              </a:ext>
            </a:extLst>
          </p:cNvPr>
          <p:cNvSpPr/>
          <p:nvPr/>
        </p:nvSpPr>
        <p:spPr>
          <a:xfrm>
            <a:off x="5112026" y="5247861"/>
            <a:ext cx="1736033" cy="1496580"/>
          </a:xfrm>
          <a:prstGeom prst="triangl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vi-VN" sz="3600" dirty="0"/>
              <a:t>...</a:t>
            </a:r>
            <a:endParaRPr lang="en-US" sz="3600" dirty="0"/>
          </a:p>
        </p:txBody>
      </p:sp>
      <p:sp>
        <p:nvSpPr>
          <p:cNvPr id="32" name="Isosceles Triangle 31">
            <a:extLst>
              <a:ext uri="{FF2B5EF4-FFF2-40B4-BE49-F238E27FC236}">
                <a16:creationId xmlns:a16="http://schemas.microsoft.com/office/drawing/2014/main" id="{199F803E-1C85-49C1-A01D-B6D374C7466D}"/>
              </a:ext>
            </a:extLst>
          </p:cNvPr>
          <p:cNvSpPr/>
          <p:nvPr/>
        </p:nvSpPr>
        <p:spPr>
          <a:xfrm>
            <a:off x="6427304" y="5247861"/>
            <a:ext cx="1736033" cy="1496580"/>
          </a:xfrm>
          <a:prstGeom prst="triangl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vi-VN" sz="3600" dirty="0"/>
              <a:t>...</a:t>
            </a:r>
            <a:endParaRPr lang="en-US" sz="3600" dirty="0"/>
          </a:p>
        </p:txBody>
      </p:sp>
      <p:sp>
        <p:nvSpPr>
          <p:cNvPr id="33" name="Isosceles Triangle 32">
            <a:extLst>
              <a:ext uri="{FF2B5EF4-FFF2-40B4-BE49-F238E27FC236}">
                <a16:creationId xmlns:a16="http://schemas.microsoft.com/office/drawing/2014/main" id="{6BB951E2-5F67-49DB-AEC9-9735C9CC11AA}"/>
              </a:ext>
            </a:extLst>
          </p:cNvPr>
          <p:cNvSpPr/>
          <p:nvPr/>
        </p:nvSpPr>
        <p:spPr>
          <a:xfrm>
            <a:off x="8595693" y="5212829"/>
            <a:ext cx="1736033" cy="1496580"/>
          </a:xfrm>
          <a:prstGeom prst="triangl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vi-VN" sz="3600" dirty="0"/>
              <a:t>...</a:t>
            </a:r>
            <a:endParaRPr lang="en-US" sz="3600" dirty="0"/>
          </a:p>
        </p:txBody>
      </p:sp>
      <p:sp>
        <p:nvSpPr>
          <p:cNvPr id="34" name="Rectangle 33">
            <a:extLst>
              <a:ext uri="{FF2B5EF4-FFF2-40B4-BE49-F238E27FC236}">
                <a16:creationId xmlns:a16="http://schemas.microsoft.com/office/drawing/2014/main" id="{82C7AC31-214D-4A0C-932B-81CD9FB4E88E}"/>
              </a:ext>
            </a:extLst>
          </p:cNvPr>
          <p:cNvSpPr/>
          <p:nvPr/>
        </p:nvSpPr>
        <p:spPr>
          <a:xfrm>
            <a:off x="5048249" y="1679712"/>
            <a:ext cx="3178863" cy="810283"/>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vi-VN" dirty="0"/>
              <a:t>Status</a:t>
            </a:r>
            <a:endParaRPr lang="en-US" dirty="0"/>
          </a:p>
        </p:txBody>
      </p:sp>
      <p:sp>
        <p:nvSpPr>
          <p:cNvPr id="35" name="TextBox 34">
            <a:extLst>
              <a:ext uri="{FF2B5EF4-FFF2-40B4-BE49-F238E27FC236}">
                <a16:creationId xmlns:a16="http://schemas.microsoft.com/office/drawing/2014/main" id="{0C60ED5A-AAE8-44E8-BD10-AC5836D642BF}"/>
              </a:ext>
            </a:extLst>
          </p:cNvPr>
          <p:cNvSpPr txBox="1"/>
          <p:nvPr/>
        </p:nvSpPr>
        <p:spPr>
          <a:xfrm>
            <a:off x="1422946" y="3101101"/>
            <a:ext cx="3094383" cy="400110"/>
          </a:xfrm>
          <a:prstGeom prst="rect">
            <a:avLst/>
          </a:prstGeom>
          <a:noFill/>
          <a:ln>
            <a:noFill/>
          </a:ln>
        </p:spPr>
        <p:txBody>
          <a:bodyPr wrap="square" rtlCol="0">
            <a:spAutoFit/>
          </a:bodyPr>
          <a:lstStyle/>
          <a:p>
            <a:r>
              <a:rPr lang="vi-VN" sz="2000" i="1" dirty="0"/>
              <a:t>Backend ứng dụng</a:t>
            </a:r>
            <a:endParaRPr lang="en-US" sz="2000" i="1" dirty="0"/>
          </a:p>
        </p:txBody>
      </p:sp>
      <p:sp>
        <p:nvSpPr>
          <p:cNvPr id="36" name="TextBox 35">
            <a:extLst>
              <a:ext uri="{FF2B5EF4-FFF2-40B4-BE49-F238E27FC236}">
                <a16:creationId xmlns:a16="http://schemas.microsoft.com/office/drawing/2014/main" id="{0C27BE77-C609-447E-8471-024779EE9834}"/>
              </a:ext>
            </a:extLst>
          </p:cNvPr>
          <p:cNvSpPr txBox="1"/>
          <p:nvPr/>
        </p:nvSpPr>
        <p:spPr>
          <a:xfrm>
            <a:off x="1422947" y="2254655"/>
            <a:ext cx="3094383" cy="400110"/>
          </a:xfrm>
          <a:prstGeom prst="rect">
            <a:avLst/>
          </a:prstGeom>
          <a:noFill/>
          <a:ln>
            <a:noFill/>
          </a:ln>
        </p:spPr>
        <p:txBody>
          <a:bodyPr wrap="square" rtlCol="0">
            <a:spAutoFit/>
          </a:bodyPr>
          <a:lstStyle/>
          <a:p>
            <a:r>
              <a:rPr lang="vi-VN" sz="2000" i="1" dirty="0"/>
              <a:t>Giao diện người dùng</a:t>
            </a:r>
            <a:endParaRPr lang="en-US" sz="2000" i="1" dirty="0"/>
          </a:p>
        </p:txBody>
      </p:sp>
      <p:sp>
        <p:nvSpPr>
          <p:cNvPr id="37" name="Arrow: Right 36">
            <a:extLst>
              <a:ext uri="{FF2B5EF4-FFF2-40B4-BE49-F238E27FC236}">
                <a16:creationId xmlns:a16="http://schemas.microsoft.com/office/drawing/2014/main" id="{053907E3-EACF-4EA1-A741-F733832545D8}"/>
              </a:ext>
            </a:extLst>
          </p:cNvPr>
          <p:cNvSpPr/>
          <p:nvPr/>
        </p:nvSpPr>
        <p:spPr>
          <a:xfrm rot="16200000">
            <a:off x="6315494" y="2560797"/>
            <a:ext cx="489524" cy="633648"/>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38" name="TextBox 37">
            <a:extLst>
              <a:ext uri="{FF2B5EF4-FFF2-40B4-BE49-F238E27FC236}">
                <a16:creationId xmlns:a16="http://schemas.microsoft.com/office/drawing/2014/main" id="{F4F956FB-86B0-46F2-990B-B4A70C0FECD1}"/>
              </a:ext>
            </a:extLst>
          </p:cNvPr>
          <p:cNvSpPr txBox="1"/>
          <p:nvPr/>
        </p:nvSpPr>
        <p:spPr>
          <a:xfrm>
            <a:off x="9981374" y="3168038"/>
            <a:ext cx="1575359" cy="400110"/>
          </a:xfrm>
          <a:prstGeom prst="rect">
            <a:avLst/>
          </a:prstGeom>
          <a:noFill/>
          <a:ln>
            <a:noFill/>
          </a:ln>
        </p:spPr>
        <p:txBody>
          <a:bodyPr wrap="square" rtlCol="0">
            <a:spAutoFit/>
          </a:bodyPr>
          <a:lstStyle/>
          <a:p>
            <a:pPr algn="ctr"/>
            <a:r>
              <a:rPr lang="vi-VN" sz="2000" i="1" dirty="0"/>
              <a:t>Max heap</a:t>
            </a:r>
            <a:endParaRPr lang="en-US" sz="2000" i="1" dirty="0"/>
          </a:p>
        </p:txBody>
      </p:sp>
      <p:sp>
        <p:nvSpPr>
          <p:cNvPr id="39" name="Arrow: Down 38">
            <a:extLst>
              <a:ext uri="{FF2B5EF4-FFF2-40B4-BE49-F238E27FC236}">
                <a16:creationId xmlns:a16="http://schemas.microsoft.com/office/drawing/2014/main" id="{F2415F7D-F559-4D01-AB56-20CA5C2F4623}"/>
              </a:ext>
            </a:extLst>
          </p:cNvPr>
          <p:cNvSpPr/>
          <p:nvPr/>
        </p:nvSpPr>
        <p:spPr>
          <a:xfrm>
            <a:off x="10585174" y="3677478"/>
            <a:ext cx="397565" cy="303193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AC3ECABA-8991-45EE-9AB7-62379B4737DB}"/>
              </a:ext>
            </a:extLst>
          </p:cNvPr>
          <p:cNvSpPr>
            <a:spLocks noGrp="1"/>
          </p:cNvSpPr>
          <p:nvPr>
            <p:ph type="sldNum" sz="quarter" idx="12"/>
          </p:nvPr>
        </p:nvSpPr>
        <p:spPr/>
        <p:txBody>
          <a:bodyPr/>
          <a:lstStyle/>
          <a:p>
            <a:fld id="{1880F96C-824F-4C37-99B8-7E149B40C9DC}" type="slidenum">
              <a:rPr lang="en-US" smtClean="0"/>
              <a:t>84</a:t>
            </a:fld>
            <a:endParaRPr lang="en-US"/>
          </a:p>
        </p:txBody>
      </p:sp>
    </p:spTree>
    <p:extLst>
      <p:ext uri="{BB962C8B-B14F-4D97-AF65-F5344CB8AC3E}">
        <p14:creationId xmlns:p14="http://schemas.microsoft.com/office/powerpoint/2010/main" val="72970796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descr="A picture containing graphical user interface&#10;&#10;Description automatically generated">
            <a:extLst>
              <a:ext uri="{FF2B5EF4-FFF2-40B4-BE49-F238E27FC236}">
                <a16:creationId xmlns:a16="http://schemas.microsoft.com/office/drawing/2014/main" id="{E299A0D4-13BE-493B-9748-8DE8E2A3B2B5}"/>
              </a:ext>
            </a:extLst>
          </p:cNvPr>
          <p:cNvPicPr>
            <a:picLocks noChangeAspect="1"/>
          </p:cNvPicPr>
          <p:nvPr/>
        </p:nvPicPr>
        <p:blipFill rotWithShape="1">
          <a:blip r:embed="rId3">
            <a:extLst>
              <a:ext uri="{28A0092B-C50C-407E-A947-70E740481C1C}">
                <a14:useLocalDpi xmlns:a14="http://schemas.microsoft.com/office/drawing/2010/main" val="0"/>
              </a:ext>
            </a:extLst>
          </a:blip>
          <a:srcRect l="882" t="1039" r="725" b="2093"/>
          <a:stretch/>
        </p:blipFill>
        <p:spPr>
          <a:xfrm>
            <a:off x="445158" y="1876054"/>
            <a:ext cx="8707773" cy="4244829"/>
          </a:xfrm>
          <a:prstGeom prst="rect">
            <a:avLst/>
          </a:prstGeom>
        </p:spPr>
      </p:pic>
      <p:sp>
        <p:nvSpPr>
          <p:cNvPr id="6" name="Title 5"/>
          <p:cNvSpPr>
            <a:spLocks noGrp="1"/>
          </p:cNvSpPr>
          <p:nvPr>
            <p:ph type="title"/>
          </p:nvPr>
        </p:nvSpPr>
        <p:spPr>
          <a:xfrm>
            <a:off x="838200" y="593177"/>
            <a:ext cx="10515600" cy="1325563"/>
          </a:xfrm>
        </p:spPr>
        <p:txBody>
          <a:bodyPr>
            <a:normAutofit/>
          </a:bodyPr>
          <a:lstStyle/>
          <a:p>
            <a:r>
              <a:rPr lang="vi-VN" sz="4800" dirty="0">
                <a:latin typeface="Calibri Light" panose="020F0302020204030204" pitchFamily="34" charset="0"/>
                <a:cs typeface="Calibri Light" panose="020F0302020204030204" pitchFamily="34" charset="0"/>
              </a:rPr>
              <a:t>Ví dụ với task lọc nhiễu tĩnh</a:t>
            </a:r>
            <a:endParaRPr lang="en-US" sz="4800" dirty="0">
              <a:latin typeface="Calibri Light" panose="020F0302020204030204" pitchFamily="34" charset="0"/>
              <a:cs typeface="Calibri Light" panose="020F0302020204030204" pitchFamily="34" charset="0"/>
            </a:endParaRPr>
          </a:p>
        </p:txBody>
      </p:sp>
      <p:sp>
        <p:nvSpPr>
          <p:cNvPr id="8" name="TextBox 7">
            <a:extLst>
              <a:ext uri="{FF2B5EF4-FFF2-40B4-BE49-F238E27FC236}">
                <a16:creationId xmlns:a16="http://schemas.microsoft.com/office/drawing/2014/main" id="{290B1067-4ADB-44FB-AD8A-C34451776CC6}"/>
              </a:ext>
            </a:extLst>
          </p:cNvPr>
          <p:cNvSpPr txBox="1"/>
          <p:nvPr/>
        </p:nvSpPr>
        <p:spPr>
          <a:xfrm>
            <a:off x="9911248" y="3429000"/>
            <a:ext cx="2040025" cy="461665"/>
          </a:xfrm>
          <a:prstGeom prst="rect">
            <a:avLst/>
          </a:prstGeom>
          <a:noFill/>
          <a:ln>
            <a:noFill/>
          </a:ln>
        </p:spPr>
        <p:txBody>
          <a:bodyPr wrap="square" rtlCol="0">
            <a:spAutoFit/>
          </a:bodyPr>
          <a:lstStyle/>
          <a:p>
            <a:r>
              <a:rPr lang="vi-VN" sz="2400" i="1" dirty="0"/>
              <a:t>Phần bị khóa</a:t>
            </a:r>
            <a:endParaRPr lang="en-US" sz="2400" i="1" dirty="0"/>
          </a:p>
        </p:txBody>
      </p:sp>
      <p:sp>
        <p:nvSpPr>
          <p:cNvPr id="9" name="Arrow: Right 8">
            <a:extLst>
              <a:ext uri="{FF2B5EF4-FFF2-40B4-BE49-F238E27FC236}">
                <a16:creationId xmlns:a16="http://schemas.microsoft.com/office/drawing/2014/main" id="{FA008947-B9E2-413F-8ED2-9AC0CB2BBF66}"/>
              </a:ext>
            </a:extLst>
          </p:cNvPr>
          <p:cNvSpPr/>
          <p:nvPr/>
        </p:nvSpPr>
        <p:spPr>
          <a:xfrm rot="9693087">
            <a:off x="9125418" y="3784366"/>
            <a:ext cx="737147" cy="427382"/>
          </a:xfrm>
          <a:prstGeom prst="rightArrow">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11" name="TextBox 10">
            <a:extLst>
              <a:ext uri="{FF2B5EF4-FFF2-40B4-BE49-F238E27FC236}">
                <a16:creationId xmlns:a16="http://schemas.microsoft.com/office/drawing/2014/main" id="{697C1E22-261E-4A16-BD3A-ADEB8DCEE40A}"/>
              </a:ext>
            </a:extLst>
          </p:cNvPr>
          <p:cNvSpPr txBox="1"/>
          <p:nvPr/>
        </p:nvSpPr>
        <p:spPr>
          <a:xfrm>
            <a:off x="2094107" y="4538706"/>
            <a:ext cx="2805064" cy="830997"/>
          </a:xfrm>
          <a:prstGeom prst="rect">
            <a:avLst/>
          </a:prstGeom>
          <a:noFill/>
          <a:ln>
            <a:noFill/>
          </a:ln>
        </p:spPr>
        <p:txBody>
          <a:bodyPr wrap="square" rtlCol="0">
            <a:spAutoFit/>
          </a:bodyPr>
          <a:lstStyle/>
          <a:p>
            <a:r>
              <a:rPr lang="vi-VN" sz="2400" i="1" dirty="0"/>
              <a:t>Trạng thái của task lọc nhiễu</a:t>
            </a:r>
            <a:endParaRPr lang="en-US" sz="2400" i="1" dirty="0"/>
          </a:p>
        </p:txBody>
      </p:sp>
      <p:sp>
        <p:nvSpPr>
          <p:cNvPr id="12" name="Arrow: Right 11">
            <a:extLst>
              <a:ext uri="{FF2B5EF4-FFF2-40B4-BE49-F238E27FC236}">
                <a16:creationId xmlns:a16="http://schemas.microsoft.com/office/drawing/2014/main" id="{BA7A38EC-2869-40FA-B214-96ED64E39D52}"/>
              </a:ext>
            </a:extLst>
          </p:cNvPr>
          <p:cNvSpPr/>
          <p:nvPr/>
        </p:nvSpPr>
        <p:spPr>
          <a:xfrm rot="8283730">
            <a:off x="1442501" y="5323853"/>
            <a:ext cx="737147" cy="427382"/>
          </a:xfrm>
          <a:prstGeom prst="rightArrow">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09C16B99-C929-4BE8-8BFE-157B967FA207}"/>
              </a:ext>
            </a:extLst>
          </p:cNvPr>
          <p:cNvSpPr>
            <a:spLocks noGrp="1"/>
          </p:cNvSpPr>
          <p:nvPr>
            <p:ph type="sldNum" sz="quarter" idx="12"/>
          </p:nvPr>
        </p:nvSpPr>
        <p:spPr/>
        <p:txBody>
          <a:bodyPr/>
          <a:lstStyle/>
          <a:p>
            <a:fld id="{1880F96C-824F-4C37-99B8-7E149B40C9DC}" type="slidenum">
              <a:rPr lang="en-US" smtClean="0"/>
              <a:t>85</a:t>
            </a:fld>
            <a:endParaRPr lang="en-US"/>
          </a:p>
        </p:txBody>
      </p:sp>
    </p:spTree>
    <p:extLst>
      <p:ext uri="{BB962C8B-B14F-4D97-AF65-F5344CB8AC3E}">
        <p14:creationId xmlns:p14="http://schemas.microsoft.com/office/powerpoint/2010/main" val="112121028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a:xfrm>
            <a:off x="838200" y="593177"/>
            <a:ext cx="10515600" cy="1325563"/>
          </a:xfrm>
        </p:spPr>
        <p:txBody>
          <a:bodyPr>
            <a:normAutofit/>
          </a:bodyPr>
          <a:lstStyle/>
          <a:p>
            <a:r>
              <a:rPr lang="vi-VN" sz="4800" dirty="0">
                <a:latin typeface="Calibri Light" panose="020F0302020204030204" pitchFamily="34" charset="0"/>
                <a:cs typeface="Calibri Light" panose="020F0302020204030204" pitchFamily="34" charset="0"/>
              </a:rPr>
              <a:t>Ví dụ với task lọc nhiễu tĩnh</a:t>
            </a:r>
            <a:endParaRPr lang="en-US" sz="4800" dirty="0">
              <a:latin typeface="Calibri Light" panose="020F0302020204030204" pitchFamily="34" charset="0"/>
              <a:cs typeface="Calibri Light" panose="020F0302020204030204" pitchFamily="34" charset="0"/>
            </a:endParaRPr>
          </a:p>
        </p:txBody>
      </p:sp>
      <p:sp>
        <p:nvSpPr>
          <p:cNvPr id="17" name="Rectangle 16">
            <a:extLst>
              <a:ext uri="{FF2B5EF4-FFF2-40B4-BE49-F238E27FC236}">
                <a16:creationId xmlns:a16="http://schemas.microsoft.com/office/drawing/2014/main" id="{E98ADC46-1162-434B-82AA-290EB2945BDC}"/>
              </a:ext>
            </a:extLst>
          </p:cNvPr>
          <p:cNvSpPr/>
          <p:nvPr/>
        </p:nvSpPr>
        <p:spPr>
          <a:xfrm>
            <a:off x="5295900" y="3265249"/>
            <a:ext cx="2683565" cy="605799"/>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vi-VN" dirty="0"/>
              <a:t>Task: timestamp </a:t>
            </a:r>
            <a:r>
              <a:rPr lang="vi-VN" dirty="0">
                <a:solidFill>
                  <a:srgbClr val="FF0000"/>
                </a:solidFill>
              </a:rPr>
              <a:t>10</a:t>
            </a:r>
            <a:endParaRPr lang="en-US" dirty="0">
              <a:solidFill>
                <a:srgbClr val="FF0000"/>
              </a:solidFill>
            </a:endParaRPr>
          </a:p>
        </p:txBody>
      </p:sp>
      <p:sp>
        <p:nvSpPr>
          <p:cNvPr id="18" name="Rectangle 17">
            <a:extLst>
              <a:ext uri="{FF2B5EF4-FFF2-40B4-BE49-F238E27FC236}">
                <a16:creationId xmlns:a16="http://schemas.microsoft.com/office/drawing/2014/main" id="{8CE043D5-257F-4104-801D-7009A9311B9B}"/>
              </a:ext>
            </a:extLst>
          </p:cNvPr>
          <p:cNvSpPr/>
          <p:nvPr/>
        </p:nvSpPr>
        <p:spPr>
          <a:xfrm>
            <a:off x="3559867" y="4472607"/>
            <a:ext cx="2683565" cy="605799"/>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vi-VN" dirty="0"/>
              <a:t>Task: timestamp </a:t>
            </a:r>
            <a:r>
              <a:rPr lang="vi-VN" dirty="0">
                <a:solidFill>
                  <a:srgbClr val="FF0000"/>
                </a:solidFill>
              </a:rPr>
              <a:t>2</a:t>
            </a:r>
            <a:endParaRPr lang="en-US" dirty="0">
              <a:solidFill>
                <a:srgbClr val="FF0000"/>
              </a:solidFill>
            </a:endParaRPr>
          </a:p>
        </p:txBody>
      </p:sp>
      <p:cxnSp>
        <p:nvCxnSpPr>
          <p:cNvPr id="20" name="Straight Connector 19">
            <a:extLst>
              <a:ext uri="{FF2B5EF4-FFF2-40B4-BE49-F238E27FC236}">
                <a16:creationId xmlns:a16="http://schemas.microsoft.com/office/drawing/2014/main" id="{EFA2BC90-4A09-438A-8000-8A19FF69698E}"/>
              </a:ext>
            </a:extLst>
          </p:cNvPr>
          <p:cNvCxnSpPr>
            <a:stCxn id="17" idx="2"/>
            <a:endCxn id="18" idx="0"/>
          </p:cNvCxnSpPr>
          <p:nvPr/>
        </p:nvCxnSpPr>
        <p:spPr>
          <a:xfrm flipH="1">
            <a:off x="4901650" y="3871048"/>
            <a:ext cx="1736033" cy="601559"/>
          </a:xfrm>
          <a:prstGeom prst="line">
            <a:avLst/>
          </a:prstGeom>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52C15756-4266-4529-973E-FA49531BDC60}"/>
              </a:ext>
            </a:extLst>
          </p:cNvPr>
          <p:cNvSpPr/>
          <p:nvPr/>
        </p:nvSpPr>
        <p:spPr>
          <a:xfrm>
            <a:off x="1217544" y="2751212"/>
            <a:ext cx="10136256" cy="192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Isosceles Triangle 28">
            <a:extLst>
              <a:ext uri="{FF2B5EF4-FFF2-40B4-BE49-F238E27FC236}">
                <a16:creationId xmlns:a16="http://schemas.microsoft.com/office/drawing/2014/main" id="{CE782561-AC9E-48F3-A99E-278A35FB50E4}"/>
              </a:ext>
            </a:extLst>
          </p:cNvPr>
          <p:cNvSpPr/>
          <p:nvPr/>
        </p:nvSpPr>
        <p:spPr>
          <a:xfrm>
            <a:off x="2923763" y="5247861"/>
            <a:ext cx="1736033" cy="1496580"/>
          </a:xfrm>
          <a:prstGeom prst="triangl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vi-VN" sz="3600" dirty="0"/>
              <a:t>...</a:t>
            </a:r>
            <a:endParaRPr lang="en-US" sz="3600" dirty="0"/>
          </a:p>
        </p:txBody>
      </p:sp>
      <p:sp>
        <p:nvSpPr>
          <p:cNvPr id="30" name="Isosceles Triangle 29">
            <a:extLst>
              <a:ext uri="{FF2B5EF4-FFF2-40B4-BE49-F238E27FC236}">
                <a16:creationId xmlns:a16="http://schemas.microsoft.com/office/drawing/2014/main" id="{2DFEC481-ED61-4C64-B547-60759D17A22C}"/>
              </a:ext>
            </a:extLst>
          </p:cNvPr>
          <p:cNvSpPr/>
          <p:nvPr/>
        </p:nvSpPr>
        <p:spPr>
          <a:xfrm>
            <a:off x="5112026" y="5247861"/>
            <a:ext cx="1736033" cy="1496580"/>
          </a:xfrm>
          <a:prstGeom prst="triangl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vi-VN" sz="3600" dirty="0"/>
              <a:t>...</a:t>
            </a:r>
            <a:endParaRPr lang="en-US" sz="3600" dirty="0"/>
          </a:p>
        </p:txBody>
      </p:sp>
      <p:sp>
        <p:nvSpPr>
          <p:cNvPr id="32" name="Isosceles Triangle 31">
            <a:extLst>
              <a:ext uri="{FF2B5EF4-FFF2-40B4-BE49-F238E27FC236}">
                <a16:creationId xmlns:a16="http://schemas.microsoft.com/office/drawing/2014/main" id="{199F803E-1C85-49C1-A01D-B6D374C7466D}"/>
              </a:ext>
            </a:extLst>
          </p:cNvPr>
          <p:cNvSpPr/>
          <p:nvPr/>
        </p:nvSpPr>
        <p:spPr>
          <a:xfrm>
            <a:off x="6848059" y="4013914"/>
            <a:ext cx="1736033" cy="1496580"/>
          </a:xfrm>
          <a:prstGeom prst="triangl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vi-VN" sz="3600" dirty="0"/>
              <a:t>...</a:t>
            </a:r>
            <a:endParaRPr lang="en-US" sz="3600" dirty="0"/>
          </a:p>
        </p:txBody>
      </p:sp>
      <p:sp>
        <p:nvSpPr>
          <p:cNvPr id="34" name="Rectangle 33">
            <a:extLst>
              <a:ext uri="{FF2B5EF4-FFF2-40B4-BE49-F238E27FC236}">
                <a16:creationId xmlns:a16="http://schemas.microsoft.com/office/drawing/2014/main" id="{82C7AC31-214D-4A0C-932B-81CD9FB4E88E}"/>
              </a:ext>
            </a:extLst>
          </p:cNvPr>
          <p:cNvSpPr/>
          <p:nvPr/>
        </p:nvSpPr>
        <p:spPr>
          <a:xfrm>
            <a:off x="5048249" y="1679712"/>
            <a:ext cx="3178863" cy="810283"/>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vi-VN" dirty="0"/>
              <a:t>Status</a:t>
            </a:r>
            <a:endParaRPr lang="en-US" dirty="0"/>
          </a:p>
        </p:txBody>
      </p:sp>
      <p:sp>
        <p:nvSpPr>
          <p:cNvPr id="35" name="TextBox 34">
            <a:extLst>
              <a:ext uri="{FF2B5EF4-FFF2-40B4-BE49-F238E27FC236}">
                <a16:creationId xmlns:a16="http://schemas.microsoft.com/office/drawing/2014/main" id="{0C60ED5A-AAE8-44E8-BD10-AC5836D642BF}"/>
              </a:ext>
            </a:extLst>
          </p:cNvPr>
          <p:cNvSpPr txBox="1"/>
          <p:nvPr/>
        </p:nvSpPr>
        <p:spPr>
          <a:xfrm>
            <a:off x="1422946" y="3101101"/>
            <a:ext cx="3094383" cy="400110"/>
          </a:xfrm>
          <a:prstGeom prst="rect">
            <a:avLst/>
          </a:prstGeom>
          <a:noFill/>
          <a:ln>
            <a:noFill/>
          </a:ln>
        </p:spPr>
        <p:txBody>
          <a:bodyPr wrap="square" rtlCol="0">
            <a:spAutoFit/>
          </a:bodyPr>
          <a:lstStyle/>
          <a:p>
            <a:r>
              <a:rPr lang="vi-VN" sz="2000" i="1" dirty="0"/>
              <a:t>Backend ứng dụng</a:t>
            </a:r>
            <a:endParaRPr lang="en-US" sz="2000" i="1" dirty="0"/>
          </a:p>
        </p:txBody>
      </p:sp>
      <p:sp>
        <p:nvSpPr>
          <p:cNvPr id="36" name="TextBox 35">
            <a:extLst>
              <a:ext uri="{FF2B5EF4-FFF2-40B4-BE49-F238E27FC236}">
                <a16:creationId xmlns:a16="http://schemas.microsoft.com/office/drawing/2014/main" id="{0C27BE77-C609-447E-8471-024779EE9834}"/>
              </a:ext>
            </a:extLst>
          </p:cNvPr>
          <p:cNvSpPr txBox="1"/>
          <p:nvPr/>
        </p:nvSpPr>
        <p:spPr>
          <a:xfrm>
            <a:off x="1422947" y="2254655"/>
            <a:ext cx="3094383" cy="400110"/>
          </a:xfrm>
          <a:prstGeom prst="rect">
            <a:avLst/>
          </a:prstGeom>
          <a:noFill/>
          <a:ln>
            <a:noFill/>
          </a:ln>
        </p:spPr>
        <p:txBody>
          <a:bodyPr wrap="square" rtlCol="0">
            <a:spAutoFit/>
          </a:bodyPr>
          <a:lstStyle/>
          <a:p>
            <a:r>
              <a:rPr lang="vi-VN" sz="2000" i="1" dirty="0"/>
              <a:t>Giao diện người dùng</a:t>
            </a:r>
            <a:endParaRPr lang="en-US" sz="2000" i="1" dirty="0"/>
          </a:p>
        </p:txBody>
      </p:sp>
      <p:sp>
        <p:nvSpPr>
          <p:cNvPr id="37" name="Arrow: Right 36">
            <a:extLst>
              <a:ext uri="{FF2B5EF4-FFF2-40B4-BE49-F238E27FC236}">
                <a16:creationId xmlns:a16="http://schemas.microsoft.com/office/drawing/2014/main" id="{053907E3-EACF-4EA1-A741-F733832545D8}"/>
              </a:ext>
            </a:extLst>
          </p:cNvPr>
          <p:cNvSpPr/>
          <p:nvPr/>
        </p:nvSpPr>
        <p:spPr>
          <a:xfrm rot="16200000">
            <a:off x="6315494" y="2560797"/>
            <a:ext cx="489524" cy="633648"/>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A7BEDAE8-1D7B-4DB6-9B17-B1093361631C}"/>
              </a:ext>
            </a:extLst>
          </p:cNvPr>
          <p:cNvSpPr>
            <a:spLocks noGrp="1"/>
          </p:cNvSpPr>
          <p:nvPr>
            <p:ph type="sldNum" sz="quarter" idx="12"/>
          </p:nvPr>
        </p:nvSpPr>
        <p:spPr/>
        <p:txBody>
          <a:bodyPr/>
          <a:lstStyle/>
          <a:p>
            <a:fld id="{1880F96C-824F-4C37-99B8-7E149B40C9DC}" type="slidenum">
              <a:rPr lang="en-US" smtClean="0"/>
              <a:t>86</a:t>
            </a:fld>
            <a:endParaRPr lang="en-US"/>
          </a:p>
        </p:txBody>
      </p:sp>
    </p:spTree>
    <p:extLst>
      <p:ext uri="{BB962C8B-B14F-4D97-AF65-F5344CB8AC3E}">
        <p14:creationId xmlns:p14="http://schemas.microsoft.com/office/powerpoint/2010/main" val="111429423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3" name="Picture 2" descr="A screenshot of a computer&#10;&#10;Description automatically generated with medium confidence">
            <a:extLst>
              <a:ext uri="{FF2B5EF4-FFF2-40B4-BE49-F238E27FC236}">
                <a16:creationId xmlns:a16="http://schemas.microsoft.com/office/drawing/2014/main" id="{E85F03FC-1051-4DFE-BC44-24E6F1197FED}"/>
              </a:ext>
            </a:extLst>
          </p:cNvPr>
          <p:cNvPicPr>
            <a:picLocks noChangeAspect="1"/>
          </p:cNvPicPr>
          <p:nvPr/>
        </p:nvPicPr>
        <p:blipFill rotWithShape="1">
          <a:blip r:embed="rId4">
            <a:extLst>
              <a:ext uri="{28A0092B-C50C-407E-A947-70E740481C1C}">
                <a14:useLocalDpi xmlns:a14="http://schemas.microsoft.com/office/drawing/2010/main" val="0"/>
              </a:ext>
            </a:extLst>
          </a:blip>
          <a:srcRect l="634" t="1211" r="760" b="1499"/>
          <a:stretch/>
        </p:blipFill>
        <p:spPr>
          <a:xfrm>
            <a:off x="445158" y="1875642"/>
            <a:ext cx="8707773" cy="4244830"/>
          </a:xfrm>
          <a:prstGeom prst="rect">
            <a:avLst/>
          </a:prstGeom>
        </p:spPr>
      </p:pic>
      <p:sp>
        <p:nvSpPr>
          <p:cNvPr id="6" name="Title 5"/>
          <p:cNvSpPr>
            <a:spLocks noGrp="1"/>
          </p:cNvSpPr>
          <p:nvPr>
            <p:ph type="title"/>
          </p:nvPr>
        </p:nvSpPr>
        <p:spPr>
          <a:xfrm>
            <a:off x="838200" y="593177"/>
            <a:ext cx="10515600" cy="1325563"/>
          </a:xfrm>
        </p:spPr>
        <p:txBody>
          <a:bodyPr>
            <a:normAutofit/>
          </a:bodyPr>
          <a:lstStyle/>
          <a:p>
            <a:r>
              <a:rPr lang="vi-VN" sz="4800" dirty="0">
                <a:latin typeface="Calibri Light" panose="020F0302020204030204" pitchFamily="34" charset="0"/>
                <a:cs typeface="Calibri Light" panose="020F0302020204030204" pitchFamily="34" charset="0"/>
              </a:rPr>
              <a:t>Ví dụ với task lọc nhiễu tĩnh</a:t>
            </a:r>
            <a:endParaRPr lang="en-US" sz="4800" dirty="0">
              <a:latin typeface="Calibri Light" panose="020F0302020204030204" pitchFamily="34" charset="0"/>
              <a:cs typeface="Calibri Light" panose="020F0302020204030204" pitchFamily="34" charset="0"/>
            </a:endParaRPr>
          </a:p>
        </p:txBody>
      </p:sp>
      <p:sp>
        <p:nvSpPr>
          <p:cNvPr id="10" name="TextBox 9">
            <a:extLst>
              <a:ext uri="{FF2B5EF4-FFF2-40B4-BE49-F238E27FC236}">
                <a16:creationId xmlns:a16="http://schemas.microsoft.com/office/drawing/2014/main" id="{EF713060-1F17-44D4-8570-5BB427861B6E}"/>
              </a:ext>
            </a:extLst>
          </p:cNvPr>
          <p:cNvSpPr txBox="1"/>
          <p:nvPr/>
        </p:nvSpPr>
        <p:spPr>
          <a:xfrm>
            <a:off x="2312221" y="5942829"/>
            <a:ext cx="2805064" cy="830997"/>
          </a:xfrm>
          <a:prstGeom prst="rect">
            <a:avLst/>
          </a:prstGeom>
          <a:noFill/>
          <a:ln>
            <a:noFill/>
          </a:ln>
        </p:spPr>
        <p:txBody>
          <a:bodyPr wrap="square" rtlCol="0">
            <a:spAutoFit/>
          </a:bodyPr>
          <a:lstStyle/>
          <a:p>
            <a:r>
              <a:rPr lang="vi-VN" sz="2400" i="1" dirty="0"/>
              <a:t>Trạng thái task có timestamp lớn nhất</a:t>
            </a:r>
            <a:endParaRPr lang="en-US" sz="2400" i="1" dirty="0"/>
          </a:p>
        </p:txBody>
      </p:sp>
      <p:sp>
        <p:nvSpPr>
          <p:cNvPr id="13" name="Arrow: Right 12">
            <a:extLst>
              <a:ext uri="{FF2B5EF4-FFF2-40B4-BE49-F238E27FC236}">
                <a16:creationId xmlns:a16="http://schemas.microsoft.com/office/drawing/2014/main" id="{A15EADE9-EC63-45CA-A15F-07A504AB118B}"/>
              </a:ext>
            </a:extLst>
          </p:cNvPr>
          <p:cNvSpPr/>
          <p:nvPr/>
        </p:nvSpPr>
        <p:spPr>
          <a:xfrm rot="12600000">
            <a:off x="1517608" y="6051132"/>
            <a:ext cx="737147" cy="427382"/>
          </a:xfrm>
          <a:prstGeom prst="rightArrow">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14" name="TextBox 13">
            <a:extLst>
              <a:ext uri="{FF2B5EF4-FFF2-40B4-BE49-F238E27FC236}">
                <a16:creationId xmlns:a16="http://schemas.microsoft.com/office/drawing/2014/main" id="{893C12C6-3A34-4BC3-B600-7F2DA1C0FE1E}"/>
              </a:ext>
            </a:extLst>
          </p:cNvPr>
          <p:cNvSpPr txBox="1"/>
          <p:nvPr/>
        </p:nvSpPr>
        <p:spPr>
          <a:xfrm>
            <a:off x="9911248" y="3429000"/>
            <a:ext cx="2040025" cy="830997"/>
          </a:xfrm>
          <a:prstGeom prst="rect">
            <a:avLst/>
          </a:prstGeom>
          <a:noFill/>
          <a:ln>
            <a:noFill/>
          </a:ln>
        </p:spPr>
        <p:txBody>
          <a:bodyPr wrap="square" rtlCol="0">
            <a:spAutoFit/>
          </a:bodyPr>
          <a:lstStyle/>
          <a:p>
            <a:r>
              <a:rPr lang="vi-VN" sz="2400" i="1" dirty="0"/>
              <a:t>Phần bị khóa được mở</a:t>
            </a:r>
            <a:endParaRPr lang="en-US" sz="2400" i="1" dirty="0"/>
          </a:p>
        </p:txBody>
      </p:sp>
      <p:sp>
        <p:nvSpPr>
          <p:cNvPr id="15" name="Arrow: Right 14">
            <a:extLst>
              <a:ext uri="{FF2B5EF4-FFF2-40B4-BE49-F238E27FC236}">
                <a16:creationId xmlns:a16="http://schemas.microsoft.com/office/drawing/2014/main" id="{3149B73E-EDCD-463E-912A-40BCB4383BB8}"/>
              </a:ext>
            </a:extLst>
          </p:cNvPr>
          <p:cNvSpPr/>
          <p:nvPr/>
        </p:nvSpPr>
        <p:spPr>
          <a:xfrm rot="9693087">
            <a:off x="9125418" y="3784366"/>
            <a:ext cx="737147" cy="427382"/>
          </a:xfrm>
          <a:prstGeom prst="rightArrow">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C389531F-3402-496E-8F0B-C4469772FAB0}"/>
              </a:ext>
            </a:extLst>
          </p:cNvPr>
          <p:cNvSpPr>
            <a:spLocks noGrp="1"/>
          </p:cNvSpPr>
          <p:nvPr>
            <p:ph type="sldNum" sz="quarter" idx="12"/>
          </p:nvPr>
        </p:nvSpPr>
        <p:spPr/>
        <p:txBody>
          <a:bodyPr/>
          <a:lstStyle/>
          <a:p>
            <a:fld id="{1880F96C-824F-4C37-99B8-7E149B40C9DC}" type="slidenum">
              <a:rPr lang="en-US" smtClean="0"/>
              <a:t>87</a:t>
            </a:fld>
            <a:endParaRPr lang="en-US"/>
          </a:p>
        </p:txBody>
      </p:sp>
    </p:spTree>
    <p:extLst>
      <p:ext uri="{BB962C8B-B14F-4D97-AF65-F5344CB8AC3E}">
        <p14:creationId xmlns:p14="http://schemas.microsoft.com/office/powerpoint/2010/main" val="36122205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a:xfrm>
            <a:off x="838200" y="593177"/>
            <a:ext cx="10515600" cy="1325563"/>
          </a:xfrm>
        </p:spPr>
        <p:txBody>
          <a:bodyPr>
            <a:normAutofit/>
          </a:bodyPr>
          <a:lstStyle/>
          <a:p>
            <a:r>
              <a:rPr lang="vi-VN" sz="4800" dirty="0">
                <a:latin typeface="Calibri Light" panose="020F0302020204030204" pitchFamily="34" charset="0"/>
                <a:cs typeface="Calibri Light" panose="020F0302020204030204" pitchFamily="34" charset="0"/>
              </a:rPr>
              <a:t>Lọc nhiễu thời gian thực</a:t>
            </a:r>
            <a:endParaRPr lang="en-US" sz="4800" dirty="0">
              <a:latin typeface="Calibri Light" panose="020F0302020204030204" pitchFamily="34" charset="0"/>
              <a:cs typeface="Calibri Light" panose="020F0302020204030204" pitchFamily="34" charset="0"/>
            </a:endParaRPr>
          </a:p>
        </p:txBody>
      </p:sp>
      <p:sp>
        <p:nvSpPr>
          <p:cNvPr id="8" name="Rectangle 7">
            <a:extLst>
              <a:ext uri="{FF2B5EF4-FFF2-40B4-BE49-F238E27FC236}">
                <a16:creationId xmlns:a16="http://schemas.microsoft.com/office/drawing/2014/main" id="{D3A20ADF-354B-4E14-8253-D14DFAE88AB5}"/>
              </a:ext>
            </a:extLst>
          </p:cNvPr>
          <p:cNvSpPr/>
          <p:nvPr/>
        </p:nvSpPr>
        <p:spPr>
          <a:xfrm>
            <a:off x="838200" y="3925557"/>
            <a:ext cx="10136256" cy="192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E17F7C2F-90D2-4D34-9940-73D668701BA7}"/>
              </a:ext>
            </a:extLst>
          </p:cNvPr>
          <p:cNvSpPr txBox="1"/>
          <p:nvPr/>
        </p:nvSpPr>
        <p:spPr>
          <a:xfrm>
            <a:off x="1043602" y="4275446"/>
            <a:ext cx="3094383" cy="400110"/>
          </a:xfrm>
          <a:prstGeom prst="rect">
            <a:avLst/>
          </a:prstGeom>
          <a:noFill/>
          <a:ln>
            <a:noFill/>
          </a:ln>
        </p:spPr>
        <p:txBody>
          <a:bodyPr wrap="square" rtlCol="0">
            <a:spAutoFit/>
          </a:bodyPr>
          <a:lstStyle/>
          <a:p>
            <a:r>
              <a:rPr lang="vi-VN" sz="2000" i="1" dirty="0"/>
              <a:t>Kernel mode</a:t>
            </a:r>
            <a:endParaRPr lang="en-US" sz="2000" i="1" dirty="0"/>
          </a:p>
        </p:txBody>
      </p:sp>
      <p:sp>
        <p:nvSpPr>
          <p:cNvPr id="10" name="TextBox 9">
            <a:extLst>
              <a:ext uri="{FF2B5EF4-FFF2-40B4-BE49-F238E27FC236}">
                <a16:creationId xmlns:a16="http://schemas.microsoft.com/office/drawing/2014/main" id="{EA0443E7-B780-4FE9-B61D-90E61F509DAC}"/>
              </a:ext>
            </a:extLst>
          </p:cNvPr>
          <p:cNvSpPr txBox="1"/>
          <p:nvPr/>
        </p:nvSpPr>
        <p:spPr>
          <a:xfrm>
            <a:off x="1043603" y="3429000"/>
            <a:ext cx="3094383" cy="400110"/>
          </a:xfrm>
          <a:prstGeom prst="rect">
            <a:avLst/>
          </a:prstGeom>
          <a:noFill/>
          <a:ln>
            <a:noFill/>
          </a:ln>
        </p:spPr>
        <p:txBody>
          <a:bodyPr wrap="square" rtlCol="0">
            <a:spAutoFit/>
          </a:bodyPr>
          <a:lstStyle/>
          <a:p>
            <a:r>
              <a:rPr lang="vi-VN" sz="2000" i="1" dirty="0"/>
              <a:t>User mode</a:t>
            </a:r>
            <a:endParaRPr lang="en-US" sz="2000" i="1" dirty="0"/>
          </a:p>
        </p:txBody>
      </p:sp>
      <p:sp>
        <p:nvSpPr>
          <p:cNvPr id="11" name="Rectangle 10">
            <a:extLst>
              <a:ext uri="{FF2B5EF4-FFF2-40B4-BE49-F238E27FC236}">
                <a16:creationId xmlns:a16="http://schemas.microsoft.com/office/drawing/2014/main" id="{B57E1631-0742-4802-A57A-4BD12335E325}"/>
              </a:ext>
            </a:extLst>
          </p:cNvPr>
          <p:cNvSpPr/>
          <p:nvPr/>
        </p:nvSpPr>
        <p:spPr>
          <a:xfrm>
            <a:off x="2657388" y="1706724"/>
            <a:ext cx="5278597" cy="1892153"/>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4" name="TextBox 3">
            <a:extLst>
              <a:ext uri="{FF2B5EF4-FFF2-40B4-BE49-F238E27FC236}">
                <a16:creationId xmlns:a16="http://schemas.microsoft.com/office/drawing/2014/main" id="{305DB258-D653-4534-9771-3B0131E1D62A}"/>
              </a:ext>
            </a:extLst>
          </p:cNvPr>
          <p:cNvSpPr txBox="1"/>
          <p:nvPr/>
        </p:nvSpPr>
        <p:spPr>
          <a:xfrm>
            <a:off x="2657388" y="1706724"/>
            <a:ext cx="1803634" cy="369332"/>
          </a:xfrm>
          <a:prstGeom prst="rect">
            <a:avLst/>
          </a:prstGeom>
          <a:noFill/>
        </p:spPr>
        <p:txBody>
          <a:bodyPr wrap="square" rtlCol="0">
            <a:spAutoFit/>
          </a:bodyPr>
          <a:lstStyle/>
          <a:p>
            <a:pPr algn="ctr"/>
            <a:r>
              <a:rPr lang="vi-VN" dirty="0"/>
              <a:t>Win32 Service</a:t>
            </a:r>
            <a:endParaRPr lang="en-US" dirty="0"/>
          </a:p>
        </p:txBody>
      </p:sp>
      <p:sp>
        <p:nvSpPr>
          <p:cNvPr id="5" name="Arrow: Right 4">
            <a:extLst>
              <a:ext uri="{FF2B5EF4-FFF2-40B4-BE49-F238E27FC236}">
                <a16:creationId xmlns:a16="http://schemas.microsoft.com/office/drawing/2014/main" id="{6419145E-F6A5-4120-988C-D808A9A7361C}"/>
              </a:ext>
            </a:extLst>
          </p:cNvPr>
          <p:cNvSpPr/>
          <p:nvPr/>
        </p:nvSpPr>
        <p:spPr>
          <a:xfrm>
            <a:off x="2046603" y="5249299"/>
            <a:ext cx="805343" cy="496422"/>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3" name="Arrow: Right 12">
            <a:extLst>
              <a:ext uri="{FF2B5EF4-FFF2-40B4-BE49-F238E27FC236}">
                <a16:creationId xmlns:a16="http://schemas.microsoft.com/office/drawing/2014/main" id="{889D35EB-E340-46D8-902F-BA40046A79FE}"/>
              </a:ext>
            </a:extLst>
          </p:cNvPr>
          <p:cNvSpPr/>
          <p:nvPr/>
        </p:nvSpPr>
        <p:spPr>
          <a:xfrm rot="16200000">
            <a:off x="2791185" y="3654285"/>
            <a:ext cx="1536042" cy="506498"/>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4" name="Cylinder 13">
            <a:extLst>
              <a:ext uri="{FF2B5EF4-FFF2-40B4-BE49-F238E27FC236}">
                <a16:creationId xmlns:a16="http://schemas.microsoft.com/office/drawing/2014/main" id="{D99F1842-C6B9-445F-9232-29D28D8F9C1B}"/>
              </a:ext>
            </a:extLst>
          </p:cNvPr>
          <p:cNvSpPr/>
          <p:nvPr/>
        </p:nvSpPr>
        <p:spPr>
          <a:xfrm>
            <a:off x="3058954" y="4856631"/>
            <a:ext cx="1000502" cy="1281762"/>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AA2B2AE-A887-4B3E-8319-E3414987DA64}"/>
              </a:ext>
            </a:extLst>
          </p:cNvPr>
          <p:cNvSpPr/>
          <p:nvPr/>
        </p:nvSpPr>
        <p:spPr>
          <a:xfrm>
            <a:off x="247608" y="5142934"/>
            <a:ext cx="1591987" cy="709153"/>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vi-VN" dirty="0"/>
              <a:t>Microphone thật</a:t>
            </a:r>
            <a:endParaRPr lang="en-US" dirty="0"/>
          </a:p>
        </p:txBody>
      </p:sp>
      <p:sp>
        <p:nvSpPr>
          <p:cNvPr id="16" name="Rectangle 15">
            <a:extLst>
              <a:ext uri="{FF2B5EF4-FFF2-40B4-BE49-F238E27FC236}">
                <a16:creationId xmlns:a16="http://schemas.microsoft.com/office/drawing/2014/main" id="{53C97D6E-73DC-445A-BD06-EF8BA716E1E1}"/>
              </a:ext>
            </a:extLst>
          </p:cNvPr>
          <p:cNvSpPr/>
          <p:nvPr/>
        </p:nvSpPr>
        <p:spPr>
          <a:xfrm>
            <a:off x="3058954" y="2249285"/>
            <a:ext cx="4449193" cy="709153"/>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vi-VN" dirty="0">
                <a:solidFill>
                  <a:schemeClr val="tx1"/>
                </a:solidFill>
              </a:rPr>
              <a:t>Pipeline lọc nhiễu động</a:t>
            </a:r>
            <a:endParaRPr lang="en-US" dirty="0">
              <a:solidFill>
                <a:schemeClr val="tx1"/>
              </a:solidFill>
            </a:endParaRPr>
          </a:p>
        </p:txBody>
      </p:sp>
      <p:sp>
        <p:nvSpPr>
          <p:cNvPr id="17" name="Arrow: Right 16">
            <a:extLst>
              <a:ext uri="{FF2B5EF4-FFF2-40B4-BE49-F238E27FC236}">
                <a16:creationId xmlns:a16="http://schemas.microsoft.com/office/drawing/2014/main" id="{A25B91A6-E194-4FC7-BC58-C34FF20874B2}"/>
              </a:ext>
            </a:extLst>
          </p:cNvPr>
          <p:cNvSpPr/>
          <p:nvPr/>
        </p:nvSpPr>
        <p:spPr>
          <a:xfrm rot="5400000">
            <a:off x="6486877" y="3651345"/>
            <a:ext cx="1536042" cy="506498"/>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8" name="Rectangle 17">
            <a:extLst>
              <a:ext uri="{FF2B5EF4-FFF2-40B4-BE49-F238E27FC236}">
                <a16:creationId xmlns:a16="http://schemas.microsoft.com/office/drawing/2014/main" id="{973C966B-4BC0-4D63-8C9C-16ACC624A837}"/>
              </a:ext>
            </a:extLst>
          </p:cNvPr>
          <p:cNvSpPr/>
          <p:nvPr/>
        </p:nvSpPr>
        <p:spPr>
          <a:xfrm>
            <a:off x="9099391" y="5142934"/>
            <a:ext cx="1591987" cy="709153"/>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vi-VN" dirty="0"/>
              <a:t>Microphone ảo</a:t>
            </a:r>
            <a:endParaRPr lang="en-US" dirty="0"/>
          </a:p>
        </p:txBody>
      </p:sp>
      <p:sp>
        <p:nvSpPr>
          <p:cNvPr id="19" name="Arrow: Right 18">
            <a:extLst>
              <a:ext uri="{FF2B5EF4-FFF2-40B4-BE49-F238E27FC236}">
                <a16:creationId xmlns:a16="http://schemas.microsoft.com/office/drawing/2014/main" id="{DF0BF233-5AFA-45A8-8B77-00D5248CFF76}"/>
              </a:ext>
            </a:extLst>
          </p:cNvPr>
          <p:cNvSpPr/>
          <p:nvPr/>
        </p:nvSpPr>
        <p:spPr>
          <a:xfrm>
            <a:off x="8024598" y="5249299"/>
            <a:ext cx="805343" cy="496422"/>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0" name="Cylinder 19">
            <a:extLst>
              <a:ext uri="{FF2B5EF4-FFF2-40B4-BE49-F238E27FC236}">
                <a16:creationId xmlns:a16="http://schemas.microsoft.com/office/drawing/2014/main" id="{8E301962-6E2B-4D40-9864-E7B7673449E0}"/>
              </a:ext>
            </a:extLst>
          </p:cNvPr>
          <p:cNvSpPr/>
          <p:nvPr/>
        </p:nvSpPr>
        <p:spPr>
          <a:xfrm>
            <a:off x="6754647" y="4856631"/>
            <a:ext cx="1000502" cy="1281762"/>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F5B88833-550A-4DF8-B4E7-F1EF0B910F41}"/>
              </a:ext>
            </a:extLst>
          </p:cNvPr>
          <p:cNvSpPr txBox="1"/>
          <p:nvPr/>
        </p:nvSpPr>
        <p:spPr>
          <a:xfrm>
            <a:off x="2519682" y="6185815"/>
            <a:ext cx="2079045" cy="707886"/>
          </a:xfrm>
          <a:prstGeom prst="rect">
            <a:avLst/>
          </a:prstGeom>
          <a:noFill/>
          <a:ln>
            <a:noFill/>
          </a:ln>
        </p:spPr>
        <p:txBody>
          <a:bodyPr wrap="square" rtlCol="0">
            <a:spAutoFit/>
          </a:bodyPr>
          <a:lstStyle/>
          <a:p>
            <a:pPr algn="ctr"/>
            <a:r>
              <a:rPr lang="vi-VN" sz="2000" i="1" dirty="0"/>
              <a:t>Giọng nói lẫn tiếng ồn</a:t>
            </a:r>
            <a:endParaRPr lang="en-US" sz="2000" i="1" dirty="0"/>
          </a:p>
        </p:txBody>
      </p:sp>
      <p:sp>
        <p:nvSpPr>
          <p:cNvPr id="22" name="TextBox 21">
            <a:extLst>
              <a:ext uri="{FF2B5EF4-FFF2-40B4-BE49-F238E27FC236}">
                <a16:creationId xmlns:a16="http://schemas.microsoft.com/office/drawing/2014/main" id="{00CF1B8C-D051-4F75-89BD-D89439E3C52A}"/>
              </a:ext>
            </a:extLst>
          </p:cNvPr>
          <p:cNvSpPr txBox="1"/>
          <p:nvPr/>
        </p:nvSpPr>
        <p:spPr>
          <a:xfrm>
            <a:off x="6215375" y="6185815"/>
            <a:ext cx="2079045" cy="400110"/>
          </a:xfrm>
          <a:prstGeom prst="rect">
            <a:avLst/>
          </a:prstGeom>
          <a:noFill/>
          <a:ln>
            <a:noFill/>
          </a:ln>
        </p:spPr>
        <p:txBody>
          <a:bodyPr wrap="square" rtlCol="0">
            <a:spAutoFit/>
          </a:bodyPr>
          <a:lstStyle/>
          <a:p>
            <a:pPr algn="ctr"/>
            <a:r>
              <a:rPr lang="vi-VN" sz="2000" i="1" dirty="0"/>
              <a:t>Giọng nói đã lọc</a:t>
            </a:r>
            <a:endParaRPr lang="en-US" sz="2000" i="1" dirty="0"/>
          </a:p>
        </p:txBody>
      </p:sp>
      <p:sp>
        <p:nvSpPr>
          <p:cNvPr id="23" name="Arrow: Right 22">
            <a:extLst>
              <a:ext uri="{FF2B5EF4-FFF2-40B4-BE49-F238E27FC236}">
                <a16:creationId xmlns:a16="http://schemas.microsoft.com/office/drawing/2014/main" id="{89898707-A6FE-4451-9987-3CD1018D313F}"/>
              </a:ext>
            </a:extLst>
          </p:cNvPr>
          <p:cNvSpPr/>
          <p:nvPr/>
        </p:nvSpPr>
        <p:spPr>
          <a:xfrm rot="16200000">
            <a:off x="9127363" y="3651345"/>
            <a:ext cx="1536042" cy="506498"/>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4" name="Rectangle 23">
            <a:extLst>
              <a:ext uri="{FF2B5EF4-FFF2-40B4-BE49-F238E27FC236}">
                <a16:creationId xmlns:a16="http://schemas.microsoft.com/office/drawing/2014/main" id="{F7E68DCF-4827-404C-8452-CBCB29A671A5}"/>
              </a:ext>
            </a:extLst>
          </p:cNvPr>
          <p:cNvSpPr/>
          <p:nvPr/>
        </p:nvSpPr>
        <p:spPr>
          <a:xfrm>
            <a:off x="8892695" y="2298223"/>
            <a:ext cx="2005378" cy="709153"/>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vi-VN" dirty="0">
                <a:solidFill>
                  <a:schemeClr val="tx1"/>
                </a:solidFill>
              </a:rPr>
              <a:t>Ứng dụng khác</a:t>
            </a:r>
            <a:endParaRPr lang="en-US" dirty="0">
              <a:solidFill>
                <a:schemeClr val="tx1"/>
              </a:solidFill>
            </a:endParaRPr>
          </a:p>
        </p:txBody>
      </p:sp>
      <p:sp>
        <p:nvSpPr>
          <p:cNvPr id="2" name="Slide Number Placeholder 1">
            <a:extLst>
              <a:ext uri="{FF2B5EF4-FFF2-40B4-BE49-F238E27FC236}">
                <a16:creationId xmlns:a16="http://schemas.microsoft.com/office/drawing/2014/main" id="{8D8CF5A1-4B81-40DC-91C0-19EA18FFCDE8}"/>
              </a:ext>
            </a:extLst>
          </p:cNvPr>
          <p:cNvSpPr>
            <a:spLocks noGrp="1"/>
          </p:cNvSpPr>
          <p:nvPr>
            <p:ph type="sldNum" sz="quarter" idx="12"/>
          </p:nvPr>
        </p:nvSpPr>
        <p:spPr/>
        <p:txBody>
          <a:bodyPr/>
          <a:lstStyle/>
          <a:p>
            <a:fld id="{1880F96C-824F-4C37-99B8-7E149B40C9DC}" type="slidenum">
              <a:rPr lang="en-US" smtClean="0"/>
              <a:t>88</a:t>
            </a:fld>
            <a:endParaRPr lang="en-US"/>
          </a:p>
        </p:txBody>
      </p:sp>
    </p:spTree>
    <p:extLst>
      <p:ext uri="{BB962C8B-B14F-4D97-AF65-F5344CB8AC3E}">
        <p14:creationId xmlns:p14="http://schemas.microsoft.com/office/powerpoint/2010/main" val="154900398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a:xfrm>
            <a:off x="838200" y="593177"/>
            <a:ext cx="10515600" cy="1325563"/>
          </a:xfrm>
        </p:spPr>
        <p:txBody>
          <a:bodyPr>
            <a:normAutofit/>
          </a:bodyPr>
          <a:lstStyle/>
          <a:p>
            <a:r>
              <a:rPr lang="vi-VN" sz="4800" dirty="0">
                <a:latin typeface="Calibri Light" panose="020F0302020204030204" pitchFamily="34" charset="0"/>
                <a:cs typeface="Calibri Light" panose="020F0302020204030204" pitchFamily="34" charset="0"/>
              </a:rPr>
              <a:t>Lọc nhiễu thời gian thực</a:t>
            </a:r>
            <a:endParaRPr lang="en-US" sz="4800" dirty="0">
              <a:latin typeface="Calibri Light" panose="020F0302020204030204" pitchFamily="34" charset="0"/>
              <a:cs typeface="Calibri Light" panose="020F0302020204030204" pitchFamily="34" charset="0"/>
            </a:endParaRPr>
          </a:p>
        </p:txBody>
      </p:sp>
      <p:sp>
        <p:nvSpPr>
          <p:cNvPr id="8" name="Rectangle 7">
            <a:extLst>
              <a:ext uri="{FF2B5EF4-FFF2-40B4-BE49-F238E27FC236}">
                <a16:creationId xmlns:a16="http://schemas.microsoft.com/office/drawing/2014/main" id="{D3A20ADF-354B-4E14-8253-D14DFAE88AB5}"/>
              </a:ext>
            </a:extLst>
          </p:cNvPr>
          <p:cNvSpPr/>
          <p:nvPr/>
        </p:nvSpPr>
        <p:spPr>
          <a:xfrm>
            <a:off x="838200" y="3925557"/>
            <a:ext cx="10136256" cy="192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E17F7C2F-90D2-4D34-9940-73D668701BA7}"/>
              </a:ext>
            </a:extLst>
          </p:cNvPr>
          <p:cNvSpPr txBox="1"/>
          <p:nvPr/>
        </p:nvSpPr>
        <p:spPr>
          <a:xfrm>
            <a:off x="1043602" y="4275446"/>
            <a:ext cx="3094383" cy="400110"/>
          </a:xfrm>
          <a:prstGeom prst="rect">
            <a:avLst/>
          </a:prstGeom>
          <a:noFill/>
          <a:ln>
            <a:noFill/>
          </a:ln>
        </p:spPr>
        <p:txBody>
          <a:bodyPr wrap="square" rtlCol="0">
            <a:spAutoFit/>
          </a:bodyPr>
          <a:lstStyle/>
          <a:p>
            <a:r>
              <a:rPr lang="vi-VN" sz="2000" i="1" dirty="0"/>
              <a:t>Kernel mode</a:t>
            </a:r>
            <a:endParaRPr lang="en-US" sz="2000" i="1" dirty="0"/>
          </a:p>
        </p:txBody>
      </p:sp>
      <p:sp>
        <p:nvSpPr>
          <p:cNvPr id="10" name="TextBox 9">
            <a:extLst>
              <a:ext uri="{FF2B5EF4-FFF2-40B4-BE49-F238E27FC236}">
                <a16:creationId xmlns:a16="http://schemas.microsoft.com/office/drawing/2014/main" id="{EA0443E7-B780-4FE9-B61D-90E61F509DAC}"/>
              </a:ext>
            </a:extLst>
          </p:cNvPr>
          <p:cNvSpPr txBox="1"/>
          <p:nvPr/>
        </p:nvSpPr>
        <p:spPr>
          <a:xfrm>
            <a:off x="1043603" y="3429000"/>
            <a:ext cx="3094383" cy="400110"/>
          </a:xfrm>
          <a:prstGeom prst="rect">
            <a:avLst/>
          </a:prstGeom>
          <a:noFill/>
          <a:ln>
            <a:noFill/>
          </a:ln>
        </p:spPr>
        <p:txBody>
          <a:bodyPr wrap="square" rtlCol="0">
            <a:spAutoFit/>
          </a:bodyPr>
          <a:lstStyle/>
          <a:p>
            <a:r>
              <a:rPr lang="vi-VN" sz="2000" i="1" dirty="0"/>
              <a:t>User mode</a:t>
            </a:r>
            <a:endParaRPr lang="en-US" sz="2000" i="1" dirty="0"/>
          </a:p>
        </p:txBody>
      </p:sp>
      <p:sp>
        <p:nvSpPr>
          <p:cNvPr id="11" name="Rectangle 10">
            <a:extLst>
              <a:ext uri="{FF2B5EF4-FFF2-40B4-BE49-F238E27FC236}">
                <a16:creationId xmlns:a16="http://schemas.microsoft.com/office/drawing/2014/main" id="{B57E1631-0742-4802-A57A-4BD12335E325}"/>
              </a:ext>
            </a:extLst>
          </p:cNvPr>
          <p:cNvSpPr/>
          <p:nvPr/>
        </p:nvSpPr>
        <p:spPr>
          <a:xfrm>
            <a:off x="2657388" y="1706724"/>
            <a:ext cx="5278597" cy="1892153"/>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4" name="TextBox 3">
            <a:extLst>
              <a:ext uri="{FF2B5EF4-FFF2-40B4-BE49-F238E27FC236}">
                <a16:creationId xmlns:a16="http://schemas.microsoft.com/office/drawing/2014/main" id="{305DB258-D653-4534-9771-3B0131E1D62A}"/>
              </a:ext>
            </a:extLst>
          </p:cNvPr>
          <p:cNvSpPr txBox="1"/>
          <p:nvPr/>
        </p:nvSpPr>
        <p:spPr>
          <a:xfrm>
            <a:off x="2657388" y="1706724"/>
            <a:ext cx="1803634" cy="369332"/>
          </a:xfrm>
          <a:prstGeom prst="rect">
            <a:avLst/>
          </a:prstGeom>
          <a:noFill/>
        </p:spPr>
        <p:txBody>
          <a:bodyPr wrap="square" rtlCol="0">
            <a:spAutoFit/>
          </a:bodyPr>
          <a:lstStyle/>
          <a:p>
            <a:pPr algn="ctr"/>
            <a:r>
              <a:rPr lang="vi-VN" dirty="0"/>
              <a:t>Win32 Service</a:t>
            </a:r>
            <a:endParaRPr lang="en-US" dirty="0"/>
          </a:p>
        </p:txBody>
      </p:sp>
      <p:sp>
        <p:nvSpPr>
          <p:cNvPr id="5" name="Arrow: Right 4">
            <a:extLst>
              <a:ext uri="{FF2B5EF4-FFF2-40B4-BE49-F238E27FC236}">
                <a16:creationId xmlns:a16="http://schemas.microsoft.com/office/drawing/2014/main" id="{6419145E-F6A5-4120-988C-D808A9A7361C}"/>
              </a:ext>
            </a:extLst>
          </p:cNvPr>
          <p:cNvSpPr/>
          <p:nvPr/>
        </p:nvSpPr>
        <p:spPr>
          <a:xfrm>
            <a:off x="2046603" y="5249299"/>
            <a:ext cx="805343" cy="496422"/>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3" name="Arrow: Right 12">
            <a:extLst>
              <a:ext uri="{FF2B5EF4-FFF2-40B4-BE49-F238E27FC236}">
                <a16:creationId xmlns:a16="http://schemas.microsoft.com/office/drawing/2014/main" id="{889D35EB-E340-46D8-902F-BA40046A79FE}"/>
              </a:ext>
            </a:extLst>
          </p:cNvPr>
          <p:cNvSpPr/>
          <p:nvPr/>
        </p:nvSpPr>
        <p:spPr>
          <a:xfrm rot="16200000">
            <a:off x="2791185" y="3654285"/>
            <a:ext cx="1536042" cy="506498"/>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4" name="Cylinder 13">
            <a:extLst>
              <a:ext uri="{FF2B5EF4-FFF2-40B4-BE49-F238E27FC236}">
                <a16:creationId xmlns:a16="http://schemas.microsoft.com/office/drawing/2014/main" id="{D99F1842-C6B9-445F-9232-29D28D8F9C1B}"/>
              </a:ext>
            </a:extLst>
          </p:cNvPr>
          <p:cNvSpPr/>
          <p:nvPr/>
        </p:nvSpPr>
        <p:spPr>
          <a:xfrm>
            <a:off x="3058954" y="4856631"/>
            <a:ext cx="1000502" cy="1281762"/>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AA2B2AE-A887-4B3E-8319-E3414987DA64}"/>
              </a:ext>
            </a:extLst>
          </p:cNvPr>
          <p:cNvSpPr/>
          <p:nvPr/>
        </p:nvSpPr>
        <p:spPr>
          <a:xfrm>
            <a:off x="247608" y="5142934"/>
            <a:ext cx="1591987" cy="709153"/>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vi-VN" dirty="0"/>
              <a:t>Microphone thật</a:t>
            </a:r>
            <a:endParaRPr lang="en-US" dirty="0"/>
          </a:p>
        </p:txBody>
      </p:sp>
      <p:sp>
        <p:nvSpPr>
          <p:cNvPr id="16" name="Rectangle 15">
            <a:extLst>
              <a:ext uri="{FF2B5EF4-FFF2-40B4-BE49-F238E27FC236}">
                <a16:creationId xmlns:a16="http://schemas.microsoft.com/office/drawing/2014/main" id="{53C97D6E-73DC-445A-BD06-EF8BA716E1E1}"/>
              </a:ext>
            </a:extLst>
          </p:cNvPr>
          <p:cNvSpPr/>
          <p:nvPr/>
        </p:nvSpPr>
        <p:spPr>
          <a:xfrm>
            <a:off x="3058954" y="2249285"/>
            <a:ext cx="4449193" cy="709153"/>
          </a:xfrm>
          <a:prstGeom prst="rect">
            <a:avLst/>
          </a:prstGeom>
          <a:ln>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vi-VN" dirty="0">
                <a:solidFill>
                  <a:schemeClr val="tx1"/>
                </a:solidFill>
              </a:rPr>
              <a:t>Pipeline lọc nhiễu động</a:t>
            </a:r>
            <a:endParaRPr lang="en-US" dirty="0">
              <a:solidFill>
                <a:schemeClr val="tx1"/>
              </a:solidFill>
            </a:endParaRPr>
          </a:p>
        </p:txBody>
      </p:sp>
      <p:sp>
        <p:nvSpPr>
          <p:cNvPr id="17" name="Arrow: Right 16">
            <a:extLst>
              <a:ext uri="{FF2B5EF4-FFF2-40B4-BE49-F238E27FC236}">
                <a16:creationId xmlns:a16="http://schemas.microsoft.com/office/drawing/2014/main" id="{A25B91A6-E194-4FC7-BC58-C34FF20874B2}"/>
              </a:ext>
            </a:extLst>
          </p:cNvPr>
          <p:cNvSpPr/>
          <p:nvPr/>
        </p:nvSpPr>
        <p:spPr>
          <a:xfrm rot="5400000">
            <a:off x="6486877" y="3651345"/>
            <a:ext cx="1536042" cy="506498"/>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8" name="Rectangle 17">
            <a:extLst>
              <a:ext uri="{FF2B5EF4-FFF2-40B4-BE49-F238E27FC236}">
                <a16:creationId xmlns:a16="http://schemas.microsoft.com/office/drawing/2014/main" id="{973C966B-4BC0-4D63-8C9C-16ACC624A837}"/>
              </a:ext>
            </a:extLst>
          </p:cNvPr>
          <p:cNvSpPr/>
          <p:nvPr/>
        </p:nvSpPr>
        <p:spPr>
          <a:xfrm>
            <a:off x="9099391" y="5142934"/>
            <a:ext cx="1591987" cy="709153"/>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vi-VN" dirty="0"/>
              <a:t>Microphone ảo</a:t>
            </a:r>
            <a:endParaRPr lang="en-US" dirty="0"/>
          </a:p>
        </p:txBody>
      </p:sp>
      <p:sp>
        <p:nvSpPr>
          <p:cNvPr id="19" name="Arrow: Right 18">
            <a:extLst>
              <a:ext uri="{FF2B5EF4-FFF2-40B4-BE49-F238E27FC236}">
                <a16:creationId xmlns:a16="http://schemas.microsoft.com/office/drawing/2014/main" id="{DF0BF233-5AFA-45A8-8B77-00D5248CFF76}"/>
              </a:ext>
            </a:extLst>
          </p:cNvPr>
          <p:cNvSpPr/>
          <p:nvPr/>
        </p:nvSpPr>
        <p:spPr>
          <a:xfrm>
            <a:off x="8024598" y="5249299"/>
            <a:ext cx="805343" cy="496422"/>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0" name="Cylinder 19">
            <a:extLst>
              <a:ext uri="{FF2B5EF4-FFF2-40B4-BE49-F238E27FC236}">
                <a16:creationId xmlns:a16="http://schemas.microsoft.com/office/drawing/2014/main" id="{8E301962-6E2B-4D40-9864-E7B7673449E0}"/>
              </a:ext>
            </a:extLst>
          </p:cNvPr>
          <p:cNvSpPr/>
          <p:nvPr/>
        </p:nvSpPr>
        <p:spPr>
          <a:xfrm>
            <a:off x="6754647" y="4856631"/>
            <a:ext cx="1000502" cy="1281762"/>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F5B88833-550A-4DF8-B4E7-F1EF0B910F41}"/>
              </a:ext>
            </a:extLst>
          </p:cNvPr>
          <p:cNvSpPr txBox="1"/>
          <p:nvPr/>
        </p:nvSpPr>
        <p:spPr>
          <a:xfrm>
            <a:off x="2519682" y="6185815"/>
            <a:ext cx="2079045" cy="707886"/>
          </a:xfrm>
          <a:prstGeom prst="rect">
            <a:avLst/>
          </a:prstGeom>
          <a:noFill/>
          <a:ln>
            <a:noFill/>
          </a:ln>
        </p:spPr>
        <p:txBody>
          <a:bodyPr wrap="square" rtlCol="0">
            <a:spAutoFit/>
          </a:bodyPr>
          <a:lstStyle/>
          <a:p>
            <a:pPr algn="ctr"/>
            <a:r>
              <a:rPr lang="vi-VN" sz="2000" i="1" dirty="0"/>
              <a:t>Giọng nói lẫn tiếng ồn</a:t>
            </a:r>
            <a:endParaRPr lang="en-US" sz="2000" i="1" dirty="0"/>
          </a:p>
        </p:txBody>
      </p:sp>
      <p:sp>
        <p:nvSpPr>
          <p:cNvPr id="22" name="TextBox 21">
            <a:extLst>
              <a:ext uri="{FF2B5EF4-FFF2-40B4-BE49-F238E27FC236}">
                <a16:creationId xmlns:a16="http://schemas.microsoft.com/office/drawing/2014/main" id="{00CF1B8C-D051-4F75-89BD-D89439E3C52A}"/>
              </a:ext>
            </a:extLst>
          </p:cNvPr>
          <p:cNvSpPr txBox="1"/>
          <p:nvPr/>
        </p:nvSpPr>
        <p:spPr>
          <a:xfrm>
            <a:off x="6215375" y="6185815"/>
            <a:ext cx="2079045" cy="400110"/>
          </a:xfrm>
          <a:prstGeom prst="rect">
            <a:avLst/>
          </a:prstGeom>
          <a:noFill/>
          <a:ln>
            <a:noFill/>
          </a:ln>
        </p:spPr>
        <p:txBody>
          <a:bodyPr wrap="square" rtlCol="0">
            <a:spAutoFit/>
          </a:bodyPr>
          <a:lstStyle/>
          <a:p>
            <a:pPr algn="ctr"/>
            <a:r>
              <a:rPr lang="vi-VN" sz="2000" i="1" dirty="0"/>
              <a:t>Giọng nói đã lọc</a:t>
            </a:r>
            <a:endParaRPr lang="en-US" sz="2000" i="1" dirty="0"/>
          </a:p>
        </p:txBody>
      </p:sp>
      <p:sp>
        <p:nvSpPr>
          <p:cNvPr id="23" name="Arrow: Right 22">
            <a:extLst>
              <a:ext uri="{FF2B5EF4-FFF2-40B4-BE49-F238E27FC236}">
                <a16:creationId xmlns:a16="http://schemas.microsoft.com/office/drawing/2014/main" id="{89898707-A6FE-4451-9987-3CD1018D313F}"/>
              </a:ext>
            </a:extLst>
          </p:cNvPr>
          <p:cNvSpPr/>
          <p:nvPr/>
        </p:nvSpPr>
        <p:spPr>
          <a:xfrm rot="16200000">
            <a:off x="9127363" y="3651345"/>
            <a:ext cx="1536042" cy="506498"/>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4" name="Rectangle 23">
            <a:extLst>
              <a:ext uri="{FF2B5EF4-FFF2-40B4-BE49-F238E27FC236}">
                <a16:creationId xmlns:a16="http://schemas.microsoft.com/office/drawing/2014/main" id="{F7E68DCF-4827-404C-8452-CBCB29A671A5}"/>
              </a:ext>
            </a:extLst>
          </p:cNvPr>
          <p:cNvSpPr/>
          <p:nvPr/>
        </p:nvSpPr>
        <p:spPr>
          <a:xfrm>
            <a:off x="8892695" y="2298223"/>
            <a:ext cx="2005378" cy="709153"/>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vi-VN" dirty="0">
                <a:solidFill>
                  <a:schemeClr val="tx1"/>
                </a:solidFill>
              </a:rPr>
              <a:t>Ứng dụng khác</a:t>
            </a:r>
            <a:endParaRPr lang="en-US" dirty="0">
              <a:solidFill>
                <a:schemeClr val="tx1"/>
              </a:solidFill>
            </a:endParaRPr>
          </a:p>
        </p:txBody>
      </p:sp>
      <p:sp>
        <p:nvSpPr>
          <p:cNvPr id="2" name="Slide Number Placeholder 1">
            <a:extLst>
              <a:ext uri="{FF2B5EF4-FFF2-40B4-BE49-F238E27FC236}">
                <a16:creationId xmlns:a16="http://schemas.microsoft.com/office/drawing/2014/main" id="{422AF5F8-79DE-47B3-AF14-0032FC84B2BA}"/>
              </a:ext>
            </a:extLst>
          </p:cNvPr>
          <p:cNvSpPr>
            <a:spLocks noGrp="1"/>
          </p:cNvSpPr>
          <p:nvPr>
            <p:ph type="sldNum" sz="quarter" idx="12"/>
          </p:nvPr>
        </p:nvSpPr>
        <p:spPr/>
        <p:txBody>
          <a:bodyPr/>
          <a:lstStyle/>
          <a:p>
            <a:fld id="{1880F96C-824F-4C37-99B8-7E149B40C9DC}" type="slidenum">
              <a:rPr lang="en-US" smtClean="0"/>
              <a:t>89</a:t>
            </a:fld>
            <a:endParaRPr lang="en-US"/>
          </a:p>
        </p:txBody>
      </p:sp>
    </p:spTree>
    <p:extLst>
      <p:ext uri="{BB962C8B-B14F-4D97-AF65-F5344CB8AC3E}">
        <p14:creationId xmlns:p14="http://schemas.microsoft.com/office/powerpoint/2010/main" val="37101274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8" name="Title 5">
            <a:extLst>
              <a:ext uri="{FF2B5EF4-FFF2-40B4-BE49-F238E27FC236}">
                <a16:creationId xmlns:a16="http://schemas.microsoft.com/office/drawing/2014/main" id="{DD2DBA23-ABCF-410D-93F4-4DAE943537A8}"/>
              </a:ext>
            </a:extLst>
          </p:cNvPr>
          <p:cNvSpPr>
            <a:spLocks noGrp="1"/>
          </p:cNvSpPr>
          <p:nvPr>
            <p:ph type="title"/>
          </p:nvPr>
        </p:nvSpPr>
        <p:spPr>
          <a:xfrm>
            <a:off x="838200" y="691651"/>
            <a:ext cx="10515600" cy="1325563"/>
          </a:xfrm>
        </p:spPr>
        <p:txBody>
          <a:bodyPr/>
          <a:lstStyle/>
          <a:p>
            <a:r>
              <a:rPr lang="en-US" b="0" dirty="0" err="1">
                <a:latin typeface="Calibri" panose="020F0502020204030204" pitchFamily="34" charset="0"/>
                <a:cs typeface="Calibri" panose="020F0502020204030204" pitchFamily="34" charset="0"/>
              </a:rPr>
              <a:t>Giới</a:t>
            </a:r>
            <a:r>
              <a:rPr lang="en-US" b="0" dirty="0">
                <a:latin typeface="Calibri" panose="020F0502020204030204" pitchFamily="34" charset="0"/>
                <a:cs typeface="Calibri" panose="020F0502020204030204" pitchFamily="34" charset="0"/>
              </a:rPr>
              <a:t> </a:t>
            </a:r>
            <a:r>
              <a:rPr lang="en-US" b="0" dirty="0" err="1">
                <a:latin typeface="Calibri" panose="020F0502020204030204" pitchFamily="34" charset="0"/>
                <a:cs typeface="Calibri" panose="020F0502020204030204" pitchFamily="34" charset="0"/>
              </a:rPr>
              <a:t>hạn</a:t>
            </a:r>
            <a:r>
              <a:rPr lang="vi-VN" b="0" dirty="0">
                <a:latin typeface="Calibri" panose="020F0502020204030204" pitchFamily="34" charset="0"/>
                <a:cs typeface="Calibri" panose="020F0502020204030204" pitchFamily="34" charset="0"/>
              </a:rPr>
              <a:t> phạm vi</a:t>
            </a:r>
            <a:r>
              <a:rPr lang="en-US" b="0" dirty="0">
                <a:latin typeface="Calibri" panose="020F0502020204030204" pitchFamily="34" charset="0"/>
                <a:cs typeface="Calibri" panose="020F0502020204030204" pitchFamily="34" charset="0"/>
              </a:rPr>
              <a:t> </a:t>
            </a:r>
            <a:r>
              <a:rPr lang="en-US" b="0" dirty="0" err="1">
                <a:latin typeface="Calibri" panose="020F0502020204030204" pitchFamily="34" charset="0"/>
                <a:cs typeface="Calibri" panose="020F0502020204030204" pitchFamily="34" charset="0"/>
              </a:rPr>
              <a:t>đề</a:t>
            </a:r>
            <a:r>
              <a:rPr lang="en-US" b="0" dirty="0">
                <a:latin typeface="Calibri" panose="020F0502020204030204" pitchFamily="34" charset="0"/>
                <a:cs typeface="Calibri" panose="020F0502020204030204" pitchFamily="34" charset="0"/>
              </a:rPr>
              <a:t> </a:t>
            </a:r>
            <a:r>
              <a:rPr lang="en-US" b="0" dirty="0" err="1">
                <a:latin typeface="Calibri" panose="020F0502020204030204" pitchFamily="34" charset="0"/>
                <a:cs typeface="Calibri" panose="020F0502020204030204" pitchFamily="34" charset="0"/>
              </a:rPr>
              <a:t>tài</a:t>
            </a:r>
            <a:endParaRPr lang="en-US" b="0" dirty="0">
              <a:latin typeface="Calibri" panose="020F0502020204030204" pitchFamily="34" charset="0"/>
              <a:cs typeface="Calibri" panose="020F0502020204030204" pitchFamily="34" charset="0"/>
            </a:endParaRPr>
          </a:p>
        </p:txBody>
      </p:sp>
      <p:pic>
        <p:nvPicPr>
          <p:cNvPr id="14" name="Picture 2" descr="The Two Types of Noise Generated By Cars | Elevating Sound">
            <a:extLst>
              <a:ext uri="{FF2B5EF4-FFF2-40B4-BE49-F238E27FC236}">
                <a16:creationId xmlns:a16="http://schemas.microsoft.com/office/drawing/2014/main" id="{B2605E64-1FCF-4BF5-BF59-DAF701A6FF8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79435" y="436178"/>
            <a:ext cx="2147930" cy="1430521"/>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Rain to break southern Vietnam heatwave - VnExpress International">
            <a:extLst>
              <a:ext uri="{FF2B5EF4-FFF2-40B4-BE49-F238E27FC236}">
                <a16:creationId xmlns:a16="http://schemas.microsoft.com/office/drawing/2014/main" id="{BB1B5A83-C145-4335-8A1B-8322E240A08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27556" y="436178"/>
            <a:ext cx="2369287" cy="1421572"/>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04FCD2F0-CBB3-484B-8327-7DDC08805DE7}"/>
              </a:ext>
            </a:extLst>
          </p:cNvPr>
          <p:cNvPicPr>
            <a:picLocks noChangeAspect="1"/>
          </p:cNvPicPr>
          <p:nvPr/>
        </p:nvPicPr>
        <p:blipFill rotWithShape="1">
          <a:blip r:embed="rId6">
            <a:extLst>
              <a:ext uri="{28A0092B-C50C-407E-A947-70E740481C1C}">
                <a14:useLocalDpi xmlns:a14="http://schemas.microsoft.com/office/drawing/2010/main" val="0"/>
              </a:ext>
            </a:extLst>
          </a:blip>
          <a:srcRect l="6475" t="11661" r="9394"/>
          <a:stretch/>
        </p:blipFill>
        <p:spPr>
          <a:xfrm>
            <a:off x="62470" y="2661154"/>
            <a:ext cx="6325811" cy="3672167"/>
          </a:xfrm>
          <a:prstGeom prst="rect">
            <a:avLst/>
          </a:prstGeom>
        </p:spPr>
      </p:pic>
      <p:pic>
        <p:nvPicPr>
          <p:cNvPr id="18" name="Picture 6" descr="Wind gust measurement with Lufft Ventus and V200A | Lufft Blog">
            <a:extLst>
              <a:ext uri="{FF2B5EF4-FFF2-40B4-BE49-F238E27FC236}">
                <a16:creationId xmlns:a16="http://schemas.microsoft.com/office/drawing/2014/main" id="{AB5F0EE0-D27C-4880-B3DD-FD27FA5E4ED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79432" y="1989672"/>
            <a:ext cx="2461171" cy="1375795"/>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8" descr="The 14 Best Coffee Shops in Ho Chi Minh City, Vietnam">
            <a:extLst>
              <a:ext uri="{FF2B5EF4-FFF2-40B4-BE49-F238E27FC236}">
                <a16:creationId xmlns:a16="http://schemas.microsoft.com/office/drawing/2014/main" id="{7531A13B-461E-4632-822F-DF6EFBFCDA1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733151" y="1989673"/>
            <a:ext cx="2063692" cy="1375795"/>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D2C18D36-0890-43A2-89A6-C8F40B0EC5D5}"/>
              </a:ext>
            </a:extLst>
          </p:cNvPr>
          <p:cNvSpPr txBox="1"/>
          <p:nvPr/>
        </p:nvSpPr>
        <p:spPr>
          <a:xfrm>
            <a:off x="9643689" y="3368739"/>
            <a:ext cx="2013885" cy="307777"/>
          </a:xfrm>
          <a:prstGeom prst="rect">
            <a:avLst/>
          </a:prstGeom>
          <a:noFill/>
        </p:spPr>
        <p:txBody>
          <a:bodyPr wrap="none" rtlCol="0">
            <a:spAutoFit/>
          </a:bodyPr>
          <a:lstStyle/>
          <a:p>
            <a:r>
              <a:rPr lang="vi-VN" sz="1400" i="1" dirty="0">
                <a:latin typeface="Calibri" panose="020F0502020204030204" pitchFamily="34" charset="0"/>
                <a:cs typeface="Calibri" panose="020F0502020204030204" pitchFamily="34" charset="0"/>
              </a:rPr>
              <a:t>Nguồn hình ảnh: Internet</a:t>
            </a:r>
            <a:endParaRPr lang="en-US" sz="1400" i="1" dirty="0">
              <a:latin typeface="Calibri" panose="020F0502020204030204" pitchFamily="34" charset="0"/>
              <a:cs typeface="Calibri" panose="020F0502020204030204" pitchFamily="34" charset="0"/>
            </a:endParaRPr>
          </a:p>
        </p:txBody>
      </p:sp>
      <p:sp>
        <p:nvSpPr>
          <p:cNvPr id="22" name="TextBox 21">
            <a:extLst>
              <a:ext uri="{FF2B5EF4-FFF2-40B4-BE49-F238E27FC236}">
                <a16:creationId xmlns:a16="http://schemas.microsoft.com/office/drawing/2014/main" id="{5596C068-1334-410A-BE73-BEA4FED63507}"/>
              </a:ext>
            </a:extLst>
          </p:cNvPr>
          <p:cNvSpPr txBox="1"/>
          <p:nvPr/>
        </p:nvSpPr>
        <p:spPr>
          <a:xfrm>
            <a:off x="1366204" y="6280277"/>
            <a:ext cx="3857146" cy="307777"/>
          </a:xfrm>
          <a:prstGeom prst="rect">
            <a:avLst/>
          </a:prstGeom>
          <a:noFill/>
        </p:spPr>
        <p:txBody>
          <a:bodyPr wrap="none" rtlCol="0">
            <a:spAutoFit/>
          </a:bodyPr>
          <a:lstStyle/>
          <a:p>
            <a:r>
              <a:rPr lang="vi-VN" sz="1400" i="1" dirty="0">
                <a:latin typeface="Calibri" panose="020F0502020204030204" pitchFamily="34" charset="0"/>
                <a:cs typeface="Calibri" panose="020F0502020204030204" pitchFamily="34" charset="0"/>
              </a:rPr>
              <a:t>Khảo sát được thực hiện ở </a:t>
            </a:r>
            <a:r>
              <a:rPr lang="vi-VN" sz="1400" i="1" dirty="0">
                <a:latin typeface="Calibri" panose="020F0502020204030204" pitchFamily="34" charset="0"/>
                <a:cs typeface="Calibri" panose="020F0502020204030204" pitchFamily="34" charset="0"/>
                <a:hlinkClick r:id="rId9"/>
              </a:rPr>
              <a:t>phiếu khảo sát tiếng ồn</a:t>
            </a:r>
            <a:endParaRPr lang="en-US" sz="1400" i="1" dirty="0">
              <a:latin typeface="Calibri" panose="020F0502020204030204" pitchFamily="34" charset="0"/>
              <a:cs typeface="Calibri" panose="020F0502020204030204" pitchFamily="34" charset="0"/>
            </a:endParaRPr>
          </a:p>
        </p:txBody>
      </p:sp>
      <p:sp>
        <p:nvSpPr>
          <p:cNvPr id="23" name="TextBox 22">
            <a:extLst>
              <a:ext uri="{FF2B5EF4-FFF2-40B4-BE49-F238E27FC236}">
                <a16:creationId xmlns:a16="http://schemas.microsoft.com/office/drawing/2014/main" id="{ABE63F08-2CA0-4AA2-9FA3-BA1587AE02E5}"/>
              </a:ext>
            </a:extLst>
          </p:cNvPr>
          <p:cNvSpPr txBox="1"/>
          <p:nvPr/>
        </p:nvSpPr>
        <p:spPr>
          <a:xfrm>
            <a:off x="7862689" y="3645136"/>
            <a:ext cx="3103735" cy="369332"/>
          </a:xfrm>
          <a:prstGeom prst="rect">
            <a:avLst/>
          </a:prstGeom>
          <a:noFill/>
        </p:spPr>
        <p:txBody>
          <a:bodyPr wrap="none" rtlCol="0">
            <a:spAutoFit/>
          </a:bodyPr>
          <a:lstStyle/>
          <a:p>
            <a:r>
              <a:rPr lang="vi-VN" b="1" i="1" dirty="0">
                <a:latin typeface="Calibri" panose="020F0502020204030204" pitchFamily="34" charset="0"/>
                <a:cs typeface="Calibri" panose="020F0502020204030204" pitchFamily="34" charset="0"/>
              </a:rPr>
              <a:t>Hình 1.1:</a:t>
            </a:r>
            <a:r>
              <a:rPr lang="vi-VN" i="1" dirty="0">
                <a:latin typeface="Calibri" panose="020F0502020204030204" pitchFamily="34" charset="0"/>
                <a:cs typeface="Calibri" panose="020F0502020204030204" pitchFamily="34" charset="0"/>
              </a:rPr>
              <a:t> Sự đa dạng của nhiễu</a:t>
            </a:r>
            <a:endParaRPr lang="en-US" i="1" dirty="0">
              <a:latin typeface="Calibri" panose="020F0502020204030204" pitchFamily="34" charset="0"/>
              <a:cs typeface="Calibri" panose="020F0502020204030204" pitchFamily="34" charset="0"/>
            </a:endParaRPr>
          </a:p>
        </p:txBody>
      </p:sp>
      <p:sp>
        <p:nvSpPr>
          <p:cNvPr id="24" name="TextBox 23">
            <a:extLst>
              <a:ext uri="{FF2B5EF4-FFF2-40B4-BE49-F238E27FC236}">
                <a16:creationId xmlns:a16="http://schemas.microsoft.com/office/drawing/2014/main" id="{6B560920-952F-4715-8B72-130B426B6133}"/>
              </a:ext>
            </a:extLst>
          </p:cNvPr>
          <p:cNvSpPr txBox="1"/>
          <p:nvPr/>
        </p:nvSpPr>
        <p:spPr>
          <a:xfrm>
            <a:off x="7204287" y="6108118"/>
            <a:ext cx="3079689" cy="369332"/>
          </a:xfrm>
          <a:prstGeom prst="rect">
            <a:avLst/>
          </a:prstGeom>
          <a:noFill/>
        </p:spPr>
        <p:txBody>
          <a:bodyPr wrap="none" rtlCol="0">
            <a:spAutoFit/>
          </a:bodyPr>
          <a:lstStyle/>
          <a:p>
            <a:r>
              <a:rPr lang="vi-VN" b="1" i="1" dirty="0">
                <a:latin typeface="Calibri" panose="020F0502020204030204" pitchFamily="34" charset="0"/>
                <a:cs typeface="Calibri" panose="020F0502020204030204" pitchFamily="34" charset="0"/>
              </a:rPr>
              <a:t>Bảng 1.1:</a:t>
            </a:r>
            <a:r>
              <a:rPr lang="vi-VN" i="1" dirty="0">
                <a:latin typeface="Calibri" panose="020F0502020204030204" pitchFamily="34" charset="0"/>
                <a:cs typeface="Calibri" panose="020F0502020204030204" pitchFamily="34" charset="0"/>
              </a:rPr>
              <a:t> Các nhiễu được chọn</a:t>
            </a:r>
            <a:endParaRPr lang="en-US" i="1" dirty="0">
              <a:latin typeface="Calibri" panose="020F0502020204030204" pitchFamily="34" charset="0"/>
              <a:cs typeface="Calibri" panose="020F0502020204030204" pitchFamily="34" charset="0"/>
            </a:endParaRPr>
          </a:p>
        </p:txBody>
      </p:sp>
      <p:graphicFrame>
        <p:nvGraphicFramePr>
          <p:cNvPr id="4" name="Table 4">
            <a:extLst>
              <a:ext uri="{FF2B5EF4-FFF2-40B4-BE49-F238E27FC236}">
                <a16:creationId xmlns:a16="http://schemas.microsoft.com/office/drawing/2014/main" id="{C7760315-0FFF-4C39-AB34-94BF560AF298}"/>
              </a:ext>
            </a:extLst>
          </p:cNvPr>
          <p:cNvGraphicFramePr>
            <a:graphicFrameLocks noGrp="1"/>
          </p:cNvGraphicFramePr>
          <p:nvPr/>
        </p:nvGraphicFramePr>
        <p:xfrm>
          <a:off x="5672613" y="3951400"/>
          <a:ext cx="6203310" cy="2205245"/>
        </p:xfrm>
        <a:graphic>
          <a:graphicData uri="http://schemas.openxmlformats.org/drawingml/2006/table">
            <a:tbl>
              <a:tblPr firstRow="1" bandRow="1">
                <a:tableStyleId>{5C22544A-7EE6-4342-B048-85BDC9FD1C3A}</a:tableStyleId>
              </a:tblPr>
              <a:tblGrid>
                <a:gridCol w="3101655">
                  <a:extLst>
                    <a:ext uri="{9D8B030D-6E8A-4147-A177-3AD203B41FA5}">
                      <a16:colId xmlns:a16="http://schemas.microsoft.com/office/drawing/2014/main" val="1596628520"/>
                    </a:ext>
                  </a:extLst>
                </a:gridCol>
                <a:gridCol w="3101655">
                  <a:extLst>
                    <a:ext uri="{9D8B030D-6E8A-4147-A177-3AD203B41FA5}">
                      <a16:colId xmlns:a16="http://schemas.microsoft.com/office/drawing/2014/main" val="3852371747"/>
                    </a:ext>
                  </a:extLst>
                </a:gridCol>
              </a:tblGrid>
              <a:tr h="315035">
                <a:tc>
                  <a:txBody>
                    <a:bodyPr/>
                    <a:lstStyle/>
                    <a:p>
                      <a:pPr algn="ctr"/>
                      <a:r>
                        <a:rPr lang="vi-VN" sz="1400" b="1" dirty="0">
                          <a:solidFill>
                            <a:schemeClr val="tx1"/>
                          </a:solidFill>
                        </a:rPr>
                        <a:t>Loại tiếng ồn</a:t>
                      </a:r>
                      <a:endParaRPr lang="en-US" sz="1400" b="1"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vi-VN" sz="1400" b="1" dirty="0">
                          <a:solidFill>
                            <a:schemeClr val="tx1"/>
                          </a:solidFill>
                        </a:rPr>
                        <a:t>Các tiếng ồn cụ thể</a:t>
                      </a:r>
                      <a:endParaRPr lang="en-US" sz="1400" b="1"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54897216"/>
                  </a:ext>
                </a:extLst>
              </a:tr>
              <a:tr h="315035">
                <a:tc>
                  <a:txBody>
                    <a:bodyPr/>
                    <a:lstStyle/>
                    <a:p>
                      <a:pPr algn="ctr"/>
                      <a:r>
                        <a:rPr lang="vi-VN" sz="1400" dirty="0">
                          <a:solidFill>
                            <a:schemeClr val="tx1"/>
                          </a:solidFill>
                        </a:rPr>
                        <a:t>Người khác nói chuyện</a:t>
                      </a:r>
                      <a:endParaRPr lang="en-US" sz="14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vi-VN" sz="1400" dirty="0">
                          <a:solidFill>
                            <a:schemeClr val="tx1"/>
                          </a:solidFill>
                        </a:rPr>
                        <a:t>Tiếng thông báo ở ga, tiếng ở cafe</a:t>
                      </a:r>
                      <a:endParaRPr lang="en-US" sz="14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4009695"/>
                  </a:ext>
                </a:extLst>
              </a:tr>
              <a:tr h="315035">
                <a:tc>
                  <a:txBody>
                    <a:bodyPr/>
                    <a:lstStyle/>
                    <a:p>
                      <a:pPr algn="ctr"/>
                      <a:r>
                        <a:rPr lang="vi-VN" sz="1400" dirty="0">
                          <a:solidFill>
                            <a:schemeClr val="tx1"/>
                          </a:solidFill>
                        </a:rPr>
                        <a:t>Xe cộ</a:t>
                      </a:r>
                      <a:endParaRPr lang="en-US" sz="14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vi-VN" sz="1400" dirty="0">
                          <a:solidFill>
                            <a:schemeClr val="tx1"/>
                          </a:solidFill>
                        </a:rPr>
                        <a:t>Tiếng xe tải, tiếng kẹt xe</a:t>
                      </a:r>
                      <a:endParaRPr lang="en-US" sz="14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74063266"/>
                  </a:ext>
                </a:extLst>
              </a:tr>
              <a:tr h="315035">
                <a:tc>
                  <a:txBody>
                    <a:bodyPr/>
                    <a:lstStyle/>
                    <a:p>
                      <a:pPr algn="ctr"/>
                      <a:r>
                        <a:rPr lang="vi-VN" sz="1400" dirty="0">
                          <a:solidFill>
                            <a:schemeClr val="tx1"/>
                          </a:solidFill>
                        </a:rPr>
                        <a:t>Môi trường</a:t>
                      </a:r>
                      <a:endParaRPr lang="en-US" sz="14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vi-VN" sz="1400" dirty="0">
                          <a:solidFill>
                            <a:schemeClr val="tx1"/>
                          </a:solidFill>
                        </a:rPr>
                        <a:t>Tiếng mưa (to, vừa, nhỏ)</a:t>
                      </a:r>
                      <a:endParaRPr lang="en-US" sz="14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68389406"/>
                  </a:ext>
                </a:extLst>
              </a:tr>
              <a:tr h="315035">
                <a:tc>
                  <a:txBody>
                    <a:bodyPr/>
                    <a:lstStyle/>
                    <a:p>
                      <a:pPr algn="ctr"/>
                      <a:r>
                        <a:rPr lang="vi-VN" sz="1400" dirty="0">
                          <a:solidFill>
                            <a:schemeClr val="tx1"/>
                          </a:solidFill>
                        </a:rPr>
                        <a:t>Thiết bị gia dụng</a:t>
                      </a:r>
                      <a:endParaRPr lang="en-US" sz="14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vi-VN" sz="1400" dirty="0">
                          <a:solidFill>
                            <a:schemeClr val="tx1"/>
                          </a:solidFill>
                        </a:rPr>
                        <a:t>Tiếng quạt bị hư</a:t>
                      </a:r>
                      <a:endParaRPr lang="en-US" sz="14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20534579"/>
                  </a:ext>
                </a:extLst>
              </a:tr>
              <a:tr h="315035">
                <a:tc>
                  <a:txBody>
                    <a:bodyPr/>
                    <a:lstStyle/>
                    <a:p>
                      <a:pPr algn="ctr"/>
                      <a:r>
                        <a:rPr lang="vi-VN" sz="1400" dirty="0">
                          <a:solidFill>
                            <a:schemeClr val="tx1"/>
                          </a:solidFill>
                        </a:rPr>
                        <a:t>Tiếng rè</a:t>
                      </a:r>
                      <a:endParaRPr lang="en-US" sz="14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vi-VN" sz="1400" dirty="0">
                          <a:solidFill>
                            <a:schemeClr val="tx1"/>
                          </a:solidFill>
                        </a:rPr>
                        <a:t>Nhiễu trắng</a:t>
                      </a:r>
                      <a:endParaRPr lang="en-US" sz="14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14562578"/>
                  </a:ext>
                </a:extLst>
              </a:tr>
              <a:tr h="315035">
                <a:tc>
                  <a:txBody>
                    <a:bodyPr/>
                    <a:lstStyle/>
                    <a:p>
                      <a:pPr algn="ctr"/>
                      <a:r>
                        <a:rPr lang="vi-VN" sz="1400" dirty="0">
                          <a:solidFill>
                            <a:schemeClr val="tx1"/>
                          </a:solidFill>
                        </a:rPr>
                        <a:t>Trẻ em</a:t>
                      </a:r>
                      <a:endParaRPr lang="en-US" sz="14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vi-VN" sz="1400" dirty="0">
                          <a:solidFill>
                            <a:schemeClr val="tx1"/>
                          </a:solidFill>
                        </a:rPr>
                        <a:t>Tiếng em bé khóc</a:t>
                      </a:r>
                      <a:endParaRPr lang="en-US" sz="14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59201572"/>
                  </a:ext>
                </a:extLst>
              </a:tr>
            </a:tbl>
          </a:graphicData>
        </a:graphic>
      </p:graphicFrame>
      <p:sp>
        <p:nvSpPr>
          <p:cNvPr id="2" name="Slide Number Placeholder 1">
            <a:extLst>
              <a:ext uri="{FF2B5EF4-FFF2-40B4-BE49-F238E27FC236}">
                <a16:creationId xmlns:a16="http://schemas.microsoft.com/office/drawing/2014/main" id="{84985908-B071-4F0D-ACD2-F589062539DE}"/>
              </a:ext>
            </a:extLst>
          </p:cNvPr>
          <p:cNvSpPr>
            <a:spLocks noGrp="1"/>
          </p:cNvSpPr>
          <p:nvPr>
            <p:ph type="sldNum" sz="quarter" idx="12"/>
          </p:nvPr>
        </p:nvSpPr>
        <p:spPr/>
        <p:txBody>
          <a:bodyPr/>
          <a:lstStyle/>
          <a:p>
            <a:fld id="{1880F96C-824F-4C37-99B8-7E149B40C9DC}" type="slidenum">
              <a:rPr lang="en-US" smtClean="0"/>
              <a:pPr/>
              <a:t>9</a:t>
            </a:fld>
            <a:endParaRPr lang="en-US"/>
          </a:p>
        </p:txBody>
      </p:sp>
    </p:spTree>
    <p:extLst>
      <p:ext uri="{BB962C8B-B14F-4D97-AF65-F5344CB8AC3E}">
        <p14:creationId xmlns:p14="http://schemas.microsoft.com/office/powerpoint/2010/main" val="188388649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a:xfrm>
            <a:off x="838200" y="593177"/>
            <a:ext cx="10515600" cy="1325563"/>
          </a:xfrm>
        </p:spPr>
        <p:txBody>
          <a:bodyPr>
            <a:normAutofit/>
          </a:bodyPr>
          <a:lstStyle/>
          <a:p>
            <a:r>
              <a:rPr lang="en-US" sz="4800" dirty="0">
                <a:latin typeface="Calibri Light" panose="020F0302020204030204" pitchFamily="34" charset="0"/>
                <a:cs typeface="Calibri Light" panose="020F0302020204030204" pitchFamily="34" charset="0"/>
              </a:rPr>
              <a:t>Input</a:t>
            </a:r>
          </a:p>
        </p:txBody>
      </p:sp>
      <p:sp>
        <p:nvSpPr>
          <p:cNvPr id="9" name="Rectangle 8">
            <a:extLst>
              <a:ext uri="{FF2B5EF4-FFF2-40B4-BE49-F238E27FC236}">
                <a16:creationId xmlns:a16="http://schemas.microsoft.com/office/drawing/2014/main" id="{31D1B67F-3349-4AD1-9064-167FBC9FBE96}"/>
              </a:ext>
            </a:extLst>
          </p:cNvPr>
          <p:cNvSpPr/>
          <p:nvPr/>
        </p:nvSpPr>
        <p:spPr>
          <a:xfrm>
            <a:off x="5072331" y="2608977"/>
            <a:ext cx="4631148" cy="1828799"/>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solidFill>
                <a:schemeClr val="tx1"/>
              </a:solidFill>
            </a:endParaRPr>
          </a:p>
        </p:txBody>
      </p:sp>
      <p:sp>
        <p:nvSpPr>
          <p:cNvPr id="4" name="Cylinder 3">
            <a:extLst>
              <a:ext uri="{FF2B5EF4-FFF2-40B4-BE49-F238E27FC236}">
                <a16:creationId xmlns:a16="http://schemas.microsoft.com/office/drawing/2014/main" id="{745F1F7E-892A-407A-95CB-44C4571F7006}"/>
              </a:ext>
            </a:extLst>
          </p:cNvPr>
          <p:cNvSpPr/>
          <p:nvPr/>
        </p:nvSpPr>
        <p:spPr>
          <a:xfrm>
            <a:off x="5159231" y="3015766"/>
            <a:ext cx="813732" cy="1325563"/>
          </a:xfrm>
          <a:prstGeom prst="can">
            <a:avLst/>
          </a:prstGeom>
          <a:ln>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1" name="TextBox 10">
            <a:extLst>
              <a:ext uri="{FF2B5EF4-FFF2-40B4-BE49-F238E27FC236}">
                <a16:creationId xmlns:a16="http://schemas.microsoft.com/office/drawing/2014/main" id="{85F5253C-FB26-4CED-8249-E09EEF9725B4}"/>
              </a:ext>
            </a:extLst>
          </p:cNvPr>
          <p:cNvSpPr txBox="1"/>
          <p:nvPr/>
        </p:nvSpPr>
        <p:spPr>
          <a:xfrm>
            <a:off x="5072331" y="2608977"/>
            <a:ext cx="1402455" cy="369332"/>
          </a:xfrm>
          <a:prstGeom prst="rect">
            <a:avLst/>
          </a:prstGeom>
          <a:noFill/>
        </p:spPr>
        <p:txBody>
          <a:bodyPr wrap="square" rtlCol="0">
            <a:spAutoFit/>
          </a:bodyPr>
          <a:lstStyle/>
          <a:p>
            <a:pPr algn="ctr"/>
            <a:r>
              <a:rPr lang="en-US" dirty="0"/>
              <a:t>Input chunk</a:t>
            </a:r>
          </a:p>
        </p:txBody>
      </p:sp>
      <p:sp>
        <p:nvSpPr>
          <p:cNvPr id="12" name="Cylinder 11">
            <a:extLst>
              <a:ext uri="{FF2B5EF4-FFF2-40B4-BE49-F238E27FC236}">
                <a16:creationId xmlns:a16="http://schemas.microsoft.com/office/drawing/2014/main" id="{84E6C0BF-CA98-485B-B95F-748F6DFDCAFF}"/>
              </a:ext>
            </a:extLst>
          </p:cNvPr>
          <p:cNvSpPr/>
          <p:nvPr/>
        </p:nvSpPr>
        <p:spPr>
          <a:xfrm>
            <a:off x="6059863" y="3015766"/>
            <a:ext cx="813732" cy="1325563"/>
          </a:xfrm>
          <a:prstGeom prst="can">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3" name="Cylinder 12">
            <a:extLst>
              <a:ext uri="{FF2B5EF4-FFF2-40B4-BE49-F238E27FC236}">
                <a16:creationId xmlns:a16="http://schemas.microsoft.com/office/drawing/2014/main" id="{2EC006E8-8F55-4713-90C2-27C2D2CCDF02}"/>
              </a:ext>
            </a:extLst>
          </p:cNvPr>
          <p:cNvSpPr/>
          <p:nvPr/>
        </p:nvSpPr>
        <p:spPr>
          <a:xfrm>
            <a:off x="6960495" y="3015766"/>
            <a:ext cx="813732" cy="1325563"/>
          </a:xfrm>
          <a:prstGeom prst="can">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4" name="Cylinder 13">
            <a:extLst>
              <a:ext uri="{FF2B5EF4-FFF2-40B4-BE49-F238E27FC236}">
                <a16:creationId xmlns:a16="http://schemas.microsoft.com/office/drawing/2014/main" id="{E93F2B4D-C8B6-4453-86BD-5850E0547E02}"/>
              </a:ext>
            </a:extLst>
          </p:cNvPr>
          <p:cNvSpPr/>
          <p:nvPr/>
        </p:nvSpPr>
        <p:spPr>
          <a:xfrm>
            <a:off x="7861127" y="3015766"/>
            <a:ext cx="813732" cy="1325563"/>
          </a:xfrm>
          <a:prstGeom prst="can">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5" name="Cylinder 14">
            <a:extLst>
              <a:ext uri="{FF2B5EF4-FFF2-40B4-BE49-F238E27FC236}">
                <a16:creationId xmlns:a16="http://schemas.microsoft.com/office/drawing/2014/main" id="{E2CBB108-5315-4A14-A7F1-059012953310}"/>
              </a:ext>
            </a:extLst>
          </p:cNvPr>
          <p:cNvSpPr/>
          <p:nvPr/>
        </p:nvSpPr>
        <p:spPr>
          <a:xfrm>
            <a:off x="8761759" y="3015766"/>
            <a:ext cx="813732" cy="1325563"/>
          </a:xfrm>
          <a:prstGeom prst="can">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16" name="Picture 15">
            <a:extLst>
              <a:ext uri="{FF2B5EF4-FFF2-40B4-BE49-F238E27FC236}">
                <a16:creationId xmlns:a16="http://schemas.microsoft.com/office/drawing/2014/main" id="{695F6F22-CBD8-4896-863A-B2CB25549D7E}"/>
              </a:ext>
            </a:extLst>
          </p:cNvPr>
          <p:cNvPicPr>
            <a:picLocks noChangeAspect="1"/>
          </p:cNvPicPr>
          <p:nvPr/>
        </p:nvPicPr>
        <p:blipFill rotWithShape="1">
          <a:blip r:embed="rId3">
            <a:extLst>
              <a:ext uri="{28A0092B-C50C-407E-A947-70E740481C1C}">
                <a14:useLocalDpi xmlns:a14="http://schemas.microsoft.com/office/drawing/2010/main" val="0"/>
              </a:ext>
            </a:extLst>
          </a:blip>
          <a:srcRect l="13811" r="10848" b="11709"/>
          <a:stretch/>
        </p:blipFill>
        <p:spPr>
          <a:xfrm>
            <a:off x="564782" y="4341329"/>
            <a:ext cx="1627657" cy="1427163"/>
          </a:xfrm>
          <a:prstGeom prst="rect">
            <a:avLst/>
          </a:prstGeom>
        </p:spPr>
      </p:pic>
      <p:sp>
        <p:nvSpPr>
          <p:cNvPr id="18" name="Arrow: Right 17">
            <a:extLst>
              <a:ext uri="{FF2B5EF4-FFF2-40B4-BE49-F238E27FC236}">
                <a16:creationId xmlns:a16="http://schemas.microsoft.com/office/drawing/2014/main" id="{066CE338-B41D-41C7-A5BF-5C49507FF1B7}"/>
              </a:ext>
            </a:extLst>
          </p:cNvPr>
          <p:cNvSpPr/>
          <p:nvPr/>
        </p:nvSpPr>
        <p:spPr>
          <a:xfrm>
            <a:off x="9884568" y="3275165"/>
            <a:ext cx="584894" cy="496422"/>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0" name="Rectangle 19">
            <a:extLst>
              <a:ext uri="{FF2B5EF4-FFF2-40B4-BE49-F238E27FC236}">
                <a16:creationId xmlns:a16="http://schemas.microsoft.com/office/drawing/2014/main" id="{7CEC5BB8-231A-4BF9-9A82-E12D926EEC61}"/>
              </a:ext>
            </a:extLst>
          </p:cNvPr>
          <p:cNvSpPr/>
          <p:nvPr/>
        </p:nvSpPr>
        <p:spPr>
          <a:xfrm>
            <a:off x="10650551" y="3168799"/>
            <a:ext cx="1402452" cy="709153"/>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vi-VN" dirty="0">
                <a:solidFill>
                  <a:schemeClr val="tx1"/>
                </a:solidFill>
              </a:rPr>
              <a:t>Inference</a:t>
            </a:r>
            <a:endParaRPr lang="en-US" dirty="0">
              <a:solidFill>
                <a:schemeClr val="tx1"/>
              </a:solidFill>
            </a:endParaRPr>
          </a:p>
        </p:txBody>
      </p:sp>
      <p:sp>
        <p:nvSpPr>
          <p:cNvPr id="21" name="Cylinder 20">
            <a:extLst>
              <a:ext uri="{FF2B5EF4-FFF2-40B4-BE49-F238E27FC236}">
                <a16:creationId xmlns:a16="http://schemas.microsoft.com/office/drawing/2014/main" id="{DF080751-8BB4-4E57-8C3B-C6A9B3D47768}"/>
              </a:ext>
            </a:extLst>
          </p:cNvPr>
          <p:cNvSpPr/>
          <p:nvPr/>
        </p:nvSpPr>
        <p:spPr>
          <a:xfrm>
            <a:off x="3465097" y="3015766"/>
            <a:ext cx="813732" cy="1325563"/>
          </a:xfrm>
          <a:prstGeom prst="can">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2" name="Arrow: Right 21">
            <a:extLst>
              <a:ext uri="{FF2B5EF4-FFF2-40B4-BE49-F238E27FC236}">
                <a16:creationId xmlns:a16="http://schemas.microsoft.com/office/drawing/2014/main" id="{48F50617-5C64-47ED-A929-5CA750D5300B}"/>
              </a:ext>
            </a:extLst>
          </p:cNvPr>
          <p:cNvSpPr/>
          <p:nvPr/>
        </p:nvSpPr>
        <p:spPr>
          <a:xfrm>
            <a:off x="4400537" y="3275165"/>
            <a:ext cx="584894" cy="496422"/>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3" name="Arrow: Right 22">
            <a:extLst>
              <a:ext uri="{FF2B5EF4-FFF2-40B4-BE49-F238E27FC236}">
                <a16:creationId xmlns:a16="http://schemas.microsoft.com/office/drawing/2014/main" id="{4495FDA3-DD19-416C-8EF0-5D85F5C710B3}"/>
              </a:ext>
            </a:extLst>
          </p:cNvPr>
          <p:cNvSpPr/>
          <p:nvPr/>
        </p:nvSpPr>
        <p:spPr>
          <a:xfrm rot="2700000">
            <a:off x="2418613" y="3144145"/>
            <a:ext cx="856306" cy="380399"/>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4" name="Arrow: Right 23">
            <a:extLst>
              <a:ext uri="{FF2B5EF4-FFF2-40B4-BE49-F238E27FC236}">
                <a16:creationId xmlns:a16="http://schemas.microsoft.com/office/drawing/2014/main" id="{0996FC42-52CE-4571-90D3-CA0633F1FF33}"/>
              </a:ext>
            </a:extLst>
          </p:cNvPr>
          <p:cNvSpPr/>
          <p:nvPr/>
        </p:nvSpPr>
        <p:spPr>
          <a:xfrm rot="18900000">
            <a:off x="2424301" y="4311820"/>
            <a:ext cx="856306" cy="380399"/>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5" name="TextBox 24">
            <a:extLst>
              <a:ext uri="{FF2B5EF4-FFF2-40B4-BE49-F238E27FC236}">
                <a16:creationId xmlns:a16="http://schemas.microsoft.com/office/drawing/2014/main" id="{F9584845-3E6C-4A26-A55D-367AACD8786F}"/>
              </a:ext>
            </a:extLst>
          </p:cNvPr>
          <p:cNvSpPr txBox="1"/>
          <p:nvPr/>
        </p:nvSpPr>
        <p:spPr>
          <a:xfrm>
            <a:off x="2860758" y="4620180"/>
            <a:ext cx="2079045" cy="1015663"/>
          </a:xfrm>
          <a:prstGeom prst="rect">
            <a:avLst/>
          </a:prstGeom>
          <a:noFill/>
          <a:ln>
            <a:noFill/>
          </a:ln>
        </p:spPr>
        <p:txBody>
          <a:bodyPr wrap="square" rtlCol="0">
            <a:spAutoFit/>
          </a:bodyPr>
          <a:lstStyle/>
          <a:p>
            <a:pPr algn="ctr"/>
            <a:r>
              <a:rPr lang="vi-VN" sz="2000" i="1" dirty="0"/>
              <a:t>Spectrum của dữ liệu window hóa</a:t>
            </a:r>
            <a:endParaRPr lang="en-US" sz="2000" i="1" dirty="0"/>
          </a:p>
        </p:txBody>
      </p:sp>
      <p:pic>
        <p:nvPicPr>
          <p:cNvPr id="26" name="Picture 25" descr="Chart, histogram&#10;&#10;Description automatically generated">
            <a:extLst>
              <a:ext uri="{FF2B5EF4-FFF2-40B4-BE49-F238E27FC236}">
                <a16:creationId xmlns:a16="http://schemas.microsoft.com/office/drawing/2014/main" id="{1C220200-381D-4270-A470-068C399D44EB}"/>
              </a:ext>
            </a:extLst>
          </p:cNvPr>
          <p:cNvPicPr>
            <a:picLocks noChangeAspect="1"/>
          </p:cNvPicPr>
          <p:nvPr/>
        </p:nvPicPr>
        <p:blipFill rotWithShape="1">
          <a:blip r:embed="rId4">
            <a:extLst>
              <a:ext uri="{28A0092B-C50C-407E-A947-70E740481C1C}">
                <a14:useLocalDpi xmlns:a14="http://schemas.microsoft.com/office/drawing/2010/main" val="0"/>
              </a:ext>
            </a:extLst>
          </a:blip>
          <a:srcRect l="14191" t="10219" r="11293" b="12868"/>
          <a:stretch/>
        </p:blipFill>
        <p:spPr>
          <a:xfrm>
            <a:off x="550076" y="2009438"/>
            <a:ext cx="1627657" cy="1260022"/>
          </a:xfrm>
          <a:prstGeom prst="rect">
            <a:avLst/>
          </a:prstGeom>
        </p:spPr>
      </p:pic>
      <p:sp>
        <p:nvSpPr>
          <p:cNvPr id="27" name="TextBox 26">
            <a:extLst>
              <a:ext uri="{FF2B5EF4-FFF2-40B4-BE49-F238E27FC236}">
                <a16:creationId xmlns:a16="http://schemas.microsoft.com/office/drawing/2014/main" id="{1BB03504-62D8-495B-8EF8-3F514645B934}"/>
              </a:ext>
            </a:extLst>
          </p:cNvPr>
          <p:cNvSpPr txBox="1"/>
          <p:nvPr/>
        </p:nvSpPr>
        <p:spPr>
          <a:xfrm>
            <a:off x="387809" y="3275165"/>
            <a:ext cx="2079045" cy="707886"/>
          </a:xfrm>
          <a:prstGeom prst="rect">
            <a:avLst/>
          </a:prstGeom>
          <a:noFill/>
          <a:ln>
            <a:noFill/>
          </a:ln>
        </p:spPr>
        <p:txBody>
          <a:bodyPr wrap="square" rtlCol="0">
            <a:spAutoFit/>
          </a:bodyPr>
          <a:lstStyle/>
          <a:p>
            <a:pPr algn="ctr"/>
            <a:r>
              <a:rPr lang="vi-VN" sz="2000" i="1" dirty="0"/>
              <a:t>Giọng nói lẫn tiếng ồn</a:t>
            </a:r>
            <a:endParaRPr lang="en-US" sz="2000" i="1" dirty="0"/>
          </a:p>
        </p:txBody>
      </p:sp>
      <p:sp>
        <p:nvSpPr>
          <p:cNvPr id="28" name="TextBox 27">
            <a:extLst>
              <a:ext uri="{FF2B5EF4-FFF2-40B4-BE49-F238E27FC236}">
                <a16:creationId xmlns:a16="http://schemas.microsoft.com/office/drawing/2014/main" id="{535F93DB-2511-4C88-A110-44C07B5A8D73}"/>
              </a:ext>
            </a:extLst>
          </p:cNvPr>
          <p:cNvSpPr txBox="1"/>
          <p:nvPr/>
        </p:nvSpPr>
        <p:spPr>
          <a:xfrm>
            <a:off x="324381" y="5768492"/>
            <a:ext cx="2079045" cy="400110"/>
          </a:xfrm>
          <a:prstGeom prst="rect">
            <a:avLst/>
          </a:prstGeom>
          <a:noFill/>
          <a:ln>
            <a:noFill/>
          </a:ln>
        </p:spPr>
        <p:txBody>
          <a:bodyPr wrap="square" rtlCol="0">
            <a:spAutoFit/>
          </a:bodyPr>
          <a:lstStyle/>
          <a:p>
            <a:pPr algn="ctr"/>
            <a:r>
              <a:rPr lang="vi-VN" sz="2000" i="1" dirty="0"/>
              <a:t>Hàm cửa sổ</a:t>
            </a:r>
            <a:endParaRPr lang="en-US" sz="2000" i="1" dirty="0"/>
          </a:p>
        </p:txBody>
      </p:sp>
      <p:sp>
        <p:nvSpPr>
          <p:cNvPr id="29" name="Arrow: Right 28">
            <a:extLst>
              <a:ext uri="{FF2B5EF4-FFF2-40B4-BE49-F238E27FC236}">
                <a16:creationId xmlns:a16="http://schemas.microsoft.com/office/drawing/2014/main" id="{D9E51437-5121-4D04-AE53-1753796710FC}"/>
              </a:ext>
            </a:extLst>
          </p:cNvPr>
          <p:cNvSpPr/>
          <p:nvPr/>
        </p:nvSpPr>
        <p:spPr>
          <a:xfrm rot="12992196">
            <a:off x="5574201" y="4603701"/>
            <a:ext cx="856306" cy="380399"/>
          </a:xfrm>
          <a:prstGeom prst="rightArrow">
            <a:avLst/>
          </a:prstGeom>
          <a:ln>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30" name="TextBox 29">
            <a:extLst>
              <a:ext uri="{FF2B5EF4-FFF2-40B4-BE49-F238E27FC236}">
                <a16:creationId xmlns:a16="http://schemas.microsoft.com/office/drawing/2014/main" id="{41F1EAFB-B576-40DC-8C1F-03A200B4E5BA}"/>
              </a:ext>
            </a:extLst>
          </p:cNvPr>
          <p:cNvSpPr txBox="1"/>
          <p:nvPr/>
        </p:nvSpPr>
        <p:spPr>
          <a:xfrm>
            <a:off x="5159231" y="5122524"/>
            <a:ext cx="2079045" cy="707886"/>
          </a:xfrm>
          <a:prstGeom prst="rect">
            <a:avLst/>
          </a:prstGeom>
          <a:noFill/>
          <a:ln>
            <a:noFill/>
          </a:ln>
        </p:spPr>
        <p:txBody>
          <a:bodyPr wrap="square" rtlCol="0">
            <a:spAutoFit/>
          </a:bodyPr>
          <a:lstStyle/>
          <a:p>
            <a:pPr algn="ctr"/>
            <a:r>
              <a:rPr lang="vi-VN" sz="2000" i="1" dirty="0"/>
              <a:t>Loại bỏ sau mỗi lần chạy</a:t>
            </a:r>
            <a:endParaRPr lang="en-US" sz="2000" i="1" dirty="0"/>
          </a:p>
        </p:txBody>
      </p:sp>
      <p:sp>
        <p:nvSpPr>
          <p:cNvPr id="5" name="Oval 4">
            <a:extLst>
              <a:ext uri="{FF2B5EF4-FFF2-40B4-BE49-F238E27FC236}">
                <a16:creationId xmlns:a16="http://schemas.microsoft.com/office/drawing/2014/main" id="{BC85FAD7-B123-4E8B-B803-AB5C167928D2}"/>
              </a:ext>
            </a:extLst>
          </p:cNvPr>
          <p:cNvSpPr/>
          <p:nvPr/>
        </p:nvSpPr>
        <p:spPr>
          <a:xfrm>
            <a:off x="5811420" y="2897104"/>
            <a:ext cx="1249830" cy="1649730"/>
          </a:xfrm>
          <a:prstGeom prst="ellipse">
            <a:avLst/>
          </a:prstGeom>
          <a:noFill/>
          <a:ln>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32" name="Arrow: Right 31">
            <a:extLst>
              <a:ext uri="{FF2B5EF4-FFF2-40B4-BE49-F238E27FC236}">
                <a16:creationId xmlns:a16="http://schemas.microsoft.com/office/drawing/2014/main" id="{93DD133B-CB09-4824-9BB0-EACC39190CC0}"/>
              </a:ext>
            </a:extLst>
          </p:cNvPr>
          <p:cNvSpPr/>
          <p:nvPr/>
        </p:nvSpPr>
        <p:spPr>
          <a:xfrm rot="12600000">
            <a:off x="6810168" y="4574780"/>
            <a:ext cx="856306" cy="380399"/>
          </a:xfrm>
          <a:prstGeom prst="rightArrow">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33" name="TextBox 32">
            <a:extLst>
              <a:ext uri="{FF2B5EF4-FFF2-40B4-BE49-F238E27FC236}">
                <a16:creationId xmlns:a16="http://schemas.microsoft.com/office/drawing/2014/main" id="{613A4152-F723-4918-920B-4570F2875EAC}"/>
              </a:ext>
            </a:extLst>
          </p:cNvPr>
          <p:cNvSpPr txBox="1"/>
          <p:nvPr/>
        </p:nvSpPr>
        <p:spPr>
          <a:xfrm>
            <a:off x="7339410" y="4889190"/>
            <a:ext cx="2079045" cy="400110"/>
          </a:xfrm>
          <a:prstGeom prst="rect">
            <a:avLst/>
          </a:prstGeom>
          <a:noFill/>
          <a:ln>
            <a:noFill/>
          </a:ln>
        </p:spPr>
        <p:txBody>
          <a:bodyPr wrap="square" rtlCol="0">
            <a:spAutoFit/>
          </a:bodyPr>
          <a:lstStyle/>
          <a:p>
            <a:pPr algn="ctr"/>
            <a:r>
              <a:rPr lang="vi-VN" sz="2000" i="1" dirty="0"/>
              <a:t>Main frame</a:t>
            </a:r>
            <a:endParaRPr lang="en-US" sz="2000" i="1" dirty="0"/>
          </a:p>
        </p:txBody>
      </p:sp>
      <p:sp>
        <p:nvSpPr>
          <p:cNvPr id="2" name="Slide Number Placeholder 1">
            <a:extLst>
              <a:ext uri="{FF2B5EF4-FFF2-40B4-BE49-F238E27FC236}">
                <a16:creationId xmlns:a16="http://schemas.microsoft.com/office/drawing/2014/main" id="{9F0AA105-950A-4D52-99DE-92A4438358E9}"/>
              </a:ext>
            </a:extLst>
          </p:cNvPr>
          <p:cNvSpPr>
            <a:spLocks noGrp="1"/>
          </p:cNvSpPr>
          <p:nvPr>
            <p:ph type="sldNum" sz="quarter" idx="12"/>
          </p:nvPr>
        </p:nvSpPr>
        <p:spPr/>
        <p:txBody>
          <a:bodyPr/>
          <a:lstStyle/>
          <a:p>
            <a:fld id="{1880F96C-824F-4C37-99B8-7E149B40C9DC}" type="slidenum">
              <a:rPr lang="en-US" smtClean="0"/>
              <a:t>90</a:t>
            </a:fld>
            <a:endParaRPr lang="en-US"/>
          </a:p>
        </p:txBody>
      </p:sp>
      <p:sp>
        <p:nvSpPr>
          <p:cNvPr id="31" name="Arrow: Right 30">
            <a:extLst>
              <a:ext uri="{FF2B5EF4-FFF2-40B4-BE49-F238E27FC236}">
                <a16:creationId xmlns:a16="http://schemas.microsoft.com/office/drawing/2014/main" id="{3DC8D9D0-99A9-476F-8205-9F86F9481861}"/>
              </a:ext>
            </a:extLst>
          </p:cNvPr>
          <p:cNvSpPr/>
          <p:nvPr/>
        </p:nvSpPr>
        <p:spPr>
          <a:xfrm rot="10800000">
            <a:off x="5159230" y="2083050"/>
            <a:ext cx="4416260" cy="380399"/>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34" name="TextBox 33">
            <a:extLst>
              <a:ext uri="{FF2B5EF4-FFF2-40B4-BE49-F238E27FC236}">
                <a16:creationId xmlns:a16="http://schemas.microsoft.com/office/drawing/2014/main" id="{6AA1DB14-FEF0-43E0-8BA2-559E1DB17515}"/>
              </a:ext>
            </a:extLst>
          </p:cNvPr>
          <p:cNvSpPr txBox="1"/>
          <p:nvPr/>
        </p:nvSpPr>
        <p:spPr>
          <a:xfrm>
            <a:off x="6638182" y="1801936"/>
            <a:ext cx="1402455" cy="369332"/>
          </a:xfrm>
          <a:prstGeom prst="rect">
            <a:avLst/>
          </a:prstGeom>
          <a:noFill/>
        </p:spPr>
        <p:txBody>
          <a:bodyPr wrap="square" rtlCol="0">
            <a:spAutoFit/>
          </a:bodyPr>
          <a:lstStyle/>
          <a:p>
            <a:pPr algn="ctr"/>
            <a:r>
              <a:rPr lang="vi-VN" dirty="0"/>
              <a:t>FIFO</a:t>
            </a:r>
            <a:endParaRPr lang="en-US" dirty="0"/>
          </a:p>
        </p:txBody>
      </p:sp>
    </p:spTree>
    <p:extLst>
      <p:ext uri="{BB962C8B-B14F-4D97-AF65-F5344CB8AC3E}">
        <p14:creationId xmlns:p14="http://schemas.microsoft.com/office/powerpoint/2010/main" val="8232761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a:xfrm>
            <a:off x="838200" y="593177"/>
            <a:ext cx="10515600" cy="1325563"/>
          </a:xfrm>
        </p:spPr>
        <p:txBody>
          <a:bodyPr>
            <a:normAutofit/>
          </a:bodyPr>
          <a:lstStyle/>
          <a:p>
            <a:r>
              <a:rPr lang="en-US" sz="4800" dirty="0">
                <a:latin typeface="Calibri Light" panose="020F0302020204030204" pitchFamily="34" charset="0"/>
                <a:cs typeface="Calibri Light" panose="020F0302020204030204" pitchFamily="34" charset="0"/>
              </a:rPr>
              <a:t>Input</a:t>
            </a:r>
          </a:p>
        </p:txBody>
      </p:sp>
      <p:grpSp>
        <p:nvGrpSpPr>
          <p:cNvPr id="2" name="Group 1">
            <a:extLst>
              <a:ext uri="{FF2B5EF4-FFF2-40B4-BE49-F238E27FC236}">
                <a16:creationId xmlns:a16="http://schemas.microsoft.com/office/drawing/2014/main" id="{A95D83B5-AF6C-41EC-998B-01E2BC94F2C5}"/>
              </a:ext>
            </a:extLst>
          </p:cNvPr>
          <p:cNvGrpSpPr/>
          <p:nvPr/>
        </p:nvGrpSpPr>
        <p:grpSpPr>
          <a:xfrm>
            <a:off x="3040398" y="1581259"/>
            <a:ext cx="6111204" cy="3695481"/>
            <a:chOff x="3040397" y="2927860"/>
            <a:chExt cx="6111204" cy="3695481"/>
          </a:xfrm>
        </p:grpSpPr>
        <p:pic>
          <p:nvPicPr>
            <p:cNvPr id="34" name="Picture 33" descr="A picture containing text, antenna&#10;&#10;Description automatically generated">
              <a:extLst>
                <a:ext uri="{FF2B5EF4-FFF2-40B4-BE49-F238E27FC236}">
                  <a16:creationId xmlns:a16="http://schemas.microsoft.com/office/drawing/2014/main" id="{0728245C-B3E4-4976-A91D-0818DAEE43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0397" y="2927860"/>
              <a:ext cx="6111204" cy="3695481"/>
            </a:xfrm>
            <a:prstGeom prst="rect">
              <a:avLst/>
            </a:prstGeom>
          </p:spPr>
        </p:pic>
        <p:sp>
          <p:nvSpPr>
            <p:cNvPr id="36" name="TextBox 35">
              <a:extLst>
                <a:ext uri="{FF2B5EF4-FFF2-40B4-BE49-F238E27FC236}">
                  <a16:creationId xmlns:a16="http://schemas.microsoft.com/office/drawing/2014/main" id="{DF7AC119-F390-43DA-839C-E06123B92843}"/>
                </a:ext>
              </a:extLst>
            </p:cNvPr>
            <p:cNvSpPr txBox="1"/>
            <p:nvPr/>
          </p:nvSpPr>
          <p:spPr>
            <a:xfrm>
              <a:off x="7947380" y="4406268"/>
              <a:ext cx="458389" cy="369332"/>
            </a:xfrm>
            <a:prstGeom prst="rect">
              <a:avLst/>
            </a:prstGeom>
            <a:noFill/>
          </p:spPr>
          <p:txBody>
            <a:bodyPr wrap="square" rtlCol="0">
              <a:spAutoFit/>
            </a:bodyPr>
            <a:lstStyle/>
            <a:p>
              <a:pPr algn="ctr"/>
              <a:r>
                <a:rPr lang="en-US" b="1" dirty="0"/>
                <a:t>FT</a:t>
              </a:r>
            </a:p>
          </p:txBody>
        </p:sp>
        <p:sp>
          <p:nvSpPr>
            <p:cNvPr id="37" name="TextBox 36">
              <a:extLst>
                <a:ext uri="{FF2B5EF4-FFF2-40B4-BE49-F238E27FC236}">
                  <a16:creationId xmlns:a16="http://schemas.microsoft.com/office/drawing/2014/main" id="{9D3DE420-0FE7-4A23-A043-A2E72CDEEA4D}"/>
                </a:ext>
              </a:extLst>
            </p:cNvPr>
            <p:cNvSpPr txBox="1"/>
            <p:nvPr/>
          </p:nvSpPr>
          <p:spPr>
            <a:xfrm>
              <a:off x="4244621" y="4406268"/>
              <a:ext cx="458389" cy="369332"/>
            </a:xfrm>
            <a:prstGeom prst="rect">
              <a:avLst/>
            </a:prstGeom>
            <a:noFill/>
          </p:spPr>
          <p:txBody>
            <a:bodyPr wrap="square" rtlCol="0">
              <a:spAutoFit/>
            </a:bodyPr>
            <a:lstStyle/>
            <a:p>
              <a:pPr algn="ctr"/>
              <a:r>
                <a:rPr lang="en-US" b="1" dirty="0"/>
                <a:t>FT</a:t>
              </a:r>
            </a:p>
          </p:txBody>
        </p:sp>
        <p:sp>
          <p:nvSpPr>
            <p:cNvPr id="38" name="TextBox 37">
              <a:extLst>
                <a:ext uri="{FF2B5EF4-FFF2-40B4-BE49-F238E27FC236}">
                  <a16:creationId xmlns:a16="http://schemas.microsoft.com/office/drawing/2014/main" id="{6783018F-3C11-4D5A-B301-0787BD35447A}"/>
                </a:ext>
              </a:extLst>
            </p:cNvPr>
            <p:cNvSpPr txBox="1"/>
            <p:nvPr/>
          </p:nvSpPr>
          <p:spPr>
            <a:xfrm>
              <a:off x="3707934" y="4406268"/>
              <a:ext cx="536687" cy="369332"/>
            </a:xfrm>
            <a:prstGeom prst="rect">
              <a:avLst/>
            </a:prstGeom>
            <a:noFill/>
          </p:spPr>
          <p:txBody>
            <a:bodyPr wrap="square" rtlCol="0">
              <a:spAutoFit/>
            </a:bodyPr>
            <a:lstStyle/>
            <a:p>
              <a:pPr algn="ctr"/>
              <a:r>
                <a:rPr lang="en-US" b="1" dirty="0"/>
                <a:t>FT</a:t>
              </a:r>
            </a:p>
          </p:txBody>
        </p:sp>
      </p:grpSp>
      <p:sp>
        <p:nvSpPr>
          <p:cNvPr id="3" name="Slide Number Placeholder 2">
            <a:extLst>
              <a:ext uri="{FF2B5EF4-FFF2-40B4-BE49-F238E27FC236}">
                <a16:creationId xmlns:a16="http://schemas.microsoft.com/office/drawing/2014/main" id="{9DFE4551-6F37-4054-86E6-97570AC6AB78}"/>
              </a:ext>
            </a:extLst>
          </p:cNvPr>
          <p:cNvSpPr>
            <a:spLocks noGrp="1"/>
          </p:cNvSpPr>
          <p:nvPr>
            <p:ph type="sldNum" sz="quarter" idx="12"/>
          </p:nvPr>
        </p:nvSpPr>
        <p:spPr/>
        <p:txBody>
          <a:bodyPr/>
          <a:lstStyle/>
          <a:p>
            <a:fld id="{1880F96C-824F-4C37-99B8-7E149B40C9DC}" type="slidenum">
              <a:rPr lang="en-US" smtClean="0"/>
              <a:t>91</a:t>
            </a:fld>
            <a:endParaRPr lang="en-US"/>
          </a:p>
        </p:txBody>
      </p:sp>
    </p:spTree>
    <p:extLst>
      <p:ext uri="{BB962C8B-B14F-4D97-AF65-F5344CB8AC3E}">
        <p14:creationId xmlns:p14="http://schemas.microsoft.com/office/powerpoint/2010/main" val="374088430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a:xfrm>
            <a:off x="838200" y="593177"/>
            <a:ext cx="10515600" cy="1325563"/>
          </a:xfrm>
        </p:spPr>
        <p:txBody>
          <a:bodyPr>
            <a:normAutofit/>
          </a:bodyPr>
          <a:lstStyle/>
          <a:p>
            <a:r>
              <a:rPr lang="en-US" sz="4800" dirty="0">
                <a:latin typeface="Calibri Light" panose="020F0302020204030204" pitchFamily="34" charset="0"/>
                <a:cs typeface="Calibri Light" panose="020F0302020204030204" pitchFamily="34" charset="0"/>
              </a:rPr>
              <a:t>Inference</a:t>
            </a:r>
          </a:p>
        </p:txBody>
      </p:sp>
      <p:sp>
        <p:nvSpPr>
          <p:cNvPr id="3" name="Rectangle 2">
            <a:extLst>
              <a:ext uri="{FF2B5EF4-FFF2-40B4-BE49-F238E27FC236}">
                <a16:creationId xmlns:a16="http://schemas.microsoft.com/office/drawing/2014/main" id="{01D3A1B8-BAB9-4CC7-8662-9B782C348568}"/>
              </a:ext>
            </a:extLst>
          </p:cNvPr>
          <p:cNvSpPr/>
          <p:nvPr/>
        </p:nvSpPr>
        <p:spPr>
          <a:xfrm>
            <a:off x="516116" y="1721157"/>
            <a:ext cx="4631148" cy="1828799"/>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solidFill>
                <a:schemeClr val="tx1"/>
              </a:solidFill>
            </a:endParaRPr>
          </a:p>
        </p:txBody>
      </p:sp>
      <p:sp>
        <p:nvSpPr>
          <p:cNvPr id="4" name="Cylinder 3">
            <a:extLst>
              <a:ext uri="{FF2B5EF4-FFF2-40B4-BE49-F238E27FC236}">
                <a16:creationId xmlns:a16="http://schemas.microsoft.com/office/drawing/2014/main" id="{89FDCA6A-9375-4EBC-9B41-BF2E4301607D}"/>
              </a:ext>
            </a:extLst>
          </p:cNvPr>
          <p:cNvSpPr/>
          <p:nvPr/>
        </p:nvSpPr>
        <p:spPr>
          <a:xfrm>
            <a:off x="603016" y="2127946"/>
            <a:ext cx="813732" cy="1325563"/>
          </a:xfrm>
          <a:prstGeom prst="can">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5" name="TextBox 4">
            <a:extLst>
              <a:ext uri="{FF2B5EF4-FFF2-40B4-BE49-F238E27FC236}">
                <a16:creationId xmlns:a16="http://schemas.microsoft.com/office/drawing/2014/main" id="{180FD141-8C18-4FFF-AE8E-366468165EEE}"/>
              </a:ext>
            </a:extLst>
          </p:cNvPr>
          <p:cNvSpPr txBox="1"/>
          <p:nvPr/>
        </p:nvSpPr>
        <p:spPr>
          <a:xfrm>
            <a:off x="516116" y="1721157"/>
            <a:ext cx="1402455" cy="369332"/>
          </a:xfrm>
          <a:prstGeom prst="rect">
            <a:avLst/>
          </a:prstGeom>
          <a:noFill/>
        </p:spPr>
        <p:txBody>
          <a:bodyPr wrap="square" rtlCol="0">
            <a:spAutoFit/>
          </a:bodyPr>
          <a:lstStyle/>
          <a:p>
            <a:pPr algn="ctr"/>
            <a:r>
              <a:rPr lang="en-US" dirty="0"/>
              <a:t>Input chunk</a:t>
            </a:r>
          </a:p>
        </p:txBody>
      </p:sp>
      <p:sp>
        <p:nvSpPr>
          <p:cNvPr id="7" name="Cylinder 6">
            <a:extLst>
              <a:ext uri="{FF2B5EF4-FFF2-40B4-BE49-F238E27FC236}">
                <a16:creationId xmlns:a16="http://schemas.microsoft.com/office/drawing/2014/main" id="{79716A7D-017B-4AC6-B622-360177F288DE}"/>
              </a:ext>
            </a:extLst>
          </p:cNvPr>
          <p:cNvSpPr/>
          <p:nvPr/>
        </p:nvSpPr>
        <p:spPr>
          <a:xfrm>
            <a:off x="1503648" y="2127946"/>
            <a:ext cx="813732" cy="1325563"/>
          </a:xfrm>
          <a:prstGeom prst="can">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8" name="Cylinder 7">
            <a:extLst>
              <a:ext uri="{FF2B5EF4-FFF2-40B4-BE49-F238E27FC236}">
                <a16:creationId xmlns:a16="http://schemas.microsoft.com/office/drawing/2014/main" id="{A2120084-546D-4D70-99C8-F0050BA8562C}"/>
              </a:ext>
            </a:extLst>
          </p:cNvPr>
          <p:cNvSpPr/>
          <p:nvPr/>
        </p:nvSpPr>
        <p:spPr>
          <a:xfrm>
            <a:off x="2404280" y="2127946"/>
            <a:ext cx="813732" cy="1325563"/>
          </a:xfrm>
          <a:prstGeom prst="can">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9" name="Cylinder 8">
            <a:extLst>
              <a:ext uri="{FF2B5EF4-FFF2-40B4-BE49-F238E27FC236}">
                <a16:creationId xmlns:a16="http://schemas.microsoft.com/office/drawing/2014/main" id="{8DA8D7F6-9364-4F57-968A-6B9F4981439E}"/>
              </a:ext>
            </a:extLst>
          </p:cNvPr>
          <p:cNvSpPr/>
          <p:nvPr/>
        </p:nvSpPr>
        <p:spPr>
          <a:xfrm>
            <a:off x="3304912" y="2127946"/>
            <a:ext cx="813732" cy="1325563"/>
          </a:xfrm>
          <a:prstGeom prst="can">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0" name="Cylinder 9">
            <a:extLst>
              <a:ext uri="{FF2B5EF4-FFF2-40B4-BE49-F238E27FC236}">
                <a16:creationId xmlns:a16="http://schemas.microsoft.com/office/drawing/2014/main" id="{FA9CC961-5D78-4A99-BD10-2AEDE413BD91}"/>
              </a:ext>
            </a:extLst>
          </p:cNvPr>
          <p:cNvSpPr/>
          <p:nvPr/>
        </p:nvSpPr>
        <p:spPr>
          <a:xfrm>
            <a:off x="4205544" y="2127946"/>
            <a:ext cx="813732" cy="1325563"/>
          </a:xfrm>
          <a:prstGeom prst="can">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2" name="Rectangle 11">
            <a:extLst>
              <a:ext uri="{FF2B5EF4-FFF2-40B4-BE49-F238E27FC236}">
                <a16:creationId xmlns:a16="http://schemas.microsoft.com/office/drawing/2014/main" id="{659A76C9-86A9-4318-A8CB-8E59441CD2B3}"/>
              </a:ext>
            </a:extLst>
          </p:cNvPr>
          <p:cNvSpPr/>
          <p:nvPr/>
        </p:nvSpPr>
        <p:spPr>
          <a:xfrm>
            <a:off x="6175884" y="3443590"/>
            <a:ext cx="2040176" cy="709153"/>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vi-VN" dirty="0">
                <a:solidFill>
                  <a:schemeClr val="tx1"/>
                </a:solidFill>
              </a:rPr>
              <a:t>Model</a:t>
            </a:r>
            <a:endParaRPr lang="en-US" dirty="0">
              <a:solidFill>
                <a:schemeClr val="tx1"/>
              </a:solidFill>
            </a:endParaRPr>
          </a:p>
        </p:txBody>
      </p:sp>
      <p:sp>
        <p:nvSpPr>
          <p:cNvPr id="13" name="Cylinder 12">
            <a:extLst>
              <a:ext uri="{FF2B5EF4-FFF2-40B4-BE49-F238E27FC236}">
                <a16:creationId xmlns:a16="http://schemas.microsoft.com/office/drawing/2014/main" id="{300ED740-EE61-47D9-8332-350B7405D85D}"/>
              </a:ext>
            </a:extLst>
          </p:cNvPr>
          <p:cNvSpPr/>
          <p:nvPr/>
        </p:nvSpPr>
        <p:spPr>
          <a:xfrm>
            <a:off x="9658344" y="2127946"/>
            <a:ext cx="813732" cy="1325563"/>
          </a:xfrm>
          <a:prstGeom prst="can">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4" name="TextBox 13">
            <a:extLst>
              <a:ext uri="{FF2B5EF4-FFF2-40B4-BE49-F238E27FC236}">
                <a16:creationId xmlns:a16="http://schemas.microsoft.com/office/drawing/2014/main" id="{3C770D4B-9384-4F90-A3E2-1E75E642AF30}"/>
              </a:ext>
            </a:extLst>
          </p:cNvPr>
          <p:cNvSpPr txBox="1"/>
          <p:nvPr/>
        </p:nvSpPr>
        <p:spPr>
          <a:xfrm>
            <a:off x="9067633" y="3541760"/>
            <a:ext cx="2079045" cy="707886"/>
          </a:xfrm>
          <a:prstGeom prst="rect">
            <a:avLst/>
          </a:prstGeom>
          <a:noFill/>
          <a:ln>
            <a:noFill/>
          </a:ln>
        </p:spPr>
        <p:txBody>
          <a:bodyPr wrap="square" rtlCol="0">
            <a:spAutoFit/>
          </a:bodyPr>
          <a:lstStyle/>
          <a:p>
            <a:pPr algn="ctr"/>
            <a:r>
              <a:rPr lang="vi-VN" sz="2000" i="1" dirty="0"/>
              <a:t>Mask số thực được dự đoán</a:t>
            </a:r>
            <a:endParaRPr lang="en-US" sz="2000" i="1" dirty="0"/>
          </a:p>
        </p:txBody>
      </p:sp>
      <p:sp>
        <p:nvSpPr>
          <p:cNvPr id="17" name="Cylinder 16">
            <a:extLst>
              <a:ext uri="{FF2B5EF4-FFF2-40B4-BE49-F238E27FC236}">
                <a16:creationId xmlns:a16="http://schemas.microsoft.com/office/drawing/2014/main" id="{3825B9F0-5FCE-4753-BE43-11E6DC63FEB0}"/>
              </a:ext>
            </a:extLst>
          </p:cNvPr>
          <p:cNvSpPr/>
          <p:nvPr/>
        </p:nvSpPr>
        <p:spPr>
          <a:xfrm>
            <a:off x="4205544" y="4329040"/>
            <a:ext cx="813732" cy="1325563"/>
          </a:xfrm>
          <a:prstGeom prst="can">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8" name="Arrow: Right 17">
            <a:extLst>
              <a:ext uri="{FF2B5EF4-FFF2-40B4-BE49-F238E27FC236}">
                <a16:creationId xmlns:a16="http://schemas.microsoft.com/office/drawing/2014/main" id="{532F45AB-C982-4366-996A-ABCA60D2F922}"/>
              </a:ext>
            </a:extLst>
          </p:cNvPr>
          <p:cNvSpPr/>
          <p:nvPr/>
        </p:nvSpPr>
        <p:spPr>
          <a:xfrm rot="2700000">
            <a:off x="5251289" y="3120390"/>
            <a:ext cx="856306" cy="380399"/>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9" name="Arrow: Right 18">
            <a:extLst>
              <a:ext uri="{FF2B5EF4-FFF2-40B4-BE49-F238E27FC236}">
                <a16:creationId xmlns:a16="http://schemas.microsoft.com/office/drawing/2014/main" id="{30840483-DF0C-4E37-8530-AAFC2440CD51}"/>
              </a:ext>
            </a:extLst>
          </p:cNvPr>
          <p:cNvSpPr/>
          <p:nvPr/>
        </p:nvSpPr>
        <p:spPr>
          <a:xfrm rot="18900000">
            <a:off x="5256978" y="4288066"/>
            <a:ext cx="856306" cy="380399"/>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0" name="TextBox 19">
            <a:extLst>
              <a:ext uri="{FF2B5EF4-FFF2-40B4-BE49-F238E27FC236}">
                <a16:creationId xmlns:a16="http://schemas.microsoft.com/office/drawing/2014/main" id="{F17BFB20-47E5-4A65-98B4-2972A0250064}"/>
              </a:ext>
            </a:extLst>
          </p:cNvPr>
          <p:cNvSpPr txBox="1"/>
          <p:nvPr/>
        </p:nvSpPr>
        <p:spPr>
          <a:xfrm>
            <a:off x="3572887" y="5672240"/>
            <a:ext cx="2079045" cy="707886"/>
          </a:xfrm>
          <a:prstGeom prst="rect">
            <a:avLst/>
          </a:prstGeom>
          <a:noFill/>
          <a:ln>
            <a:noFill/>
          </a:ln>
        </p:spPr>
        <p:txBody>
          <a:bodyPr wrap="square" rtlCol="0">
            <a:spAutoFit/>
          </a:bodyPr>
          <a:lstStyle/>
          <a:p>
            <a:pPr algn="ctr"/>
            <a:r>
              <a:rPr lang="vi-VN" sz="2000" i="1" dirty="0"/>
              <a:t>State cũ của lần chạy trước</a:t>
            </a:r>
            <a:endParaRPr lang="en-US" sz="2000" i="1" dirty="0"/>
          </a:p>
        </p:txBody>
      </p:sp>
      <p:sp>
        <p:nvSpPr>
          <p:cNvPr id="21" name="Cylinder 20">
            <a:extLst>
              <a:ext uri="{FF2B5EF4-FFF2-40B4-BE49-F238E27FC236}">
                <a16:creationId xmlns:a16="http://schemas.microsoft.com/office/drawing/2014/main" id="{1C1E208D-16D2-42AC-8302-EE72CBC401F2}"/>
              </a:ext>
            </a:extLst>
          </p:cNvPr>
          <p:cNvSpPr/>
          <p:nvPr/>
        </p:nvSpPr>
        <p:spPr>
          <a:xfrm>
            <a:off x="9691955" y="4346677"/>
            <a:ext cx="813732" cy="1325563"/>
          </a:xfrm>
          <a:prstGeom prst="can">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2" name="TextBox 21">
            <a:extLst>
              <a:ext uri="{FF2B5EF4-FFF2-40B4-BE49-F238E27FC236}">
                <a16:creationId xmlns:a16="http://schemas.microsoft.com/office/drawing/2014/main" id="{6B03CE98-F3CC-44F0-AE8C-72E506CB3EC6}"/>
              </a:ext>
            </a:extLst>
          </p:cNvPr>
          <p:cNvSpPr txBox="1"/>
          <p:nvPr/>
        </p:nvSpPr>
        <p:spPr>
          <a:xfrm>
            <a:off x="9059298" y="5689877"/>
            <a:ext cx="2079045" cy="707886"/>
          </a:xfrm>
          <a:prstGeom prst="rect">
            <a:avLst/>
          </a:prstGeom>
          <a:noFill/>
          <a:ln>
            <a:noFill/>
          </a:ln>
        </p:spPr>
        <p:txBody>
          <a:bodyPr wrap="square" rtlCol="0">
            <a:spAutoFit/>
          </a:bodyPr>
          <a:lstStyle/>
          <a:p>
            <a:pPr algn="ctr"/>
            <a:r>
              <a:rPr lang="vi-VN" sz="2000" i="1" dirty="0"/>
              <a:t>State mới của lần chạy này</a:t>
            </a:r>
            <a:endParaRPr lang="en-US" sz="2000" i="1" dirty="0"/>
          </a:p>
        </p:txBody>
      </p:sp>
      <p:sp>
        <p:nvSpPr>
          <p:cNvPr id="23" name="Arrow: Right 22">
            <a:extLst>
              <a:ext uri="{FF2B5EF4-FFF2-40B4-BE49-F238E27FC236}">
                <a16:creationId xmlns:a16="http://schemas.microsoft.com/office/drawing/2014/main" id="{A7BF4507-8634-4FF9-8781-4C9A43242CC9}"/>
              </a:ext>
            </a:extLst>
          </p:cNvPr>
          <p:cNvSpPr/>
          <p:nvPr/>
        </p:nvSpPr>
        <p:spPr>
          <a:xfrm rot="2700000">
            <a:off x="8400775" y="4382017"/>
            <a:ext cx="856306" cy="380399"/>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4" name="Arrow: Right 23">
            <a:extLst>
              <a:ext uri="{FF2B5EF4-FFF2-40B4-BE49-F238E27FC236}">
                <a16:creationId xmlns:a16="http://schemas.microsoft.com/office/drawing/2014/main" id="{43F71CE9-4811-4C9A-8BB8-3A009E61E6AE}"/>
              </a:ext>
            </a:extLst>
          </p:cNvPr>
          <p:cNvSpPr/>
          <p:nvPr/>
        </p:nvSpPr>
        <p:spPr>
          <a:xfrm rot="18900000">
            <a:off x="8400774" y="3120390"/>
            <a:ext cx="856306" cy="380399"/>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2E094414-0304-4CEB-917B-C662D84E4F80}"/>
              </a:ext>
            </a:extLst>
          </p:cNvPr>
          <p:cNvSpPr>
            <a:spLocks noGrp="1"/>
          </p:cNvSpPr>
          <p:nvPr>
            <p:ph type="sldNum" sz="quarter" idx="12"/>
          </p:nvPr>
        </p:nvSpPr>
        <p:spPr/>
        <p:txBody>
          <a:bodyPr/>
          <a:lstStyle/>
          <a:p>
            <a:fld id="{1880F96C-824F-4C37-99B8-7E149B40C9DC}" type="slidenum">
              <a:rPr lang="en-US" smtClean="0"/>
              <a:t>92</a:t>
            </a:fld>
            <a:endParaRPr lang="en-US"/>
          </a:p>
        </p:txBody>
      </p:sp>
    </p:spTree>
    <p:extLst>
      <p:ext uri="{BB962C8B-B14F-4D97-AF65-F5344CB8AC3E}">
        <p14:creationId xmlns:p14="http://schemas.microsoft.com/office/powerpoint/2010/main" val="16993169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a:xfrm>
            <a:off x="838200" y="593177"/>
            <a:ext cx="10515600" cy="1325563"/>
          </a:xfrm>
        </p:spPr>
        <p:txBody>
          <a:bodyPr>
            <a:normAutofit/>
          </a:bodyPr>
          <a:lstStyle/>
          <a:p>
            <a:r>
              <a:rPr lang="en-US" sz="4800" dirty="0">
                <a:latin typeface="Calibri Light" panose="020F0302020204030204" pitchFamily="34" charset="0"/>
                <a:cs typeface="Calibri Light" panose="020F0302020204030204" pitchFamily="34" charset="0"/>
              </a:rPr>
              <a:t>Output</a:t>
            </a:r>
          </a:p>
        </p:txBody>
      </p:sp>
      <p:sp>
        <p:nvSpPr>
          <p:cNvPr id="17" name="Rectangle 16">
            <a:extLst>
              <a:ext uri="{FF2B5EF4-FFF2-40B4-BE49-F238E27FC236}">
                <a16:creationId xmlns:a16="http://schemas.microsoft.com/office/drawing/2014/main" id="{1A62530B-3B0F-4DA2-9021-E4DC2780CDD8}"/>
              </a:ext>
            </a:extLst>
          </p:cNvPr>
          <p:cNvSpPr/>
          <p:nvPr/>
        </p:nvSpPr>
        <p:spPr>
          <a:xfrm>
            <a:off x="430589" y="2226946"/>
            <a:ext cx="1402452" cy="709153"/>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vi-VN" dirty="0">
                <a:solidFill>
                  <a:schemeClr val="tx1"/>
                </a:solidFill>
              </a:rPr>
              <a:t>Inference</a:t>
            </a:r>
            <a:endParaRPr lang="en-US" dirty="0">
              <a:solidFill>
                <a:schemeClr val="tx1"/>
              </a:solidFill>
            </a:endParaRPr>
          </a:p>
        </p:txBody>
      </p:sp>
      <p:sp>
        <p:nvSpPr>
          <p:cNvPr id="18" name="Cylinder 17">
            <a:extLst>
              <a:ext uri="{FF2B5EF4-FFF2-40B4-BE49-F238E27FC236}">
                <a16:creationId xmlns:a16="http://schemas.microsoft.com/office/drawing/2014/main" id="{514A4EB3-661A-4EB8-812E-D615E4E47AE2}"/>
              </a:ext>
            </a:extLst>
          </p:cNvPr>
          <p:cNvSpPr/>
          <p:nvPr/>
        </p:nvSpPr>
        <p:spPr>
          <a:xfrm>
            <a:off x="2978536" y="1918740"/>
            <a:ext cx="813732" cy="1325563"/>
          </a:xfrm>
          <a:prstGeom prst="can">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9" name="Cylinder 18">
            <a:extLst>
              <a:ext uri="{FF2B5EF4-FFF2-40B4-BE49-F238E27FC236}">
                <a16:creationId xmlns:a16="http://schemas.microsoft.com/office/drawing/2014/main" id="{054D4664-5B8C-4E0F-8B6F-C856D695E6B7}"/>
              </a:ext>
            </a:extLst>
          </p:cNvPr>
          <p:cNvSpPr/>
          <p:nvPr/>
        </p:nvSpPr>
        <p:spPr>
          <a:xfrm>
            <a:off x="2978536" y="4651749"/>
            <a:ext cx="813732" cy="1325563"/>
          </a:xfrm>
          <a:prstGeom prst="can">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0" name="TextBox 19">
            <a:extLst>
              <a:ext uri="{FF2B5EF4-FFF2-40B4-BE49-F238E27FC236}">
                <a16:creationId xmlns:a16="http://schemas.microsoft.com/office/drawing/2014/main" id="{6403E62E-A63A-4357-B39B-4AF4B03589A8}"/>
              </a:ext>
            </a:extLst>
          </p:cNvPr>
          <p:cNvSpPr txBox="1"/>
          <p:nvPr/>
        </p:nvSpPr>
        <p:spPr>
          <a:xfrm>
            <a:off x="2345879" y="5977312"/>
            <a:ext cx="2079045" cy="400110"/>
          </a:xfrm>
          <a:prstGeom prst="rect">
            <a:avLst/>
          </a:prstGeom>
          <a:noFill/>
          <a:ln>
            <a:noFill/>
          </a:ln>
        </p:spPr>
        <p:txBody>
          <a:bodyPr wrap="square" rtlCol="0">
            <a:spAutoFit/>
          </a:bodyPr>
          <a:lstStyle/>
          <a:p>
            <a:pPr algn="ctr"/>
            <a:r>
              <a:rPr lang="vi-VN" sz="2000" i="1" dirty="0"/>
              <a:t>Main frame</a:t>
            </a:r>
            <a:endParaRPr lang="en-US" sz="2000" i="1" dirty="0"/>
          </a:p>
        </p:txBody>
      </p:sp>
      <p:sp>
        <p:nvSpPr>
          <p:cNvPr id="21" name="TextBox 20">
            <a:extLst>
              <a:ext uri="{FF2B5EF4-FFF2-40B4-BE49-F238E27FC236}">
                <a16:creationId xmlns:a16="http://schemas.microsoft.com/office/drawing/2014/main" id="{914EC775-6552-46DC-81BE-EEBE74F52E43}"/>
              </a:ext>
            </a:extLst>
          </p:cNvPr>
          <p:cNvSpPr txBox="1"/>
          <p:nvPr/>
        </p:nvSpPr>
        <p:spPr>
          <a:xfrm>
            <a:off x="2345878" y="3239538"/>
            <a:ext cx="2079045" cy="707886"/>
          </a:xfrm>
          <a:prstGeom prst="rect">
            <a:avLst/>
          </a:prstGeom>
          <a:noFill/>
          <a:ln>
            <a:noFill/>
          </a:ln>
        </p:spPr>
        <p:txBody>
          <a:bodyPr wrap="square" rtlCol="0">
            <a:spAutoFit/>
          </a:bodyPr>
          <a:lstStyle/>
          <a:p>
            <a:pPr algn="ctr"/>
            <a:r>
              <a:rPr lang="vi-VN" sz="2000" i="1" dirty="0"/>
              <a:t>Mask số thực được dự đoán</a:t>
            </a:r>
            <a:endParaRPr lang="en-US" sz="2000" i="1" dirty="0"/>
          </a:p>
        </p:txBody>
      </p:sp>
      <p:sp>
        <p:nvSpPr>
          <p:cNvPr id="22" name="Cylinder 21">
            <a:extLst>
              <a:ext uri="{FF2B5EF4-FFF2-40B4-BE49-F238E27FC236}">
                <a16:creationId xmlns:a16="http://schemas.microsoft.com/office/drawing/2014/main" id="{4B2A0ED1-2C17-4261-A60F-A5FF3E738EAC}"/>
              </a:ext>
            </a:extLst>
          </p:cNvPr>
          <p:cNvSpPr/>
          <p:nvPr/>
        </p:nvSpPr>
        <p:spPr>
          <a:xfrm>
            <a:off x="5394565" y="3326186"/>
            <a:ext cx="813732" cy="1325563"/>
          </a:xfrm>
          <a:prstGeom prst="can">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3" name="Arrow: Right 22">
            <a:extLst>
              <a:ext uri="{FF2B5EF4-FFF2-40B4-BE49-F238E27FC236}">
                <a16:creationId xmlns:a16="http://schemas.microsoft.com/office/drawing/2014/main" id="{312C1424-9156-4C3E-85C9-F11481DD45CF}"/>
              </a:ext>
            </a:extLst>
          </p:cNvPr>
          <p:cNvSpPr/>
          <p:nvPr/>
        </p:nvSpPr>
        <p:spPr>
          <a:xfrm rot="2700000">
            <a:off x="4348080" y="3454564"/>
            <a:ext cx="856306" cy="380399"/>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4" name="Arrow: Right 23">
            <a:extLst>
              <a:ext uri="{FF2B5EF4-FFF2-40B4-BE49-F238E27FC236}">
                <a16:creationId xmlns:a16="http://schemas.microsoft.com/office/drawing/2014/main" id="{3F92DC26-BC12-438E-96FE-6C096C27F817}"/>
              </a:ext>
            </a:extLst>
          </p:cNvPr>
          <p:cNvSpPr/>
          <p:nvPr/>
        </p:nvSpPr>
        <p:spPr>
          <a:xfrm rot="18900000">
            <a:off x="4353769" y="4622240"/>
            <a:ext cx="856306" cy="380399"/>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25" name="Picture 24" descr="Chart, histogram&#10;&#10;Description automatically generated">
            <a:extLst>
              <a:ext uri="{FF2B5EF4-FFF2-40B4-BE49-F238E27FC236}">
                <a16:creationId xmlns:a16="http://schemas.microsoft.com/office/drawing/2014/main" id="{D4B10CB2-D081-408D-B8E8-F0692B8391D9}"/>
              </a:ext>
            </a:extLst>
          </p:cNvPr>
          <p:cNvPicPr>
            <a:picLocks noChangeAspect="1"/>
          </p:cNvPicPr>
          <p:nvPr/>
        </p:nvPicPr>
        <p:blipFill rotWithShape="1">
          <a:blip r:embed="rId3">
            <a:extLst>
              <a:ext uri="{28A0092B-C50C-407E-A947-70E740481C1C}">
                <a14:useLocalDpi xmlns:a14="http://schemas.microsoft.com/office/drawing/2010/main" val="0"/>
              </a:ext>
            </a:extLst>
          </a:blip>
          <a:srcRect l="14191" t="10219" r="11293" b="12868"/>
          <a:stretch/>
        </p:blipFill>
        <p:spPr>
          <a:xfrm>
            <a:off x="10113526" y="3317413"/>
            <a:ext cx="1627657" cy="1260022"/>
          </a:xfrm>
          <a:prstGeom prst="rect">
            <a:avLst/>
          </a:prstGeom>
        </p:spPr>
      </p:pic>
      <p:sp>
        <p:nvSpPr>
          <p:cNvPr id="26" name="Arrow: Right 25">
            <a:extLst>
              <a:ext uri="{FF2B5EF4-FFF2-40B4-BE49-F238E27FC236}">
                <a16:creationId xmlns:a16="http://schemas.microsoft.com/office/drawing/2014/main" id="{E7C94420-417B-4974-B09D-C431CAB0C566}"/>
              </a:ext>
            </a:extLst>
          </p:cNvPr>
          <p:cNvSpPr/>
          <p:nvPr/>
        </p:nvSpPr>
        <p:spPr>
          <a:xfrm>
            <a:off x="2173252" y="2333310"/>
            <a:ext cx="584894" cy="496422"/>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7" name="Rectangle 26">
            <a:extLst>
              <a:ext uri="{FF2B5EF4-FFF2-40B4-BE49-F238E27FC236}">
                <a16:creationId xmlns:a16="http://schemas.microsoft.com/office/drawing/2014/main" id="{170A6547-B899-4752-B01E-CC5502989992}"/>
              </a:ext>
            </a:extLst>
          </p:cNvPr>
          <p:cNvSpPr/>
          <p:nvPr/>
        </p:nvSpPr>
        <p:spPr>
          <a:xfrm>
            <a:off x="7140823" y="3634390"/>
            <a:ext cx="2040176" cy="709153"/>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vi-VN" dirty="0">
                <a:solidFill>
                  <a:schemeClr val="tx1"/>
                </a:solidFill>
              </a:rPr>
              <a:t>Biến đổi Fourier nghịch</a:t>
            </a:r>
            <a:endParaRPr lang="en-US" dirty="0">
              <a:solidFill>
                <a:schemeClr val="tx1"/>
              </a:solidFill>
            </a:endParaRPr>
          </a:p>
        </p:txBody>
      </p:sp>
      <p:sp>
        <p:nvSpPr>
          <p:cNvPr id="28" name="Arrow: Right 27">
            <a:extLst>
              <a:ext uri="{FF2B5EF4-FFF2-40B4-BE49-F238E27FC236}">
                <a16:creationId xmlns:a16="http://schemas.microsoft.com/office/drawing/2014/main" id="{C3B78B35-E1A8-4395-9494-D6EB735E1EE1}"/>
              </a:ext>
            </a:extLst>
          </p:cNvPr>
          <p:cNvSpPr/>
          <p:nvPr/>
        </p:nvSpPr>
        <p:spPr>
          <a:xfrm>
            <a:off x="6398248" y="3740755"/>
            <a:ext cx="584894" cy="496422"/>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9" name="Arrow: Right 28">
            <a:extLst>
              <a:ext uri="{FF2B5EF4-FFF2-40B4-BE49-F238E27FC236}">
                <a16:creationId xmlns:a16="http://schemas.microsoft.com/office/drawing/2014/main" id="{8639B2FE-5974-42B8-8CB5-00F0EC07ED39}"/>
              </a:ext>
            </a:extLst>
          </p:cNvPr>
          <p:cNvSpPr/>
          <p:nvPr/>
        </p:nvSpPr>
        <p:spPr>
          <a:xfrm>
            <a:off x="9338680" y="3740129"/>
            <a:ext cx="584894" cy="496422"/>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30" name="TextBox 29">
            <a:extLst>
              <a:ext uri="{FF2B5EF4-FFF2-40B4-BE49-F238E27FC236}">
                <a16:creationId xmlns:a16="http://schemas.microsoft.com/office/drawing/2014/main" id="{44B311CC-EBA6-4D86-B997-AB7CC980E0A6}"/>
              </a:ext>
            </a:extLst>
          </p:cNvPr>
          <p:cNvSpPr txBox="1"/>
          <p:nvPr/>
        </p:nvSpPr>
        <p:spPr>
          <a:xfrm>
            <a:off x="4888480" y="4710707"/>
            <a:ext cx="1825902" cy="400110"/>
          </a:xfrm>
          <a:prstGeom prst="rect">
            <a:avLst/>
          </a:prstGeom>
          <a:noFill/>
          <a:ln>
            <a:noFill/>
          </a:ln>
        </p:spPr>
        <p:txBody>
          <a:bodyPr wrap="square" rtlCol="0">
            <a:spAutoFit/>
          </a:bodyPr>
          <a:lstStyle/>
          <a:p>
            <a:pPr algn="ctr"/>
            <a:r>
              <a:rPr lang="vi-VN" sz="2000" i="1" dirty="0"/>
              <a:t>Frame đã lọc</a:t>
            </a:r>
            <a:endParaRPr lang="en-US" sz="2000" i="1" dirty="0"/>
          </a:p>
        </p:txBody>
      </p:sp>
      <p:sp>
        <p:nvSpPr>
          <p:cNvPr id="31" name="TextBox 30">
            <a:extLst>
              <a:ext uri="{FF2B5EF4-FFF2-40B4-BE49-F238E27FC236}">
                <a16:creationId xmlns:a16="http://schemas.microsoft.com/office/drawing/2014/main" id="{D7236265-F1DC-4FC8-8DB1-A4AC6B633C8D}"/>
              </a:ext>
            </a:extLst>
          </p:cNvPr>
          <p:cNvSpPr txBox="1"/>
          <p:nvPr/>
        </p:nvSpPr>
        <p:spPr>
          <a:xfrm>
            <a:off x="9991288" y="4606644"/>
            <a:ext cx="2008408" cy="707886"/>
          </a:xfrm>
          <a:prstGeom prst="rect">
            <a:avLst/>
          </a:prstGeom>
          <a:noFill/>
          <a:ln>
            <a:noFill/>
          </a:ln>
        </p:spPr>
        <p:txBody>
          <a:bodyPr wrap="square" rtlCol="0">
            <a:spAutoFit/>
          </a:bodyPr>
          <a:lstStyle/>
          <a:p>
            <a:pPr algn="ctr"/>
            <a:r>
              <a:rPr lang="vi-VN" sz="2000" i="1" dirty="0"/>
              <a:t>Dữ liệu window hóa đã lọc</a:t>
            </a:r>
            <a:endParaRPr lang="en-US" sz="2000" i="1" dirty="0"/>
          </a:p>
        </p:txBody>
      </p:sp>
      <p:sp>
        <p:nvSpPr>
          <p:cNvPr id="2" name="Slide Number Placeholder 1">
            <a:extLst>
              <a:ext uri="{FF2B5EF4-FFF2-40B4-BE49-F238E27FC236}">
                <a16:creationId xmlns:a16="http://schemas.microsoft.com/office/drawing/2014/main" id="{2A2490C4-5D17-4F2F-B4D5-562CE408E6C3}"/>
              </a:ext>
            </a:extLst>
          </p:cNvPr>
          <p:cNvSpPr>
            <a:spLocks noGrp="1"/>
          </p:cNvSpPr>
          <p:nvPr>
            <p:ph type="sldNum" sz="quarter" idx="12"/>
          </p:nvPr>
        </p:nvSpPr>
        <p:spPr/>
        <p:txBody>
          <a:bodyPr/>
          <a:lstStyle/>
          <a:p>
            <a:fld id="{1880F96C-824F-4C37-99B8-7E149B40C9DC}" type="slidenum">
              <a:rPr lang="en-US" smtClean="0"/>
              <a:t>93</a:t>
            </a:fld>
            <a:endParaRPr lang="en-US"/>
          </a:p>
        </p:txBody>
      </p:sp>
    </p:spTree>
    <p:extLst>
      <p:ext uri="{BB962C8B-B14F-4D97-AF65-F5344CB8AC3E}">
        <p14:creationId xmlns:p14="http://schemas.microsoft.com/office/powerpoint/2010/main" val="324912794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a:xfrm>
            <a:off x="838200" y="593177"/>
            <a:ext cx="10515600" cy="1325563"/>
          </a:xfrm>
        </p:spPr>
        <p:txBody>
          <a:bodyPr>
            <a:normAutofit/>
          </a:bodyPr>
          <a:lstStyle/>
          <a:p>
            <a:r>
              <a:rPr lang="en-US" sz="4800" dirty="0">
                <a:latin typeface="Calibri Light" panose="020F0302020204030204" pitchFamily="34" charset="0"/>
                <a:cs typeface="Calibri Light" panose="020F0302020204030204" pitchFamily="34" charset="0"/>
              </a:rPr>
              <a:t>Output</a:t>
            </a:r>
          </a:p>
        </p:txBody>
      </p:sp>
      <p:pic>
        <p:nvPicPr>
          <p:cNvPr id="3" name="Picture 2" descr="Windowing - Introduction to Speech Processing - Aalto University Wiki">
            <a:extLst>
              <a:ext uri="{FF2B5EF4-FFF2-40B4-BE49-F238E27FC236}">
                <a16:creationId xmlns:a16="http://schemas.microsoft.com/office/drawing/2014/main" id="{26F5852B-862A-4955-9839-9983D7B0251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829" t="1841" r="628" b="22822"/>
          <a:stretch/>
        </p:blipFill>
        <p:spPr bwMode="auto">
          <a:xfrm>
            <a:off x="2382473" y="1853973"/>
            <a:ext cx="7600426" cy="3724706"/>
          </a:xfrm>
          <a:prstGeom prst="rect">
            <a:avLst/>
          </a:prstGeom>
          <a:noFill/>
          <a:extLst>
            <a:ext uri="{909E8E84-426E-40DD-AFC4-6F175D3DCCD1}">
              <a14:hiddenFill xmlns:a14="http://schemas.microsoft.com/office/drawing/2010/main">
                <a:solidFill>
                  <a:srgbClr val="FFFFFF"/>
                </a:solidFill>
              </a14:hiddenFill>
            </a:ext>
          </a:extLst>
        </p:spPr>
      </p:pic>
      <p:cxnSp>
        <p:nvCxnSpPr>
          <p:cNvPr id="4" name="Straight Arrow Connector 3">
            <a:extLst>
              <a:ext uri="{FF2B5EF4-FFF2-40B4-BE49-F238E27FC236}">
                <a16:creationId xmlns:a16="http://schemas.microsoft.com/office/drawing/2014/main" id="{F9FC57B8-BD08-4111-94CF-834D2A071B0C}"/>
              </a:ext>
            </a:extLst>
          </p:cNvPr>
          <p:cNvCxnSpPr/>
          <p:nvPr/>
        </p:nvCxnSpPr>
        <p:spPr>
          <a:xfrm>
            <a:off x="7180976" y="5721292"/>
            <a:ext cx="2650921" cy="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5" name="Straight Arrow Connector 4">
            <a:extLst>
              <a:ext uri="{FF2B5EF4-FFF2-40B4-BE49-F238E27FC236}">
                <a16:creationId xmlns:a16="http://schemas.microsoft.com/office/drawing/2014/main" id="{D5BA628F-F45C-4B13-A424-2A3D1D57641E}"/>
              </a:ext>
            </a:extLst>
          </p:cNvPr>
          <p:cNvCxnSpPr/>
          <p:nvPr/>
        </p:nvCxnSpPr>
        <p:spPr>
          <a:xfrm>
            <a:off x="6943963" y="3307425"/>
            <a:ext cx="1543575" cy="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7" name="TextBox 6">
            <a:extLst>
              <a:ext uri="{FF2B5EF4-FFF2-40B4-BE49-F238E27FC236}">
                <a16:creationId xmlns:a16="http://schemas.microsoft.com/office/drawing/2014/main" id="{5EBDE760-19BF-44DE-8245-140A4DFA48A7}"/>
              </a:ext>
            </a:extLst>
          </p:cNvPr>
          <p:cNvSpPr txBox="1"/>
          <p:nvPr/>
        </p:nvSpPr>
        <p:spPr>
          <a:xfrm>
            <a:off x="7065603" y="3339228"/>
            <a:ext cx="1333850" cy="369332"/>
          </a:xfrm>
          <a:prstGeom prst="rect">
            <a:avLst/>
          </a:prstGeom>
          <a:noFill/>
        </p:spPr>
        <p:txBody>
          <a:bodyPr wrap="square" rtlCol="0">
            <a:spAutoFit/>
          </a:bodyPr>
          <a:lstStyle/>
          <a:p>
            <a:r>
              <a:rPr lang="vi-VN" dirty="0"/>
              <a:t>Hop length</a:t>
            </a:r>
            <a:endParaRPr lang="en-US" dirty="0"/>
          </a:p>
        </p:txBody>
      </p:sp>
      <p:sp>
        <p:nvSpPr>
          <p:cNvPr id="8" name="TextBox 7">
            <a:extLst>
              <a:ext uri="{FF2B5EF4-FFF2-40B4-BE49-F238E27FC236}">
                <a16:creationId xmlns:a16="http://schemas.microsoft.com/office/drawing/2014/main" id="{8BE4A377-17C3-401F-BD56-4BB69BD74B8D}"/>
              </a:ext>
            </a:extLst>
          </p:cNvPr>
          <p:cNvSpPr txBox="1"/>
          <p:nvPr/>
        </p:nvSpPr>
        <p:spPr>
          <a:xfrm>
            <a:off x="7587842" y="5738071"/>
            <a:ext cx="1820411" cy="369332"/>
          </a:xfrm>
          <a:prstGeom prst="rect">
            <a:avLst/>
          </a:prstGeom>
          <a:noFill/>
        </p:spPr>
        <p:txBody>
          <a:bodyPr wrap="square" rtlCol="0">
            <a:spAutoFit/>
          </a:bodyPr>
          <a:lstStyle/>
          <a:p>
            <a:r>
              <a:rPr lang="vi-VN"/>
              <a:t>Windows length</a:t>
            </a:r>
            <a:endParaRPr lang="en-US" dirty="0"/>
          </a:p>
        </p:txBody>
      </p:sp>
      <p:cxnSp>
        <p:nvCxnSpPr>
          <p:cNvPr id="9" name="Straight Connector 8">
            <a:extLst>
              <a:ext uri="{FF2B5EF4-FFF2-40B4-BE49-F238E27FC236}">
                <a16:creationId xmlns:a16="http://schemas.microsoft.com/office/drawing/2014/main" id="{F8BF99BF-50C3-4EE4-B63A-08F67DC5F40F}"/>
              </a:ext>
            </a:extLst>
          </p:cNvPr>
          <p:cNvCxnSpPr/>
          <p:nvPr/>
        </p:nvCxnSpPr>
        <p:spPr>
          <a:xfrm>
            <a:off x="6954473" y="5129048"/>
            <a:ext cx="0" cy="273269"/>
          </a:xfrm>
          <a:prstGeom prst="line">
            <a:avLst/>
          </a:prstGeom>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8BDB7E72-7E34-463C-99CE-0267D9F7FD6A}"/>
              </a:ext>
            </a:extLst>
          </p:cNvPr>
          <p:cNvCxnSpPr/>
          <p:nvPr/>
        </p:nvCxnSpPr>
        <p:spPr>
          <a:xfrm>
            <a:off x="9982899" y="5129048"/>
            <a:ext cx="0" cy="273269"/>
          </a:xfrm>
          <a:prstGeom prst="line">
            <a:avLst/>
          </a:prstGeom>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702E26D5-ED7D-4DD3-A7B6-053F11D0E729}"/>
                  </a:ext>
                </a:extLst>
              </p:cNvPr>
              <p:cNvSpPr txBox="1"/>
              <p:nvPr/>
            </p:nvSpPr>
            <p:spPr>
              <a:xfrm>
                <a:off x="6681204" y="5367862"/>
                <a:ext cx="54653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1</m:t>
                          </m:r>
                        </m:sub>
                      </m:sSub>
                    </m:oMath>
                  </m:oMathPara>
                </a14:m>
                <a:endParaRPr lang="en-US" dirty="0"/>
              </a:p>
            </p:txBody>
          </p:sp>
        </mc:Choice>
        <mc:Fallback xmlns="">
          <p:sp>
            <p:nvSpPr>
              <p:cNvPr id="11" name="TextBox 10">
                <a:extLst>
                  <a:ext uri="{FF2B5EF4-FFF2-40B4-BE49-F238E27FC236}">
                    <a16:creationId xmlns:a16="http://schemas.microsoft.com/office/drawing/2014/main" id="{702E26D5-ED7D-4DD3-A7B6-053F11D0E729}"/>
                  </a:ext>
                </a:extLst>
              </p:cNvPr>
              <p:cNvSpPr txBox="1">
                <a:spLocks noRot="1" noChangeAspect="1" noMove="1" noResize="1" noEditPoints="1" noAdjustHandles="1" noChangeArrowheads="1" noChangeShapeType="1" noTextEdit="1"/>
              </p:cNvSpPr>
              <p:nvPr/>
            </p:nvSpPr>
            <p:spPr>
              <a:xfrm>
                <a:off x="6681204" y="5367862"/>
                <a:ext cx="546538"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CECFA1F-FC66-4CA1-8F90-DB1AF625F76E}"/>
                  </a:ext>
                </a:extLst>
              </p:cNvPr>
              <p:cNvSpPr txBox="1"/>
              <p:nvPr/>
            </p:nvSpPr>
            <p:spPr>
              <a:xfrm>
                <a:off x="9708931" y="5367862"/>
                <a:ext cx="54653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2</m:t>
                          </m:r>
                        </m:sub>
                      </m:sSub>
                    </m:oMath>
                  </m:oMathPara>
                </a14:m>
                <a:endParaRPr lang="en-US" dirty="0"/>
              </a:p>
            </p:txBody>
          </p:sp>
        </mc:Choice>
        <mc:Fallback xmlns="">
          <p:sp>
            <p:nvSpPr>
              <p:cNvPr id="12" name="TextBox 11">
                <a:extLst>
                  <a:ext uri="{FF2B5EF4-FFF2-40B4-BE49-F238E27FC236}">
                    <a16:creationId xmlns:a16="http://schemas.microsoft.com/office/drawing/2014/main" id="{ACECFA1F-FC66-4CA1-8F90-DB1AF625F76E}"/>
                  </a:ext>
                </a:extLst>
              </p:cNvPr>
              <p:cNvSpPr txBox="1">
                <a:spLocks noRot="1" noChangeAspect="1" noMove="1" noResize="1" noEditPoints="1" noAdjustHandles="1" noChangeArrowheads="1" noChangeShapeType="1" noTextEdit="1"/>
              </p:cNvSpPr>
              <p:nvPr/>
            </p:nvSpPr>
            <p:spPr>
              <a:xfrm>
                <a:off x="9708931" y="5367862"/>
                <a:ext cx="546538" cy="369332"/>
              </a:xfrm>
              <a:prstGeom prst="rect">
                <a:avLst/>
              </a:prstGeom>
              <a:blipFill>
                <a:blip r:embed="rId5"/>
                <a:stretch>
                  <a:fillRect/>
                </a:stretch>
              </a:blipFill>
            </p:spPr>
            <p:txBody>
              <a:bodyPr/>
              <a:lstStyle/>
              <a:p>
                <a:r>
                  <a:rPr lang="en-US">
                    <a:noFill/>
                  </a:rPr>
                  <a:t> </a:t>
                </a:r>
              </a:p>
            </p:txBody>
          </p:sp>
        </mc:Fallback>
      </mc:AlternateContent>
      <p:cxnSp>
        <p:nvCxnSpPr>
          <p:cNvPr id="13" name="Straight Connector 12">
            <a:extLst>
              <a:ext uri="{FF2B5EF4-FFF2-40B4-BE49-F238E27FC236}">
                <a16:creationId xmlns:a16="http://schemas.microsoft.com/office/drawing/2014/main" id="{661513CE-811F-4279-AEF5-55E9E28C45E1}"/>
              </a:ext>
            </a:extLst>
          </p:cNvPr>
          <p:cNvCxnSpPr/>
          <p:nvPr/>
        </p:nvCxnSpPr>
        <p:spPr>
          <a:xfrm>
            <a:off x="6954473" y="3339228"/>
            <a:ext cx="0" cy="927972"/>
          </a:xfrm>
          <a:prstGeom prst="line">
            <a:avLst/>
          </a:prstGeom>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B7385D6B-B3B7-4D39-BBCB-C80E06978D42}"/>
              </a:ext>
            </a:extLst>
          </p:cNvPr>
          <p:cNvCxnSpPr/>
          <p:nvPr/>
        </p:nvCxnSpPr>
        <p:spPr>
          <a:xfrm>
            <a:off x="8487538" y="3429000"/>
            <a:ext cx="0" cy="1521372"/>
          </a:xfrm>
          <a:prstGeom prst="line">
            <a:avLst/>
          </a:prstGeom>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9C6FA164-BCAB-456A-8244-85EA2C6B21D3}"/>
              </a:ext>
            </a:extLst>
          </p:cNvPr>
          <p:cNvCxnSpPr>
            <a:cxnSpLocks/>
          </p:cNvCxnSpPr>
          <p:nvPr/>
        </p:nvCxnSpPr>
        <p:spPr>
          <a:xfrm>
            <a:off x="4615524" y="1786855"/>
            <a:ext cx="0" cy="3599560"/>
          </a:xfrm>
          <a:prstGeom prst="line">
            <a:avLst/>
          </a:prstGeom>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90B14948-D055-4AE7-93E4-CD0DECF57D67}"/>
                  </a:ext>
                </a:extLst>
              </p:cNvPr>
              <p:cNvSpPr txBox="1"/>
              <p:nvPr/>
            </p:nvSpPr>
            <p:spPr>
              <a:xfrm>
                <a:off x="4342255" y="5351960"/>
                <a:ext cx="54653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p:txBody>
          </p:sp>
        </mc:Choice>
        <mc:Fallback xmlns="">
          <p:sp>
            <p:nvSpPr>
              <p:cNvPr id="16" name="TextBox 15">
                <a:extLst>
                  <a:ext uri="{FF2B5EF4-FFF2-40B4-BE49-F238E27FC236}">
                    <a16:creationId xmlns:a16="http://schemas.microsoft.com/office/drawing/2014/main" id="{90B14948-D055-4AE7-93E4-CD0DECF57D67}"/>
                  </a:ext>
                </a:extLst>
              </p:cNvPr>
              <p:cNvSpPr txBox="1">
                <a:spLocks noRot="1" noChangeAspect="1" noMove="1" noResize="1" noEditPoints="1" noAdjustHandles="1" noChangeArrowheads="1" noChangeShapeType="1" noTextEdit="1"/>
              </p:cNvSpPr>
              <p:nvPr/>
            </p:nvSpPr>
            <p:spPr>
              <a:xfrm>
                <a:off x="4342255" y="5351960"/>
                <a:ext cx="546538" cy="369332"/>
              </a:xfrm>
              <a:prstGeom prst="rect">
                <a:avLst/>
              </a:prstGeom>
              <a:blipFill>
                <a:blip r:embed="rId6"/>
                <a:stretch>
                  <a:fillRect r="-13333" b="-11475"/>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4FA5A5E-3A80-4212-8FBE-EA86CF98BCE3}"/>
              </a:ext>
            </a:extLst>
          </p:cNvPr>
          <p:cNvSpPr>
            <a:spLocks noGrp="1"/>
          </p:cNvSpPr>
          <p:nvPr>
            <p:ph type="sldNum" sz="quarter" idx="12"/>
          </p:nvPr>
        </p:nvSpPr>
        <p:spPr/>
        <p:txBody>
          <a:bodyPr/>
          <a:lstStyle/>
          <a:p>
            <a:fld id="{1880F96C-824F-4C37-99B8-7E149B40C9DC}" type="slidenum">
              <a:rPr lang="en-US" smtClean="0"/>
              <a:t>94</a:t>
            </a:fld>
            <a:endParaRPr lang="en-US"/>
          </a:p>
        </p:txBody>
      </p:sp>
    </p:spTree>
    <p:extLst>
      <p:ext uri="{BB962C8B-B14F-4D97-AF65-F5344CB8AC3E}">
        <p14:creationId xmlns:p14="http://schemas.microsoft.com/office/powerpoint/2010/main" val="165732210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a:xfrm>
            <a:off x="838200" y="593177"/>
            <a:ext cx="10515600" cy="1325563"/>
          </a:xfrm>
        </p:spPr>
        <p:txBody>
          <a:bodyPr>
            <a:normAutofit/>
          </a:bodyPr>
          <a:lstStyle/>
          <a:p>
            <a:r>
              <a:rPr lang="en-US" sz="4800" dirty="0">
                <a:latin typeface="Calibri Light" panose="020F0302020204030204" pitchFamily="34" charset="0"/>
                <a:cs typeface="Calibri Light" panose="020F0302020204030204" pitchFamily="34" charset="0"/>
              </a:rPr>
              <a:t>Spectrogram</a:t>
            </a:r>
            <a:r>
              <a:rPr lang="vi-VN" sz="4800" dirty="0">
                <a:latin typeface="Calibri Light" panose="020F0302020204030204" pitchFamily="34" charset="0"/>
                <a:cs typeface="Calibri Light" panose="020F0302020204030204" pitchFamily="34" charset="0"/>
              </a:rPr>
              <a:t> không bị biến đổi</a:t>
            </a:r>
            <a:endParaRPr lang="en-US" sz="4800" dirty="0">
              <a:latin typeface="Calibri Light" panose="020F0302020204030204" pitchFamily="34" charset="0"/>
              <a:cs typeface="Calibri Light" panose="020F0302020204030204" pitchFamily="34" charset="0"/>
            </a:endParaRPr>
          </a:p>
        </p:txBody>
      </p:sp>
      <p:pic>
        <p:nvPicPr>
          <p:cNvPr id="15" name="Picture 14">
            <a:extLst>
              <a:ext uri="{FF2B5EF4-FFF2-40B4-BE49-F238E27FC236}">
                <a16:creationId xmlns:a16="http://schemas.microsoft.com/office/drawing/2014/main" id="{6D1A1199-427B-4709-8D14-3B36DD2633EA}"/>
              </a:ext>
            </a:extLst>
          </p:cNvPr>
          <p:cNvPicPr>
            <a:picLocks noChangeAspect="1"/>
          </p:cNvPicPr>
          <p:nvPr/>
        </p:nvPicPr>
        <p:blipFill rotWithShape="1">
          <a:blip r:embed="rId3">
            <a:extLst>
              <a:ext uri="{28A0092B-C50C-407E-A947-70E740481C1C}">
                <a14:useLocalDpi xmlns:a14="http://schemas.microsoft.com/office/drawing/2010/main" val="0"/>
              </a:ext>
            </a:extLst>
          </a:blip>
          <a:srcRect l="13811" r="10848" b="11709"/>
          <a:stretch/>
        </p:blipFill>
        <p:spPr>
          <a:xfrm>
            <a:off x="8145517" y="1517877"/>
            <a:ext cx="3363311" cy="2949020"/>
          </a:xfrm>
          <a:prstGeom prst="rect">
            <a:avLst/>
          </a:prstGeom>
        </p:spPr>
      </p:pic>
      <p:cxnSp>
        <p:nvCxnSpPr>
          <p:cNvPr id="19" name="Straight Arrow Connector 18">
            <a:extLst>
              <a:ext uri="{FF2B5EF4-FFF2-40B4-BE49-F238E27FC236}">
                <a16:creationId xmlns:a16="http://schemas.microsoft.com/office/drawing/2014/main" id="{D60CBA0E-2867-4647-B4AE-90AFBFCB5CEA}"/>
              </a:ext>
            </a:extLst>
          </p:cNvPr>
          <p:cNvCxnSpPr>
            <a:cxnSpLocks/>
          </p:cNvCxnSpPr>
          <p:nvPr/>
        </p:nvCxnSpPr>
        <p:spPr>
          <a:xfrm>
            <a:off x="8229600" y="4715039"/>
            <a:ext cx="3187817" cy="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54794044-14AB-43C3-B6FC-936ED53C2CD8}"/>
                  </a:ext>
                </a:extLst>
              </p:cNvPr>
              <p:cNvSpPr txBox="1"/>
              <p:nvPr/>
            </p:nvSpPr>
            <p:spPr>
              <a:xfrm>
                <a:off x="8809324" y="4864448"/>
                <a:ext cx="2214693" cy="369332"/>
              </a:xfrm>
              <a:prstGeom prst="rect">
                <a:avLst/>
              </a:prstGeom>
              <a:noFill/>
            </p:spPr>
            <p:txBody>
              <a:bodyPr wrap="square" rtlCol="0">
                <a:spAutoFit/>
              </a:bodyPr>
              <a:lstStyle/>
              <a:p>
                <a:r>
                  <a:rPr lang="vi-VN" dirty="0"/>
                  <a:t>Chiều dài cửa sổ</a:t>
                </a:r>
                <a:r>
                  <a:rPr lang="en-US" dirty="0"/>
                  <a:t> </a:t>
                </a:r>
                <a14:m>
                  <m:oMath xmlns:m="http://schemas.openxmlformats.org/officeDocument/2006/math">
                    <m:r>
                      <a:rPr lang="en-US" b="0" i="1" smtClean="0">
                        <a:latin typeface="Cambria Math" panose="02040503050406030204" pitchFamily="18" charset="0"/>
                      </a:rPr>
                      <m:t>𝑀</m:t>
                    </m:r>
                  </m:oMath>
                </a14:m>
                <a:endParaRPr lang="en-US" dirty="0"/>
              </a:p>
            </p:txBody>
          </p:sp>
        </mc:Choice>
        <mc:Fallback xmlns="">
          <p:sp>
            <p:nvSpPr>
              <p:cNvPr id="20" name="TextBox 19">
                <a:extLst>
                  <a:ext uri="{FF2B5EF4-FFF2-40B4-BE49-F238E27FC236}">
                    <a16:creationId xmlns:a16="http://schemas.microsoft.com/office/drawing/2014/main" id="{54794044-14AB-43C3-B6FC-936ED53C2CD8}"/>
                  </a:ext>
                </a:extLst>
              </p:cNvPr>
              <p:cNvSpPr txBox="1">
                <a:spLocks noRot="1" noChangeAspect="1" noMove="1" noResize="1" noEditPoints="1" noAdjustHandles="1" noChangeArrowheads="1" noChangeShapeType="1" noTextEdit="1"/>
              </p:cNvSpPr>
              <p:nvPr/>
            </p:nvSpPr>
            <p:spPr>
              <a:xfrm>
                <a:off x="8809324" y="4864448"/>
                <a:ext cx="2214693" cy="369332"/>
              </a:xfrm>
              <a:prstGeom prst="rect">
                <a:avLst/>
              </a:prstGeom>
              <a:blipFill>
                <a:blip r:embed="rId5"/>
                <a:stretch>
                  <a:fillRect l="-2204" t="-11475" b="-229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7F1424D9-75D6-4104-9A32-8623C26F7ED9}"/>
                  </a:ext>
                </a:extLst>
              </p:cNvPr>
              <p:cNvSpPr txBox="1"/>
              <p:nvPr/>
            </p:nvSpPr>
            <p:spPr>
              <a:xfrm>
                <a:off x="838200" y="1828156"/>
                <a:ext cx="6931385" cy="128759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3600" b="0" i="1" smtClean="0">
                          <a:latin typeface="Cambria Math" panose="02040503050406030204" pitchFamily="18" charset="0"/>
                        </a:rPr>
                        <m:t>𝑦</m:t>
                      </m:r>
                      <m:r>
                        <a:rPr lang="en-US" sz="3600" b="0" i="1" smtClean="0">
                          <a:latin typeface="Cambria Math" panose="02040503050406030204" pitchFamily="18" charset="0"/>
                        </a:rPr>
                        <m:t>′</m:t>
                      </m:r>
                      <m:d>
                        <m:dPr>
                          <m:ctrlPr>
                            <a:rPr lang="en-US" sz="3600" b="0" i="1" smtClean="0">
                              <a:latin typeface="Cambria Math" panose="02040503050406030204" pitchFamily="18" charset="0"/>
                            </a:rPr>
                          </m:ctrlPr>
                        </m:dPr>
                        <m:e>
                          <m:r>
                            <a:rPr lang="en-US" sz="3600" b="0" i="1" smtClean="0">
                              <a:latin typeface="Cambria Math" panose="02040503050406030204" pitchFamily="18" charset="0"/>
                            </a:rPr>
                            <m:t>𝑡</m:t>
                          </m:r>
                        </m:e>
                      </m:d>
                      <m:r>
                        <a:rPr lang="en-US" sz="3600" b="0" i="1" smtClean="0">
                          <a:latin typeface="Cambria Math" panose="02040503050406030204" pitchFamily="18" charset="0"/>
                        </a:rPr>
                        <m:t>=</m:t>
                      </m:r>
                      <m:nary>
                        <m:naryPr>
                          <m:ctrlPr>
                            <a:rPr lang="en-US" sz="3600" b="0" i="1" smtClean="0">
                              <a:latin typeface="Cambria Math" panose="02040503050406030204" pitchFamily="18" charset="0"/>
                            </a:rPr>
                          </m:ctrlPr>
                        </m:naryPr>
                        <m:sub>
                          <m:r>
                            <a:rPr lang="en-US" sz="3600" b="0" i="1" smtClean="0">
                              <a:latin typeface="Cambria Math" panose="02040503050406030204" pitchFamily="18" charset="0"/>
                            </a:rPr>
                            <m:t>−∞</m:t>
                          </m:r>
                        </m:sub>
                        <m:sup>
                          <m:r>
                            <a:rPr lang="en-US" sz="3600" b="0" i="1" smtClean="0">
                              <a:latin typeface="Cambria Math" panose="02040503050406030204" pitchFamily="18" charset="0"/>
                            </a:rPr>
                            <m:t>∞</m:t>
                          </m:r>
                        </m:sup>
                        <m:e>
                          <m:sSup>
                            <m:sSupPr>
                              <m:ctrlPr>
                                <a:rPr lang="en-US" sz="3600" b="0" i="1" smtClean="0">
                                  <a:latin typeface="Cambria Math" panose="02040503050406030204" pitchFamily="18" charset="0"/>
                                </a:rPr>
                              </m:ctrlPr>
                            </m:sSupPr>
                            <m:e>
                              <m:r>
                                <a:rPr lang="en-US" sz="3600" b="0" i="1" smtClean="0">
                                  <a:latin typeface="Cambria Math" panose="02040503050406030204" pitchFamily="18" charset="0"/>
                                </a:rPr>
                                <m:t>ℱ</m:t>
                              </m:r>
                            </m:e>
                            <m:sup>
                              <m:r>
                                <a:rPr lang="en-US" sz="3600" b="0" i="1" smtClean="0">
                                  <a:latin typeface="Cambria Math" panose="02040503050406030204" pitchFamily="18" charset="0"/>
                                </a:rPr>
                                <m:t>−1</m:t>
                              </m:r>
                            </m:sup>
                          </m:sSup>
                          <m:r>
                            <a:rPr lang="en-US" sz="3600" b="0" i="1" smtClean="0">
                              <a:latin typeface="Cambria Math" panose="02040503050406030204" pitchFamily="18" charset="0"/>
                            </a:rPr>
                            <m:t>{</m:t>
                          </m:r>
                          <m:r>
                            <a:rPr lang="en-US" sz="3600" b="0" i="1" smtClean="0">
                              <a:latin typeface="Cambria Math" panose="02040503050406030204" pitchFamily="18" charset="0"/>
                            </a:rPr>
                            <m:t>ℱ</m:t>
                          </m:r>
                          <m:d>
                            <m:dPr>
                              <m:begChr m:val="{"/>
                              <m:endChr m:val="}"/>
                              <m:ctrlPr>
                                <a:rPr lang="en-US" sz="3600" b="0" i="1" smtClean="0">
                                  <a:latin typeface="Cambria Math" panose="02040503050406030204" pitchFamily="18" charset="0"/>
                                </a:rPr>
                              </m:ctrlPr>
                            </m:dPr>
                            <m:e>
                              <m:r>
                                <a:rPr lang="en-US" sz="3600" b="0" i="1" smtClean="0">
                                  <a:latin typeface="Cambria Math" panose="02040503050406030204" pitchFamily="18" charset="0"/>
                                </a:rPr>
                                <m:t>𝑦</m:t>
                              </m:r>
                              <m:d>
                                <m:dPr>
                                  <m:ctrlPr>
                                    <a:rPr lang="en-US" sz="3600" b="0" i="1" smtClean="0">
                                      <a:latin typeface="Cambria Math" panose="02040503050406030204" pitchFamily="18" charset="0"/>
                                    </a:rPr>
                                  </m:ctrlPr>
                                </m:dPr>
                                <m:e>
                                  <m:r>
                                    <a:rPr lang="en-US" sz="3600" b="0" i="1" smtClean="0">
                                      <a:latin typeface="Cambria Math" panose="02040503050406030204" pitchFamily="18" charset="0"/>
                                    </a:rPr>
                                    <m:t>𝑡</m:t>
                                  </m:r>
                                </m:e>
                              </m:d>
                            </m:e>
                          </m:d>
                          <m:d>
                            <m:dPr>
                              <m:ctrlPr>
                                <a:rPr lang="en-US" sz="3600" b="0" i="1" smtClean="0">
                                  <a:latin typeface="Cambria Math" panose="02040503050406030204" pitchFamily="18" charset="0"/>
                                </a:rPr>
                              </m:ctrlPr>
                            </m:dPr>
                            <m:e>
                              <m:r>
                                <a:rPr lang="en-US" sz="3600" b="0" i="1" smtClean="0">
                                  <a:latin typeface="Cambria Math" panose="02040503050406030204" pitchFamily="18" charset="0"/>
                                </a:rPr>
                                <m:t>𝜔</m:t>
                              </m:r>
                              <m:r>
                                <a:rPr lang="en-US" sz="3600" b="0" i="1" smtClean="0">
                                  <a:latin typeface="Cambria Math" panose="02040503050406030204" pitchFamily="18" charset="0"/>
                                </a:rPr>
                                <m:t>,</m:t>
                              </m:r>
                              <m:r>
                                <a:rPr lang="en-US" sz="3600" b="0" i="1" smtClean="0">
                                  <a:latin typeface="Cambria Math" panose="02040503050406030204" pitchFamily="18" charset="0"/>
                                </a:rPr>
                                <m:t>𝜏</m:t>
                              </m:r>
                            </m:e>
                          </m:d>
                          <m:r>
                            <a:rPr lang="en-US" sz="3600" b="0" i="1" smtClean="0">
                              <a:latin typeface="Cambria Math" panose="02040503050406030204" pitchFamily="18" charset="0"/>
                            </a:rPr>
                            <m:t>}</m:t>
                          </m:r>
                          <m:r>
                            <a:rPr lang="en-US" sz="3600" b="0" i="1" smtClean="0">
                              <a:latin typeface="Cambria Math" panose="02040503050406030204" pitchFamily="18" charset="0"/>
                            </a:rPr>
                            <m:t>𝑑</m:t>
                          </m:r>
                          <m:r>
                            <a:rPr lang="en-US" sz="3600" b="0" i="1" smtClean="0">
                              <a:latin typeface="Cambria Math" panose="02040503050406030204" pitchFamily="18" charset="0"/>
                            </a:rPr>
                            <m:t>𝜏</m:t>
                          </m:r>
                        </m:e>
                      </m:nary>
                    </m:oMath>
                  </m:oMathPara>
                </a14:m>
                <a:endParaRPr lang="en-US" sz="3600" dirty="0"/>
              </a:p>
            </p:txBody>
          </p:sp>
        </mc:Choice>
        <mc:Fallback xmlns="">
          <p:sp>
            <p:nvSpPr>
              <p:cNvPr id="22" name="TextBox 21">
                <a:extLst>
                  <a:ext uri="{FF2B5EF4-FFF2-40B4-BE49-F238E27FC236}">
                    <a16:creationId xmlns:a16="http://schemas.microsoft.com/office/drawing/2014/main" id="{7F1424D9-75D6-4104-9A32-8623C26F7ED9}"/>
                  </a:ext>
                </a:extLst>
              </p:cNvPr>
              <p:cNvSpPr txBox="1">
                <a:spLocks noRot="1" noChangeAspect="1" noMove="1" noResize="1" noEditPoints="1" noAdjustHandles="1" noChangeArrowheads="1" noChangeShapeType="1" noTextEdit="1"/>
              </p:cNvSpPr>
              <p:nvPr/>
            </p:nvSpPr>
            <p:spPr>
              <a:xfrm>
                <a:off x="838200" y="1828156"/>
                <a:ext cx="6931385" cy="1287597"/>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4D266F56-942B-42AE-8999-293FBD5C6AF6}"/>
                  </a:ext>
                </a:extLst>
              </p:cNvPr>
              <p:cNvSpPr txBox="1"/>
              <p:nvPr/>
            </p:nvSpPr>
            <p:spPr>
              <a:xfrm>
                <a:off x="1612930" y="3179300"/>
                <a:ext cx="4377673" cy="110658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𝑦</m:t>
                      </m:r>
                      <m:r>
                        <a:rPr lang="en-US" sz="2800" b="0" i="1" smtClean="0">
                          <a:latin typeface="Cambria Math" panose="02040503050406030204" pitchFamily="18" charset="0"/>
                        </a:rPr>
                        <m:t>′</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𝑡</m:t>
                          </m:r>
                        </m:e>
                      </m:d>
                      <m:r>
                        <a:rPr lang="en-US" sz="2800" b="0" i="1" smtClean="0">
                          <a:latin typeface="Cambria Math" panose="02040503050406030204" pitchFamily="18" charset="0"/>
                        </a:rPr>
                        <m:t>=</m:t>
                      </m:r>
                      <m:nary>
                        <m:naryPr>
                          <m:ctrlPr>
                            <a:rPr lang="en-US" sz="2800" b="0" i="1" smtClean="0">
                              <a:latin typeface="Cambria Math" panose="02040503050406030204" pitchFamily="18" charset="0"/>
                            </a:rPr>
                          </m:ctrlPr>
                        </m:naryPr>
                        <m:sub>
                          <m:sSub>
                            <m:sSubPr>
                              <m:ctrlPr>
                                <a:rPr lang="en-US" sz="2800" b="0" i="1" smtClean="0">
                                  <a:solidFill>
                                    <a:srgbClr val="FF0000"/>
                                  </a:solidFill>
                                  <a:latin typeface="Cambria Math" panose="02040503050406030204" pitchFamily="18" charset="0"/>
                                </a:rPr>
                              </m:ctrlPr>
                            </m:sSubPr>
                            <m:e>
                              <m:r>
                                <a:rPr lang="en-US" sz="2800" b="0" i="1" smtClean="0">
                                  <a:solidFill>
                                    <a:srgbClr val="FF0000"/>
                                  </a:solidFill>
                                  <a:latin typeface="Cambria Math" panose="02040503050406030204" pitchFamily="18" charset="0"/>
                                </a:rPr>
                                <m:t>𝑡</m:t>
                              </m:r>
                            </m:e>
                            <m:sub>
                              <m:r>
                                <a:rPr lang="en-US" sz="2800" b="0" i="1" smtClean="0">
                                  <a:solidFill>
                                    <a:srgbClr val="FF0000"/>
                                  </a:solidFill>
                                  <a:latin typeface="Cambria Math" panose="02040503050406030204" pitchFamily="18" charset="0"/>
                                </a:rPr>
                                <m:t>1</m:t>
                              </m:r>
                            </m:sub>
                          </m:sSub>
                        </m:sub>
                        <m:sup>
                          <m:sSub>
                            <m:sSubPr>
                              <m:ctrlPr>
                                <a:rPr lang="en-US" sz="2800" b="0" i="1" smtClean="0">
                                  <a:solidFill>
                                    <a:srgbClr val="FF0000"/>
                                  </a:solidFill>
                                  <a:latin typeface="Cambria Math" panose="02040503050406030204" pitchFamily="18" charset="0"/>
                                </a:rPr>
                              </m:ctrlPr>
                            </m:sSubPr>
                            <m:e>
                              <m:r>
                                <a:rPr lang="en-US" sz="2800" b="0" i="1" smtClean="0">
                                  <a:solidFill>
                                    <a:srgbClr val="FF0000"/>
                                  </a:solidFill>
                                  <a:latin typeface="Cambria Math" panose="02040503050406030204" pitchFamily="18" charset="0"/>
                                </a:rPr>
                                <m:t>𝑡</m:t>
                              </m:r>
                            </m:e>
                            <m:sub>
                              <m:r>
                                <a:rPr lang="en-US" sz="2800" b="0" i="1" smtClean="0">
                                  <a:solidFill>
                                    <a:srgbClr val="FF0000"/>
                                  </a:solidFill>
                                  <a:latin typeface="Cambria Math" panose="02040503050406030204" pitchFamily="18" charset="0"/>
                                </a:rPr>
                                <m:t>2</m:t>
                              </m:r>
                            </m:sub>
                          </m:sSub>
                        </m:sup>
                        <m:e>
                          <m:r>
                            <a:rPr lang="en-US" sz="2800" b="0" i="1" smtClean="0">
                              <a:solidFill>
                                <a:srgbClr val="FF0000"/>
                              </a:solidFill>
                              <a:latin typeface="Cambria Math" panose="02040503050406030204" pitchFamily="18" charset="0"/>
                            </a:rPr>
                            <m:t>𝑤</m:t>
                          </m:r>
                          <m:d>
                            <m:dPr>
                              <m:ctrlPr>
                                <a:rPr lang="en-US" sz="2800" b="0" i="1" smtClean="0">
                                  <a:solidFill>
                                    <a:srgbClr val="FF0000"/>
                                  </a:solidFill>
                                  <a:latin typeface="Cambria Math" panose="02040503050406030204" pitchFamily="18" charset="0"/>
                                </a:rPr>
                              </m:ctrlPr>
                            </m:dPr>
                            <m:e>
                              <m:r>
                                <a:rPr lang="en-US" sz="2800" b="0" i="1" smtClean="0">
                                  <a:solidFill>
                                    <a:srgbClr val="FF0000"/>
                                  </a:solidFill>
                                  <a:latin typeface="Cambria Math" panose="02040503050406030204" pitchFamily="18" charset="0"/>
                                </a:rPr>
                                <m:t>𝑡</m:t>
                              </m:r>
                              <m:r>
                                <a:rPr lang="en-US" sz="2800" b="0" i="1" smtClean="0">
                                  <a:solidFill>
                                    <a:srgbClr val="FF0000"/>
                                  </a:solidFill>
                                  <a:latin typeface="Cambria Math" panose="02040503050406030204" pitchFamily="18" charset="0"/>
                                </a:rPr>
                                <m:t>−</m:t>
                              </m:r>
                              <m:r>
                                <a:rPr lang="en-US" sz="2800" b="0" i="1" smtClean="0">
                                  <a:solidFill>
                                    <a:srgbClr val="FF0000"/>
                                  </a:solidFill>
                                  <a:latin typeface="Cambria Math" panose="02040503050406030204" pitchFamily="18" charset="0"/>
                                </a:rPr>
                                <m:t>𝜏</m:t>
                              </m:r>
                            </m:e>
                          </m:d>
                          <m:r>
                            <a:rPr lang="en-US" sz="2800" b="0" i="1" smtClean="0">
                              <a:solidFill>
                                <a:srgbClr val="FF0000"/>
                              </a:solidFill>
                              <a:latin typeface="Cambria Math" panose="02040503050406030204" pitchFamily="18" charset="0"/>
                            </a:rPr>
                            <m:t>𝑦</m:t>
                          </m:r>
                          <m:r>
                            <a:rPr lang="en-US" sz="2800" b="0" i="1" smtClean="0">
                              <a:solidFill>
                                <a:srgbClr val="FF0000"/>
                              </a:solidFill>
                              <a:latin typeface="Cambria Math" panose="02040503050406030204" pitchFamily="18" charset="0"/>
                            </a:rPr>
                            <m:t>(</m:t>
                          </m:r>
                          <m:r>
                            <a:rPr lang="en-US" sz="2800" b="0" i="1" smtClean="0">
                              <a:solidFill>
                                <a:srgbClr val="FF0000"/>
                              </a:solidFill>
                              <a:latin typeface="Cambria Math" panose="02040503050406030204" pitchFamily="18" charset="0"/>
                            </a:rPr>
                            <m:t>𝑡</m:t>
                          </m:r>
                          <m:r>
                            <a:rPr lang="en-US" sz="2800" b="0" i="1" smtClean="0">
                              <a:solidFill>
                                <a:srgbClr val="FF0000"/>
                              </a:solidFill>
                              <a:latin typeface="Cambria Math" panose="02040503050406030204" pitchFamily="18" charset="0"/>
                            </a:rPr>
                            <m:t>)</m:t>
                          </m:r>
                          <m:r>
                            <a:rPr lang="en-US" sz="2800" b="0" i="1" smtClean="0">
                              <a:latin typeface="Cambria Math" panose="02040503050406030204" pitchFamily="18" charset="0"/>
                            </a:rPr>
                            <m:t>𝑑</m:t>
                          </m:r>
                          <m:r>
                            <a:rPr lang="en-US" sz="2800" b="0" i="1" smtClean="0">
                              <a:latin typeface="Cambria Math" panose="02040503050406030204" pitchFamily="18" charset="0"/>
                            </a:rPr>
                            <m:t>𝜏</m:t>
                          </m:r>
                        </m:e>
                      </m:nary>
                    </m:oMath>
                  </m:oMathPara>
                </a14:m>
                <a:endParaRPr lang="en-US" sz="2800" dirty="0"/>
              </a:p>
            </p:txBody>
          </p:sp>
        </mc:Choice>
        <mc:Fallback xmlns="">
          <p:sp>
            <p:nvSpPr>
              <p:cNvPr id="25" name="TextBox 24">
                <a:extLst>
                  <a:ext uri="{FF2B5EF4-FFF2-40B4-BE49-F238E27FC236}">
                    <a16:creationId xmlns:a16="http://schemas.microsoft.com/office/drawing/2014/main" id="{4D266F56-942B-42AE-8999-293FBD5C6AF6}"/>
                  </a:ext>
                </a:extLst>
              </p:cNvPr>
              <p:cNvSpPr txBox="1">
                <a:spLocks noRot="1" noChangeAspect="1" noMove="1" noResize="1" noEditPoints="1" noAdjustHandles="1" noChangeArrowheads="1" noChangeShapeType="1" noTextEdit="1"/>
              </p:cNvSpPr>
              <p:nvPr/>
            </p:nvSpPr>
            <p:spPr>
              <a:xfrm>
                <a:off x="1612930" y="3179300"/>
                <a:ext cx="4377673" cy="1106585"/>
              </a:xfrm>
              <a:prstGeom prst="rect">
                <a:avLst/>
              </a:prstGeom>
              <a:blipFill>
                <a:blip r:embed="rId7"/>
                <a:stretch>
                  <a:fillRect/>
                </a:stretch>
              </a:blipFill>
            </p:spPr>
            <p:txBody>
              <a:bodyPr/>
              <a:lstStyle/>
              <a:p>
                <a:r>
                  <a:rPr lang="en-US">
                    <a:noFill/>
                  </a:rPr>
                  <a:t> </a:t>
                </a:r>
              </a:p>
            </p:txBody>
          </p:sp>
        </mc:Fallback>
      </mc:AlternateContent>
      <p:cxnSp>
        <p:nvCxnSpPr>
          <p:cNvPr id="26" name="Connector: Elbow 25">
            <a:extLst>
              <a:ext uri="{FF2B5EF4-FFF2-40B4-BE49-F238E27FC236}">
                <a16:creationId xmlns:a16="http://schemas.microsoft.com/office/drawing/2014/main" id="{08CDE1E6-CFD9-481C-97FF-94A533178BDA}"/>
              </a:ext>
            </a:extLst>
          </p:cNvPr>
          <p:cNvCxnSpPr>
            <a:cxnSpLocks/>
            <a:endCxn id="25" idx="1"/>
          </p:cNvCxnSpPr>
          <p:nvPr/>
        </p:nvCxnSpPr>
        <p:spPr>
          <a:xfrm rot="16200000" flipH="1">
            <a:off x="975520" y="3095182"/>
            <a:ext cx="886683" cy="388137"/>
          </a:xfrm>
          <a:prstGeom prst="bentConnector2">
            <a:avLst/>
          </a:prstGeom>
        </p:spPr>
        <p:style>
          <a:lnRef idx="1">
            <a:schemeClr val="dk1"/>
          </a:lnRef>
          <a:fillRef idx="0">
            <a:schemeClr val="dk1"/>
          </a:fillRef>
          <a:effectRef idx="0">
            <a:schemeClr val="dk1"/>
          </a:effectRef>
          <a:fontRef idx="minor">
            <a:schemeClr val="tx1"/>
          </a:fontRef>
        </p:style>
      </p:cxnSp>
      <p:sp>
        <p:nvSpPr>
          <p:cNvPr id="28" name="Arrow: Right 27">
            <a:extLst>
              <a:ext uri="{FF2B5EF4-FFF2-40B4-BE49-F238E27FC236}">
                <a16:creationId xmlns:a16="http://schemas.microsoft.com/office/drawing/2014/main" id="{D95697CB-5555-4D2A-ABED-FFFDAA092544}"/>
              </a:ext>
            </a:extLst>
          </p:cNvPr>
          <p:cNvSpPr/>
          <p:nvPr/>
        </p:nvSpPr>
        <p:spPr>
          <a:xfrm>
            <a:off x="743250" y="5271175"/>
            <a:ext cx="335559" cy="52149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C3ABE0E1-65D3-4F4E-A55B-31441F968E23}"/>
                  </a:ext>
                </a:extLst>
              </p:cNvPr>
              <p:cNvSpPr txBox="1"/>
              <p:nvPr/>
            </p:nvSpPr>
            <p:spPr>
              <a:xfrm>
                <a:off x="3464652" y="5147200"/>
                <a:ext cx="4311758" cy="76944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4400" b="0" i="1" smtClean="0">
                              <a:latin typeface="Cambria Math" panose="02040503050406030204" pitchFamily="18" charset="0"/>
                            </a:rPr>
                          </m:ctrlPr>
                        </m:sSupPr>
                        <m:e>
                          <m:r>
                            <a:rPr lang="en-US" sz="4400" b="0" i="1" smtClean="0">
                              <a:latin typeface="Cambria Math" panose="02040503050406030204" pitchFamily="18" charset="0"/>
                            </a:rPr>
                            <m:t>𝑦</m:t>
                          </m:r>
                        </m:e>
                        <m:sup>
                          <m:r>
                            <a:rPr lang="en-US" sz="4400" b="0" i="1" smtClean="0">
                              <a:latin typeface="Cambria Math" panose="02040503050406030204" pitchFamily="18" charset="0"/>
                            </a:rPr>
                            <m:t>′</m:t>
                          </m:r>
                        </m:sup>
                      </m:sSup>
                      <m:d>
                        <m:dPr>
                          <m:ctrlPr>
                            <a:rPr lang="en-US" sz="4400" b="0" i="1" smtClean="0">
                              <a:latin typeface="Cambria Math" panose="02040503050406030204" pitchFamily="18" charset="0"/>
                            </a:rPr>
                          </m:ctrlPr>
                        </m:dPr>
                        <m:e>
                          <m:r>
                            <a:rPr lang="en-US" sz="4400" b="0" i="1" smtClean="0">
                              <a:latin typeface="Cambria Math" panose="02040503050406030204" pitchFamily="18" charset="0"/>
                            </a:rPr>
                            <m:t>𝑡</m:t>
                          </m:r>
                        </m:e>
                      </m:d>
                      <m:r>
                        <a:rPr lang="en-US" sz="4400" b="0" i="1" smtClean="0">
                          <a:latin typeface="Cambria Math" panose="02040503050406030204" pitchFamily="18" charset="0"/>
                        </a:rPr>
                        <m:t>=</m:t>
                      </m:r>
                      <m:r>
                        <a:rPr lang="en-US" sz="4400" b="0" i="1" smtClean="0">
                          <a:latin typeface="Cambria Math" panose="02040503050406030204" pitchFamily="18" charset="0"/>
                        </a:rPr>
                        <m:t>𝐶</m:t>
                      </m:r>
                      <m:r>
                        <a:rPr lang="en-US" sz="4400" b="0" i="1" smtClean="0">
                          <a:latin typeface="Cambria Math" panose="02040503050406030204" pitchFamily="18" charset="0"/>
                        </a:rPr>
                        <m:t>×</m:t>
                      </m:r>
                      <m:r>
                        <a:rPr lang="en-US" sz="4400" b="0" i="1" smtClean="0">
                          <a:latin typeface="Cambria Math" panose="02040503050406030204" pitchFamily="18" charset="0"/>
                        </a:rPr>
                        <m:t>𝑦</m:t>
                      </m:r>
                      <m:r>
                        <a:rPr lang="en-US" sz="4400" b="0" i="1" smtClean="0">
                          <a:latin typeface="Cambria Math" panose="02040503050406030204" pitchFamily="18" charset="0"/>
                        </a:rPr>
                        <m:t>(</m:t>
                      </m:r>
                      <m:r>
                        <a:rPr lang="en-US" sz="4400" b="0" i="1" smtClean="0">
                          <a:latin typeface="Cambria Math" panose="02040503050406030204" pitchFamily="18" charset="0"/>
                        </a:rPr>
                        <m:t>𝑡</m:t>
                      </m:r>
                      <m:r>
                        <a:rPr lang="en-US" sz="4400" b="0" i="1" smtClean="0">
                          <a:latin typeface="Cambria Math" panose="02040503050406030204" pitchFamily="18" charset="0"/>
                        </a:rPr>
                        <m:t>)</m:t>
                      </m:r>
                    </m:oMath>
                  </m:oMathPara>
                </a14:m>
                <a:endParaRPr lang="en-US" sz="4400" dirty="0"/>
              </a:p>
            </p:txBody>
          </p:sp>
        </mc:Choice>
        <mc:Fallback xmlns="">
          <p:sp>
            <p:nvSpPr>
              <p:cNvPr id="29" name="TextBox 28">
                <a:extLst>
                  <a:ext uri="{FF2B5EF4-FFF2-40B4-BE49-F238E27FC236}">
                    <a16:creationId xmlns:a16="http://schemas.microsoft.com/office/drawing/2014/main" id="{C3ABE0E1-65D3-4F4E-A55B-31441F968E23}"/>
                  </a:ext>
                </a:extLst>
              </p:cNvPr>
              <p:cNvSpPr txBox="1">
                <a:spLocks noRot="1" noChangeAspect="1" noMove="1" noResize="1" noEditPoints="1" noAdjustHandles="1" noChangeArrowheads="1" noChangeShapeType="1" noTextEdit="1"/>
              </p:cNvSpPr>
              <p:nvPr/>
            </p:nvSpPr>
            <p:spPr>
              <a:xfrm>
                <a:off x="3464652" y="5147200"/>
                <a:ext cx="4311758" cy="769441"/>
              </a:xfrm>
              <a:prstGeom prst="rect">
                <a:avLst/>
              </a:prstGeom>
              <a:blipFill>
                <a:blip r:embed="rId8"/>
                <a:stretch>
                  <a:fillRect/>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F14B9FB7-F014-4E39-B999-88F6D6ABEA54}"/>
              </a:ext>
            </a:extLst>
          </p:cNvPr>
          <p:cNvSpPr>
            <a:spLocks noGrp="1"/>
          </p:cNvSpPr>
          <p:nvPr>
            <p:ph type="sldNum" sz="quarter" idx="12"/>
          </p:nvPr>
        </p:nvSpPr>
        <p:spPr/>
        <p:txBody>
          <a:bodyPr/>
          <a:lstStyle/>
          <a:p>
            <a:fld id="{1880F96C-824F-4C37-99B8-7E149B40C9DC}" type="slidenum">
              <a:rPr lang="en-US" smtClean="0"/>
              <a:t>95</a:t>
            </a:fld>
            <a:endParaRPr lang="en-US"/>
          </a:p>
        </p:txBody>
      </p:sp>
    </p:spTree>
    <p:extLst>
      <p:ext uri="{BB962C8B-B14F-4D97-AF65-F5344CB8AC3E}">
        <p14:creationId xmlns:p14="http://schemas.microsoft.com/office/powerpoint/2010/main" val="45112075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a:xfrm>
            <a:off x="838200" y="593177"/>
            <a:ext cx="10515600" cy="1325563"/>
          </a:xfrm>
        </p:spPr>
        <p:txBody>
          <a:bodyPr>
            <a:normAutofit/>
          </a:bodyPr>
          <a:lstStyle/>
          <a:p>
            <a:r>
              <a:rPr lang="vi-VN" sz="4800" dirty="0">
                <a:latin typeface="Calibri Light" panose="020F0302020204030204" pitchFamily="34" charset="0"/>
                <a:cs typeface="Calibri Light" panose="020F0302020204030204" pitchFamily="34" charset="0"/>
              </a:rPr>
              <a:t>Spectrogram bị biến đổi</a:t>
            </a:r>
            <a:endParaRPr lang="en-US" sz="4800" dirty="0">
              <a:latin typeface="Calibri Light" panose="020F0302020204030204" pitchFamily="34" charset="0"/>
              <a:cs typeface="Calibri Light" panose="020F0302020204030204" pitchFamily="34" charset="0"/>
            </a:endParaRP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7F1424D9-75D6-4104-9A32-8623C26F7ED9}"/>
                  </a:ext>
                </a:extLst>
              </p:cNvPr>
              <p:cNvSpPr txBox="1"/>
              <p:nvPr/>
            </p:nvSpPr>
            <p:spPr>
              <a:xfrm>
                <a:off x="838200" y="1828156"/>
                <a:ext cx="7550208" cy="128759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3600" b="0" i="1" smtClean="0">
                          <a:latin typeface="Cambria Math" panose="02040503050406030204" pitchFamily="18" charset="0"/>
                        </a:rPr>
                        <m:t>𝑦</m:t>
                      </m:r>
                      <m:r>
                        <a:rPr lang="en-US" sz="3600" b="0" i="1" smtClean="0">
                          <a:latin typeface="Cambria Math" panose="02040503050406030204" pitchFamily="18" charset="0"/>
                        </a:rPr>
                        <m:t>′</m:t>
                      </m:r>
                      <m:d>
                        <m:dPr>
                          <m:ctrlPr>
                            <a:rPr lang="en-US" sz="3600" b="0" i="1" smtClean="0">
                              <a:latin typeface="Cambria Math" panose="02040503050406030204" pitchFamily="18" charset="0"/>
                            </a:rPr>
                          </m:ctrlPr>
                        </m:dPr>
                        <m:e>
                          <m:r>
                            <a:rPr lang="en-US" sz="3600" b="0" i="1" smtClean="0">
                              <a:latin typeface="Cambria Math" panose="02040503050406030204" pitchFamily="18" charset="0"/>
                            </a:rPr>
                            <m:t>𝑡</m:t>
                          </m:r>
                        </m:e>
                      </m:d>
                      <m:r>
                        <a:rPr lang="en-US" sz="3600" b="0" i="1" smtClean="0">
                          <a:latin typeface="Cambria Math" panose="02040503050406030204" pitchFamily="18" charset="0"/>
                        </a:rPr>
                        <m:t>=</m:t>
                      </m:r>
                      <m:nary>
                        <m:naryPr>
                          <m:ctrlPr>
                            <a:rPr lang="en-US" sz="3600" b="0" i="1" smtClean="0">
                              <a:latin typeface="Cambria Math" panose="02040503050406030204" pitchFamily="18" charset="0"/>
                            </a:rPr>
                          </m:ctrlPr>
                        </m:naryPr>
                        <m:sub>
                          <m:r>
                            <a:rPr lang="en-US" sz="3600" b="0" i="1" smtClean="0">
                              <a:latin typeface="Cambria Math" panose="02040503050406030204" pitchFamily="18" charset="0"/>
                            </a:rPr>
                            <m:t>−∞</m:t>
                          </m:r>
                        </m:sub>
                        <m:sup>
                          <m:r>
                            <a:rPr lang="en-US" sz="3600" b="0" i="1" smtClean="0">
                              <a:latin typeface="Cambria Math" panose="02040503050406030204" pitchFamily="18" charset="0"/>
                            </a:rPr>
                            <m:t>∞</m:t>
                          </m:r>
                        </m:sup>
                        <m:e>
                          <m:sSup>
                            <m:sSupPr>
                              <m:ctrlPr>
                                <a:rPr lang="en-US" sz="3600" b="0" i="1" smtClean="0">
                                  <a:latin typeface="Cambria Math" panose="02040503050406030204" pitchFamily="18" charset="0"/>
                                </a:rPr>
                              </m:ctrlPr>
                            </m:sSupPr>
                            <m:e>
                              <m:r>
                                <a:rPr lang="en-US" sz="3600" b="0" i="1" smtClean="0">
                                  <a:latin typeface="Cambria Math" panose="02040503050406030204" pitchFamily="18" charset="0"/>
                                </a:rPr>
                                <m:t>ℱ</m:t>
                              </m:r>
                            </m:e>
                            <m:sup>
                              <m:r>
                                <a:rPr lang="en-US" sz="3600" b="0" i="1" smtClean="0">
                                  <a:latin typeface="Cambria Math" panose="02040503050406030204" pitchFamily="18" charset="0"/>
                                </a:rPr>
                                <m:t>−1</m:t>
                              </m:r>
                            </m:sup>
                          </m:sSup>
                          <m:r>
                            <a:rPr lang="en-US" sz="3600" b="0" i="1" smtClean="0">
                              <a:latin typeface="Cambria Math" panose="02040503050406030204" pitchFamily="18" charset="0"/>
                            </a:rPr>
                            <m:t>{</m:t>
                          </m:r>
                          <m:r>
                            <a:rPr lang="en-US" sz="3600" b="0" i="1" smtClean="0">
                              <a:latin typeface="Cambria Math" panose="02040503050406030204" pitchFamily="18" charset="0"/>
                            </a:rPr>
                            <m:t>ℱ</m:t>
                          </m:r>
                          <m:d>
                            <m:dPr>
                              <m:begChr m:val="{"/>
                              <m:endChr m:val="}"/>
                              <m:ctrlPr>
                                <a:rPr lang="en-US" sz="3600" b="0" i="1" smtClean="0">
                                  <a:latin typeface="Cambria Math" panose="02040503050406030204" pitchFamily="18" charset="0"/>
                                </a:rPr>
                              </m:ctrlPr>
                            </m:dPr>
                            <m:e>
                              <m:r>
                                <a:rPr lang="en-US" sz="3600" b="0" i="1" smtClean="0">
                                  <a:latin typeface="Cambria Math" panose="02040503050406030204" pitchFamily="18" charset="0"/>
                                </a:rPr>
                                <m:t>(</m:t>
                              </m:r>
                              <m:r>
                                <a:rPr lang="en-US" sz="3600" b="0" i="1" smtClean="0">
                                  <a:latin typeface="Cambria Math" panose="02040503050406030204" pitchFamily="18" charset="0"/>
                                </a:rPr>
                                <m:t>𝑤</m:t>
                              </m:r>
                              <m:r>
                                <a:rPr lang="en-US" sz="3600" b="0" i="1" smtClean="0">
                                  <a:latin typeface="Cambria Math" panose="02040503050406030204" pitchFamily="18" charset="0"/>
                                </a:rPr>
                                <m:t>.</m:t>
                              </m:r>
                              <m:r>
                                <a:rPr lang="en-US" sz="3600" b="0" i="1" smtClean="0">
                                  <a:latin typeface="Cambria Math" panose="02040503050406030204" pitchFamily="18" charset="0"/>
                                </a:rPr>
                                <m:t>𝑦</m:t>
                              </m:r>
                              <m:r>
                                <a:rPr lang="en-US" sz="3600" b="0" i="1" smtClean="0">
                                  <a:latin typeface="Cambria Math" panose="02040503050406030204" pitchFamily="18" charset="0"/>
                                </a:rPr>
                                <m:t>)</m:t>
                              </m:r>
                              <m:d>
                                <m:dPr>
                                  <m:ctrlPr>
                                    <a:rPr lang="en-US" sz="3600" b="0" i="1" smtClean="0">
                                      <a:latin typeface="Cambria Math" panose="02040503050406030204" pitchFamily="18" charset="0"/>
                                    </a:rPr>
                                  </m:ctrlPr>
                                </m:dPr>
                                <m:e>
                                  <m:r>
                                    <a:rPr lang="en-US" sz="3600" b="0" i="1" smtClean="0">
                                      <a:latin typeface="Cambria Math" panose="02040503050406030204" pitchFamily="18" charset="0"/>
                                    </a:rPr>
                                    <m:t>𝑡</m:t>
                                  </m:r>
                                </m:e>
                              </m:d>
                            </m:e>
                          </m:d>
                          <m:r>
                            <a:rPr lang="vi-VN" sz="3600" b="0" i="1" smtClean="0">
                              <a:latin typeface="Cambria Math" panose="02040503050406030204" pitchFamily="18" charset="0"/>
                            </a:rPr>
                            <m:t>×</m:t>
                          </m:r>
                          <m:r>
                            <a:rPr lang="en-US" sz="3600" b="0" i="1" smtClean="0">
                              <a:latin typeface="Cambria Math" panose="02040503050406030204" pitchFamily="18" charset="0"/>
                            </a:rPr>
                            <m:t>𝑃</m:t>
                          </m:r>
                          <m:r>
                            <a:rPr lang="en-US" sz="3600" b="0" i="1" smtClean="0">
                              <a:latin typeface="Cambria Math" panose="02040503050406030204" pitchFamily="18" charset="0"/>
                            </a:rPr>
                            <m:t>}</m:t>
                          </m:r>
                          <m:r>
                            <a:rPr lang="en-US" sz="3600" b="0" i="1" smtClean="0">
                              <a:latin typeface="Cambria Math" panose="02040503050406030204" pitchFamily="18" charset="0"/>
                            </a:rPr>
                            <m:t>𝑑</m:t>
                          </m:r>
                          <m:r>
                            <a:rPr lang="en-US" sz="3600" b="0" i="1" smtClean="0">
                              <a:latin typeface="Cambria Math" panose="02040503050406030204" pitchFamily="18" charset="0"/>
                            </a:rPr>
                            <m:t>𝜏</m:t>
                          </m:r>
                        </m:e>
                      </m:nary>
                    </m:oMath>
                  </m:oMathPara>
                </a14:m>
                <a:endParaRPr lang="en-US" sz="3600" dirty="0"/>
              </a:p>
            </p:txBody>
          </p:sp>
        </mc:Choice>
        <mc:Fallback xmlns="">
          <p:sp>
            <p:nvSpPr>
              <p:cNvPr id="22" name="TextBox 21">
                <a:extLst>
                  <a:ext uri="{FF2B5EF4-FFF2-40B4-BE49-F238E27FC236}">
                    <a16:creationId xmlns:a16="http://schemas.microsoft.com/office/drawing/2014/main" id="{7F1424D9-75D6-4104-9A32-8623C26F7ED9}"/>
                  </a:ext>
                </a:extLst>
              </p:cNvPr>
              <p:cNvSpPr txBox="1">
                <a:spLocks noRot="1" noChangeAspect="1" noMove="1" noResize="1" noEditPoints="1" noAdjustHandles="1" noChangeArrowheads="1" noChangeShapeType="1" noTextEdit="1"/>
              </p:cNvSpPr>
              <p:nvPr/>
            </p:nvSpPr>
            <p:spPr>
              <a:xfrm>
                <a:off x="838200" y="1828156"/>
                <a:ext cx="7550208" cy="1287597"/>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4D266F56-942B-42AE-8999-293FBD5C6AF6}"/>
                  </a:ext>
                </a:extLst>
              </p:cNvPr>
              <p:cNvSpPr txBox="1"/>
              <p:nvPr/>
            </p:nvSpPr>
            <p:spPr>
              <a:xfrm>
                <a:off x="1612930" y="3179300"/>
                <a:ext cx="7974171" cy="102194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𝑦</m:t>
                      </m:r>
                      <m:r>
                        <a:rPr lang="en-US" sz="2800" b="0" i="1" smtClean="0">
                          <a:latin typeface="Cambria Math" panose="02040503050406030204" pitchFamily="18" charset="0"/>
                        </a:rPr>
                        <m:t>′</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𝑡</m:t>
                          </m:r>
                        </m:e>
                      </m:d>
                      <m:r>
                        <a:rPr lang="en-US" sz="2800" b="0" i="1" smtClean="0">
                          <a:latin typeface="Cambria Math" panose="02040503050406030204" pitchFamily="18" charset="0"/>
                        </a:rPr>
                        <m:t>=</m:t>
                      </m:r>
                      <m:nary>
                        <m:naryPr>
                          <m:ctrlPr>
                            <a:rPr lang="en-US" sz="2800" b="0" i="1" smtClean="0">
                              <a:latin typeface="Cambria Math" panose="02040503050406030204" pitchFamily="18" charset="0"/>
                            </a:rPr>
                          </m:ctrlPr>
                        </m:naryPr>
                        <m:sub>
                          <m:r>
                            <a:rPr lang="en-US" sz="2800" b="0" i="1" smtClean="0">
                              <a:latin typeface="Cambria Math" panose="02040503050406030204" pitchFamily="18" charset="0"/>
                            </a:rPr>
                            <m:t>−∞</m:t>
                          </m:r>
                        </m:sub>
                        <m:sup>
                          <m:r>
                            <a:rPr lang="en-US" sz="2800" b="0" i="1" smtClean="0">
                              <a:latin typeface="Cambria Math" panose="02040503050406030204" pitchFamily="18" charset="0"/>
                            </a:rPr>
                            <m:t>∞</m:t>
                          </m:r>
                        </m:sup>
                        <m:e>
                          <m:r>
                            <a:rPr lang="en-US" sz="2800" b="0" i="1" smtClean="0">
                              <a:latin typeface="Cambria Math" panose="02040503050406030204" pitchFamily="18" charset="0"/>
                            </a:rPr>
                            <m:t>𝑦</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𝑡</m:t>
                              </m:r>
                              <m:r>
                                <a:rPr lang="en-US" sz="2800" b="0" i="1" smtClean="0">
                                  <a:latin typeface="Cambria Math" panose="02040503050406030204" pitchFamily="18" charset="0"/>
                                </a:rPr>
                                <m:t> −</m:t>
                              </m:r>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𝜏</m:t>
                                  </m:r>
                                </m:e>
                                <m:sup>
                                  <m:r>
                                    <a:rPr lang="en-US" sz="2800" b="0" i="1" smtClean="0">
                                      <a:latin typeface="Cambria Math" panose="02040503050406030204" pitchFamily="18" charset="0"/>
                                    </a:rPr>
                                    <m:t>′</m:t>
                                  </m:r>
                                </m:sup>
                              </m:sSup>
                            </m:e>
                          </m:d>
                          <m:r>
                            <a:rPr lang="en-US" sz="2800" b="0" i="1" smtClean="0">
                              <a:latin typeface="Cambria Math" panose="02040503050406030204" pitchFamily="18" charset="0"/>
                            </a:rPr>
                            <m:t>𝑝</m:t>
                          </m:r>
                          <m:r>
                            <a:rPr lang="en-US" sz="2800" b="0" i="1" smtClean="0">
                              <a:latin typeface="Cambria Math" panose="02040503050406030204" pitchFamily="18" charset="0"/>
                            </a:rPr>
                            <m:t>(</m:t>
                          </m:r>
                          <m:sSup>
                            <m:sSupPr>
                              <m:ctrlPr>
                                <a:rPr lang="en-US" sz="2800" b="0" i="1" smtClean="0">
                                  <a:latin typeface="Cambria Math" panose="02040503050406030204" pitchFamily="18" charset="0"/>
                                </a:rPr>
                              </m:ctrlPr>
                            </m:sSupPr>
                            <m:e>
                              <m:r>
                                <m:rPr>
                                  <m:brk m:alnAt="23"/>
                                </m:rPr>
                                <a:rPr lang="en-US" sz="2800" b="0" i="1" smtClean="0">
                                  <a:latin typeface="Cambria Math" panose="02040503050406030204" pitchFamily="18" charset="0"/>
                                </a:rPr>
                                <m:t>𝜏</m:t>
                              </m:r>
                            </m:e>
                            <m:sup>
                              <m:r>
                                <a:rPr lang="en-US" sz="2800" b="0" i="1" smtClean="0">
                                  <a:latin typeface="Cambria Math" panose="02040503050406030204" pitchFamily="18" charset="0"/>
                                </a:rPr>
                                <m:t>′</m:t>
                              </m:r>
                            </m:sup>
                          </m:sSup>
                          <m:r>
                            <m:rPr>
                              <m:brk m:alnAt="23"/>
                            </m:rPr>
                            <a:rPr lang="en-US" sz="2800" b="0" i="1" smtClean="0">
                              <a:latin typeface="Cambria Math" panose="02040503050406030204" pitchFamily="18" charset="0"/>
                            </a:rPr>
                            <m:t>)</m:t>
                          </m:r>
                          <m:nary>
                            <m:naryPr>
                              <m:ctrlPr>
                                <a:rPr lang="en-US" sz="2800" b="0" i="1" smtClean="0">
                                  <a:solidFill>
                                    <a:srgbClr val="FF0000"/>
                                  </a:solidFill>
                                  <a:latin typeface="Cambria Math" panose="02040503050406030204" pitchFamily="18" charset="0"/>
                                </a:rPr>
                              </m:ctrlPr>
                            </m:naryPr>
                            <m:sub>
                              <m:r>
                                <a:rPr lang="en-US" sz="2800" b="0" i="1" smtClean="0">
                                  <a:solidFill>
                                    <a:srgbClr val="FF0000"/>
                                  </a:solidFill>
                                  <a:latin typeface="Cambria Math" panose="02040503050406030204" pitchFamily="18" charset="0"/>
                                </a:rPr>
                                <m:t>−∞</m:t>
                              </m:r>
                            </m:sub>
                            <m:sup>
                              <m:r>
                                <a:rPr lang="en-US" sz="2800" b="0" i="1" smtClean="0">
                                  <a:solidFill>
                                    <a:srgbClr val="FF0000"/>
                                  </a:solidFill>
                                  <a:latin typeface="Cambria Math" panose="02040503050406030204" pitchFamily="18" charset="0"/>
                                </a:rPr>
                                <m:t>∞</m:t>
                              </m:r>
                            </m:sup>
                            <m:e>
                              <m:r>
                                <a:rPr lang="en-US" sz="2800" b="0" i="1" smtClean="0">
                                  <a:solidFill>
                                    <a:srgbClr val="FF0000"/>
                                  </a:solidFill>
                                  <a:latin typeface="Cambria Math" panose="02040503050406030204" pitchFamily="18" charset="0"/>
                                </a:rPr>
                                <m:t>𝑤</m:t>
                              </m:r>
                              <m:d>
                                <m:dPr>
                                  <m:ctrlPr>
                                    <a:rPr lang="en-US" sz="2800" b="0" i="1" smtClean="0">
                                      <a:solidFill>
                                        <a:srgbClr val="FF0000"/>
                                      </a:solidFill>
                                      <a:latin typeface="Cambria Math" panose="02040503050406030204" pitchFamily="18" charset="0"/>
                                    </a:rPr>
                                  </m:ctrlPr>
                                </m:dPr>
                                <m:e>
                                  <m:r>
                                    <a:rPr lang="en-US" sz="2800" b="0" i="1" smtClean="0">
                                      <a:solidFill>
                                        <a:srgbClr val="FF0000"/>
                                      </a:solidFill>
                                      <a:latin typeface="Cambria Math" panose="02040503050406030204" pitchFamily="18" charset="0"/>
                                    </a:rPr>
                                    <m:t>𝑡</m:t>
                                  </m:r>
                                  <m:r>
                                    <a:rPr lang="en-US" sz="2800" b="0" i="1" smtClean="0">
                                      <a:solidFill>
                                        <a:srgbClr val="FF0000"/>
                                      </a:solidFill>
                                      <a:latin typeface="Cambria Math" panose="02040503050406030204" pitchFamily="18" charset="0"/>
                                    </a:rPr>
                                    <m:t>−</m:t>
                                  </m:r>
                                  <m:r>
                                    <a:rPr lang="en-US" sz="2800" b="0" i="1" smtClean="0">
                                      <a:solidFill>
                                        <a:srgbClr val="FF0000"/>
                                      </a:solidFill>
                                      <a:latin typeface="Cambria Math" panose="02040503050406030204" pitchFamily="18" charset="0"/>
                                    </a:rPr>
                                    <m:t>𝜏</m:t>
                                  </m:r>
                                  <m:r>
                                    <a:rPr lang="en-US" sz="2800" b="0" i="1" smtClean="0">
                                      <a:solidFill>
                                        <a:srgbClr val="FF0000"/>
                                      </a:solidFill>
                                      <a:latin typeface="Cambria Math" panose="02040503050406030204" pitchFamily="18" charset="0"/>
                                    </a:rPr>
                                    <m:t>−</m:t>
                                  </m:r>
                                  <m:sSup>
                                    <m:sSupPr>
                                      <m:ctrlPr>
                                        <a:rPr lang="en-US" sz="2800" b="0" i="1" smtClean="0">
                                          <a:solidFill>
                                            <a:srgbClr val="FF0000"/>
                                          </a:solidFill>
                                          <a:latin typeface="Cambria Math" panose="02040503050406030204" pitchFamily="18" charset="0"/>
                                        </a:rPr>
                                      </m:ctrlPr>
                                    </m:sSupPr>
                                    <m:e>
                                      <m:r>
                                        <a:rPr lang="en-US" sz="2800" b="0" i="1" smtClean="0">
                                          <a:solidFill>
                                            <a:srgbClr val="FF0000"/>
                                          </a:solidFill>
                                          <a:latin typeface="Cambria Math" panose="02040503050406030204" pitchFamily="18" charset="0"/>
                                        </a:rPr>
                                        <m:t>𝜏</m:t>
                                      </m:r>
                                    </m:e>
                                    <m:sup>
                                      <m:r>
                                        <a:rPr lang="en-US" sz="2800" b="0" i="1" smtClean="0">
                                          <a:solidFill>
                                            <a:srgbClr val="FF0000"/>
                                          </a:solidFill>
                                          <a:latin typeface="Cambria Math" panose="02040503050406030204" pitchFamily="18" charset="0"/>
                                        </a:rPr>
                                        <m:t>′</m:t>
                                      </m:r>
                                    </m:sup>
                                  </m:sSup>
                                </m:e>
                              </m:d>
                              <m:r>
                                <a:rPr lang="en-US" sz="2800" b="0" i="1" smtClean="0">
                                  <a:solidFill>
                                    <a:srgbClr val="FF0000"/>
                                  </a:solidFill>
                                  <a:latin typeface="Cambria Math" panose="02040503050406030204" pitchFamily="18" charset="0"/>
                                </a:rPr>
                                <m:t>𝑑</m:t>
                              </m:r>
                              <m:sSup>
                                <m:sSupPr>
                                  <m:ctrlPr>
                                    <a:rPr lang="en-US" sz="2800" b="0" i="1" smtClean="0">
                                      <a:solidFill>
                                        <a:srgbClr val="FF0000"/>
                                      </a:solidFill>
                                      <a:latin typeface="Cambria Math" panose="02040503050406030204" pitchFamily="18" charset="0"/>
                                    </a:rPr>
                                  </m:ctrlPr>
                                </m:sSupPr>
                                <m:e>
                                  <m:r>
                                    <a:rPr lang="en-US" sz="2800" b="0" i="1" smtClean="0">
                                      <a:solidFill>
                                        <a:srgbClr val="FF0000"/>
                                      </a:solidFill>
                                      <a:latin typeface="Cambria Math" panose="02040503050406030204" pitchFamily="18" charset="0"/>
                                    </a:rPr>
                                    <m:t>𝜏</m:t>
                                  </m:r>
                                </m:e>
                                <m:sup>
                                  <m:r>
                                    <a:rPr lang="en-US" sz="2800" b="0" i="1" smtClean="0">
                                      <a:solidFill>
                                        <a:srgbClr val="FF0000"/>
                                      </a:solidFill>
                                      <a:latin typeface="Cambria Math" panose="02040503050406030204" pitchFamily="18" charset="0"/>
                                    </a:rPr>
                                    <m:t>′</m:t>
                                  </m:r>
                                </m:sup>
                              </m:sSup>
                            </m:e>
                          </m:nary>
                          <m:r>
                            <a:rPr lang="en-US" sz="2800" b="0" i="1" smtClean="0">
                              <a:latin typeface="Cambria Math" panose="02040503050406030204" pitchFamily="18" charset="0"/>
                            </a:rPr>
                            <m:t>𝑑</m:t>
                          </m:r>
                          <m:r>
                            <a:rPr lang="en-US" sz="2800" b="0" i="1" smtClean="0">
                              <a:latin typeface="Cambria Math" panose="02040503050406030204" pitchFamily="18" charset="0"/>
                            </a:rPr>
                            <m:t>𝜏</m:t>
                          </m:r>
                        </m:e>
                      </m:nary>
                    </m:oMath>
                  </m:oMathPara>
                </a14:m>
                <a:endParaRPr lang="en-US" sz="2800" dirty="0"/>
              </a:p>
            </p:txBody>
          </p:sp>
        </mc:Choice>
        <mc:Fallback xmlns="">
          <p:sp>
            <p:nvSpPr>
              <p:cNvPr id="25" name="TextBox 24">
                <a:extLst>
                  <a:ext uri="{FF2B5EF4-FFF2-40B4-BE49-F238E27FC236}">
                    <a16:creationId xmlns:a16="http://schemas.microsoft.com/office/drawing/2014/main" id="{4D266F56-942B-42AE-8999-293FBD5C6AF6}"/>
                  </a:ext>
                </a:extLst>
              </p:cNvPr>
              <p:cNvSpPr txBox="1">
                <a:spLocks noRot="1" noChangeAspect="1" noMove="1" noResize="1" noEditPoints="1" noAdjustHandles="1" noChangeArrowheads="1" noChangeShapeType="1" noTextEdit="1"/>
              </p:cNvSpPr>
              <p:nvPr/>
            </p:nvSpPr>
            <p:spPr>
              <a:xfrm>
                <a:off x="1612930" y="3179300"/>
                <a:ext cx="7974171" cy="1021946"/>
              </a:xfrm>
              <a:prstGeom prst="rect">
                <a:avLst/>
              </a:prstGeom>
              <a:blipFill>
                <a:blip r:embed="rId4"/>
                <a:stretch>
                  <a:fillRect/>
                </a:stretch>
              </a:blipFill>
            </p:spPr>
            <p:txBody>
              <a:bodyPr/>
              <a:lstStyle/>
              <a:p>
                <a:r>
                  <a:rPr lang="en-US">
                    <a:noFill/>
                  </a:rPr>
                  <a:t> </a:t>
                </a:r>
              </a:p>
            </p:txBody>
          </p:sp>
        </mc:Fallback>
      </mc:AlternateContent>
      <p:cxnSp>
        <p:nvCxnSpPr>
          <p:cNvPr id="26" name="Connector: Elbow 25">
            <a:extLst>
              <a:ext uri="{FF2B5EF4-FFF2-40B4-BE49-F238E27FC236}">
                <a16:creationId xmlns:a16="http://schemas.microsoft.com/office/drawing/2014/main" id="{08CDE1E6-CFD9-481C-97FF-94A533178BDA}"/>
              </a:ext>
            </a:extLst>
          </p:cNvPr>
          <p:cNvCxnSpPr>
            <a:cxnSpLocks/>
            <a:endCxn id="25" idx="1"/>
          </p:cNvCxnSpPr>
          <p:nvPr/>
        </p:nvCxnSpPr>
        <p:spPr>
          <a:xfrm rot="16200000" flipH="1">
            <a:off x="996678" y="3074021"/>
            <a:ext cx="844366" cy="388138"/>
          </a:xfrm>
          <a:prstGeom prst="bentConnector2">
            <a:avLst/>
          </a:prstGeom>
        </p:spPr>
        <p:style>
          <a:lnRef idx="1">
            <a:schemeClr val="dk1"/>
          </a:lnRef>
          <a:fillRef idx="0">
            <a:schemeClr val="dk1"/>
          </a:fillRef>
          <a:effectRef idx="0">
            <a:schemeClr val="dk1"/>
          </a:effectRef>
          <a:fontRef idx="minor">
            <a:schemeClr val="tx1"/>
          </a:fontRef>
        </p:style>
      </p:cxnSp>
      <p:sp>
        <p:nvSpPr>
          <p:cNvPr id="28" name="Arrow: Right 27">
            <a:extLst>
              <a:ext uri="{FF2B5EF4-FFF2-40B4-BE49-F238E27FC236}">
                <a16:creationId xmlns:a16="http://schemas.microsoft.com/office/drawing/2014/main" id="{D95697CB-5555-4D2A-ABED-FFFDAA092544}"/>
              </a:ext>
            </a:extLst>
          </p:cNvPr>
          <p:cNvSpPr/>
          <p:nvPr/>
        </p:nvSpPr>
        <p:spPr>
          <a:xfrm>
            <a:off x="743250" y="5271175"/>
            <a:ext cx="335559" cy="52149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C3ABE0E1-65D3-4F4E-A55B-31441F968E23}"/>
                  </a:ext>
                </a:extLst>
              </p:cNvPr>
              <p:cNvSpPr txBox="1"/>
              <p:nvPr/>
            </p:nvSpPr>
            <p:spPr>
              <a:xfrm>
                <a:off x="3464652" y="5147200"/>
                <a:ext cx="5624232" cy="76944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4400" b="0" i="1" smtClean="0">
                              <a:latin typeface="Cambria Math" panose="02040503050406030204" pitchFamily="18" charset="0"/>
                            </a:rPr>
                          </m:ctrlPr>
                        </m:sSupPr>
                        <m:e>
                          <m:r>
                            <a:rPr lang="en-US" sz="4400" b="0" i="1" smtClean="0">
                              <a:latin typeface="Cambria Math" panose="02040503050406030204" pitchFamily="18" charset="0"/>
                            </a:rPr>
                            <m:t>𝑦</m:t>
                          </m:r>
                        </m:e>
                        <m:sup>
                          <m:r>
                            <a:rPr lang="en-US" sz="4400" b="0" i="1" smtClean="0">
                              <a:latin typeface="Cambria Math" panose="02040503050406030204" pitchFamily="18" charset="0"/>
                            </a:rPr>
                            <m:t>′</m:t>
                          </m:r>
                        </m:sup>
                      </m:sSup>
                      <m:d>
                        <m:dPr>
                          <m:ctrlPr>
                            <a:rPr lang="en-US" sz="4400" b="0" i="1" smtClean="0">
                              <a:latin typeface="Cambria Math" panose="02040503050406030204" pitchFamily="18" charset="0"/>
                            </a:rPr>
                          </m:ctrlPr>
                        </m:dPr>
                        <m:e>
                          <m:r>
                            <a:rPr lang="en-US" sz="4400" b="0" i="1" smtClean="0">
                              <a:latin typeface="Cambria Math" panose="02040503050406030204" pitchFamily="18" charset="0"/>
                            </a:rPr>
                            <m:t>𝑡</m:t>
                          </m:r>
                        </m:e>
                      </m:d>
                      <m:r>
                        <a:rPr lang="en-US" sz="4400" b="0" i="1" smtClean="0">
                          <a:latin typeface="Cambria Math" panose="02040503050406030204" pitchFamily="18" charset="0"/>
                        </a:rPr>
                        <m:t>=</m:t>
                      </m:r>
                      <m:r>
                        <a:rPr lang="en-US" sz="4400" b="0" i="1" smtClean="0">
                          <a:latin typeface="Cambria Math" panose="02040503050406030204" pitchFamily="18" charset="0"/>
                        </a:rPr>
                        <m:t>𝐶</m:t>
                      </m:r>
                      <m:r>
                        <a:rPr lang="en-US" sz="4400" b="0" i="1" smtClean="0">
                          <a:latin typeface="Cambria Math" panose="02040503050406030204" pitchFamily="18" charset="0"/>
                        </a:rPr>
                        <m:t>×(</m:t>
                      </m:r>
                      <m:r>
                        <a:rPr lang="en-US" sz="4400" b="0" i="1" smtClean="0">
                          <a:latin typeface="Cambria Math" panose="02040503050406030204" pitchFamily="18" charset="0"/>
                        </a:rPr>
                        <m:t>𝑦</m:t>
                      </m:r>
                      <m:r>
                        <a:rPr lang="en-US" sz="4400" b="0" i="1" smtClean="0">
                          <a:latin typeface="Cambria Math" panose="02040503050406030204" pitchFamily="18" charset="0"/>
                        </a:rPr>
                        <m:t>∗</m:t>
                      </m:r>
                      <m:r>
                        <a:rPr lang="en-US" sz="4400" b="0" i="1" smtClean="0">
                          <a:latin typeface="Cambria Math" panose="02040503050406030204" pitchFamily="18" charset="0"/>
                        </a:rPr>
                        <m:t>𝑝</m:t>
                      </m:r>
                      <m:r>
                        <a:rPr lang="en-US" sz="4400" b="0" i="1" smtClean="0">
                          <a:latin typeface="Cambria Math" panose="02040503050406030204" pitchFamily="18" charset="0"/>
                        </a:rPr>
                        <m:t>)(</m:t>
                      </m:r>
                      <m:r>
                        <a:rPr lang="en-US" sz="4400" b="0" i="1" smtClean="0">
                          <a:latin typeface="Cambria Math" panose="02040503050406030204" pitchFamily="18" charset="0"/>
                        </a:rPr>
                        <m:t>𝑡</m:t>
                      </m:r>
                      <m:r>
                        <a:rPr lang="en-US" sz="4400" b="0" i="1" smtClean="0">
                          <a:latin typeface="Cambria Math" panose="02040503050406030204" pitchFamily="18" charset="0"/>
                        </a:rPr>
                        <m:t>)</m:t>
                      </m:r>
                    </m:oMath>
                  </m:oMathPara>
                </a14:m>
                <a:endParaRPr lang="en-US" sz="4400" dirty="0"/>
              </a:p>
            </p:txBody>
          </p:sp>
        </mc:Choice>
        <mc:Fallback xmlns="">
          <p:sp>
            <p:nvSpPr>
              <p:cNvPr id="29" name="TextBox 28">
                <a:extLst>
                  <a:ext uri="{FF2B5EF4-FFF2-40B4-BE49-F238E27FC236}">
                    <a16:creationId xmlns:a16="http://schemas.microsoft.com/office/drawing/2014/main" id="{C3ABE0E1-65D3-4F4E-A55B-31441F968E23}"/>
                  </a:ext>
                </a:extLst>
              </p:cNvPr>
              <p:cNvSpPr txBox="1">
                <a:spLocks noRot="1" noChangeAspect="1" noMove="1" noResize="1" noEditPoints="1" noAdjustHandles="1" noChangeArrowheads="1" noChangeShapeType="1" noTextEdit="1"/>
              </p:cNvSpPr>
              <p:nvPr/>
            </p:nvSpPr>
            <p:spPr>
              <a:xfrm>
                <a:off x="3464652" y="5147200"/>
                <a:ext cx="5624232" cy="769441"/>
              </a:xfrm>
              <a:prstGeom prst="rect">
                <a:avLst/>
              </a:prstGeom>
              <a:blipFill>
                <a:blip r:embed="rId5"/>
                <a:stretch>
                  <a:fillRect/>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F14B9FB7-F014-4E39-B999-88F6D6ABEA54}"/>
              </a:ext>
            </a:extLst>
          </p:cNvPr>
          <p:cNvSpPr>
            <a:spLocks noGrp="1"/>
          </p:cNvSpPr>
          <p:nvPr>
            <p:ph type="sldNum" sz="quarter" idx="12"/>
          </p:nvPr>
        </p:nvSpPr>
        <p:spPr/>
        <p:txBody>
          <a:bodyPr/>
          <a:lstStyle/>
          <a:p>
            <a:fld id="{1880F96C-824F-4C37-99B8-7E149B40C9DC}" type="slidenum">
              <a:rPr lang="en-US" smtClean="0"/>
              <a:t>96</a:t>
            </a:fld>
            <a:endParaRPr lang="en-US"/>
          </a:p>
        </p:txBody>
      </p:sp>
      <p:sp>
        <p:nvSpPr>
          <p:cNvPr id="13" name="Right Brace 12">
            <a:extLst>
              <a:ext uri="{FF2B5EF4-FFF2-40B4-BE49-F238E27FC236}">
                <a16:creationId xmlns:a16="http://schemas.microsoft.com/office/drawing/2014/main" id="{4778031E-B534-4341-918A-7AE5105E8B82}"/>
              </a:ext>
            </a:extLst>
          </p:cNvPr>
          <p:cNvSpPr/>
          <p:nvPr/>
        </p:nvSpPr>
        <p:spPr>
          <a:xfrm rot="5400000">
            <a:off x="7345406" y="2738220"/>
            <a:ext cx="166601" cy="3092655"/>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31015920-35E6-42F9-A3AC-D9FBB8A35132}"/>
                  </a:ext>
                </a:extLst>
              </p:cNvPr>
              <p:cNvSpPr txBox="1"/>
              <p:nvPr/>
            </p:nvSpPr>
            <p:spPr>
              <a:xfrm>
                <a:off x="7031851" y="4443390"/>
                <a:ext cx="79371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𝐶</m:t>
                      </m:r>
                    </m:oMath>
                  </m:oMathPara>
                </a14:m>
                <a:endParaRPr lang="en-US" sz="2400" dirty="0"/>
              </a:p>
            </p:txBody>
          </p:sp>
        </mc:Choice>
        <mc:Fallback xmlns="">
          <p:sp>
            <p:nvSpPr>
              <p:cNvPr id="14" name="TextBox 13">
                <a:extLst>
                  <a:ext uri="{FF2B5EF4-FFF2-40B4-BE49-F238E27FC236}">
                    <a16:creationId xmlns:a16="http://schemas.microsoft.com/office/drawing/2014/main" id="{31015920-35E6-42F9-A3AC-D9FBB8A35132}"/>
                  </a:ext>
                </a:extLst>
              </p:cNvPr>
              <p:cNvSpPr txBox="1">
                <a:spLocks noRot="1" noChangeAspect="1" noMove="1" noResize="1" noEditPoints="1" noAdjustHandles="1" noChangeArrowheads="1" noChangeShapeType="1" noTextEdit="1"/>
              </p:cNvSpPr>
              <p:nvPr/>
            </p:nvSpPr>
            <p:spPr>
              <a:xfrm>
                <a:off x="7031851" y="4443390"/>
                <a:ext cx="793710" cy="461665"/>
              </a:xfrm>
              <a:prstGeom prst="rect">
                <a:avLst/>
              </a:prstGeom>
              <a:blipFill>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08010880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a:xfrm>
            <a:off x="838200" y="593177"/>
            <a:ext cx="10515600" cy="1325563"/>
          </a:xfrm>
        </p:spPr>
        <p:txBody>
          <a:bodyPr>
            <a:normAutofit/>
          </a:bodyPr>
          <a:lstStyle/>
          <a:p>
            <a:r>
              <a:rPr lang="vi-VN" sz="4800" dirty="0">
                <a:latin typeface="Calibri Light" panose="020F0302020204030204" pitchFamily="34" charset="0"/>
                <a:cs typeface="Calibri Light" panose="020F0302020204030204" pitchFamily="34" charset="0"/>
              </a:rPr>
              <a:t>Spectrogram bị biến đổi</a:t>
            </a:r>
            <a:endParaRPr lang="en-US" sz="4800" dirty="0">
              <a:latin typeface="Calibri Light" panose="020F0302020204030204" pitchFamily="34" charset="0"/>
              <a:cs typeface="Calibri Light" panose="020F0302020204030204" pitchFamily="34" charset="0"/>
            </a:endParaRP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7F1424D9-75D6-4104-9A32-8623C26F7ED9}"/>
                  </a:ext>
                </a:extLst>
              </p:cNvPr>
              <p:cNvSpPr txBox="1"/>
              <p:nvPr/>
            </p:nvSpPr>
            <p:spPr>
              <a:xfrm>
                <a:off x="838200" y="1828156"/>
                <a:ext cx="9691563" cy="128759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3600" b="0" i="1" smtClean="0">
                          <a:latin typeface="Cambria Math" panose="02040503050406030204" pitchFamily="18" charset="0"/>
                        </a:rPr>
                        <m:t>𝑦</m:t>
                      </m:r>
                      <m:r>
                        <a:rPr lang="en-US" sz="3600" b="0" i="1" smtClean="0">
                          <a:latin typeface="Cambria Math" panose="02040503050406030204" pitchFamily="18" charset="0"/>
                        </a:rPr>
                        <m:t>′</m:t>
                      </m:r>
                      <m:d>
                        <m:dPr>
                          <m:ctrlPr>
                            <a:rPr lang="en-US" sz="3600" b="0" i="1" smtClean="0">
                              <a:latin typeface="Cambria Math" panose="02040503050406030204" pitchFamily="18" charset="0"/>
                            </a:rPr>
                          </m:ctrlPr>
                        </m:dPr>
                        <m:e>
                          <m:r>
                            <a:rPr lang="en-US" sz="3600" b="0" i="1" smtClean="0">
                              <a:latin typeface="Cambria Math" panose="02040503050406030204" pitchFamily="18" charset="0"/>
                            </a:rPr>
                            <m:t>𝑡</m:t>
                          </m:r>
                        </m:e>
                      </m:d>
                      <m:r>
                        <a:rPr lang="en-US" sz="3600" b="0" i="1" smtClean="0">
                          <a:latin typeface="Cambria Math" panose="02040503050406030204" pitchFamily="18" charset="0"/>
                        </a:rPr>
                        <m:t>=</m:t>
                      </m:r>
                      <m:nary>
                        <m:naryPr>
                          <m:ctrlPr>
                            <a:rPr lang="en-US" sz="3600" b="0" i="1" smtClean="0">
                              <a:latin typeface="Cambria Math" panose="02040503050406030204" pitchFamily="18" charset="0"/>
                            </a:rPr>
                          </m:ctrlPr>
                        </m:naryPr>
                        <m:sub>
                          <m:r>
                            <a:rPr lang="en-US" sz="3600" b="0" i="1" smtClean="0">
                              <a:latin typeface="Cambria Math" panose="02040503050406030204" pitchFamily="18" charset="0"/>
                            </a:rPr>
                            <m:t>−∞</m:t>
                          </m:r>
                        </m:sub>
                        <m:sup>
                          <m:r>
                            <a:rPr lang="en-US" sz="3600" b="0" i="1" smtClean="0">
                              <a:latin typeface="Cambria Math" panose="02040503050406030204" pitchFamily="18" charset="0"/>
                            </a:rPr>
                            <m:t>∞</m:t>
                          </m:r>
                        </m:sup>
                        <m:e>
                          <m:sSup>
                            <m:sSupPr>
                              <m:ctrlPr>
                                <a:rPr lang="en-US" sz="3600" b="0" i="1" smtClean="0">
                                  <a:latin typeface="Cambria Math" panose="02040503050406030204" pitchFamily="18" charset="0"/>
                                </a:rPr>
                              </m:ctrlPr>
                            </m:sSupPr>
                            <m:e>
                              <m:r>
                                <a:rPr lang="en-US" sz="3600" b="0" i="1" smtClean="0">
                                  <a:latin typeface="Cambria Math" panose="02040503050406030204" pitchFamily="18" charset="0"/>
                                </a:rPr>
                                <m:t>ℱ</m:t>
                              </m:r>
                            </m:e>
                            <m:sup>
                              <m:r>
                                <a:rPr lang="en-US" sz="3600" b="0" i="1" smtClean="0">
                                  <a:latin typeface="Cambria Math" panose="02040503050406030204" pitchFamily="18" charset="0"/>
                                </a:rPr>
                                <m:t>−1</m:t>
                              </m:r>
                            </m:sup>
                          </m:sSup>
                          <m:d>
                            <m:dPr>
                              <m:begChr m:val="{"/>
                              <m:endChr m:val="}"/>
                              <m:ctrlPr>
                                <a:rPr lang="en-US" sz="3600" b="0" i="1" smtClean="0">
                                  <a:latin typeface="Cambria Math" panose="02040503050406030204" pitchFamily="18" charset="0"/>
                                </a:rPr>
                              </m:ctrlPr>
                            </m:dPr>
                            <m:e>
                              <m:r>
                                <a:rPr lang="en-US" sz="3600" b="0" i="1" smtClean="0">
                                  <a:latin typeface="Cambria Math" panose="02040503050406030204" pitchFamily="18" charset="0"/>
                                </a:rPr>
                                <m:t>ℱ</m:t>
                              </m:r>
                              <m:d>
                                <m:dPr>
                                  <m:begChr m:val="{"/>
                                  <m:endChr m:val="}"/>
                                  <m:ctrlPr>
                                    <a:rPr lang="en-US" sz="3600" b="0" i="1" smtClean="0">
                                      <a:latin typeface="Cambria Math" panose="02040503050406030204" pitchFamily="18" charset="0"/>
                                    </a:rPr>
                                  </m:ctrlPr>
                                </m:dPr>
                                <m:e>
                                  <m:d>
                                    <m:dPr>
                                      <m:ctrlPr>
                                        <a:rPr lang="en-US" sz="3600" b="0" i="1" smtClean="0">
                                          <a:latin typeface="Cambria Math" panose="02040503050406030204" pitchFamily="18" charset="0"/>
                                        </a:rPr>
                                      </m:ctrlPr>
                                    </m:dPr>
                                    <m:e>
                                      <m:r>
                                        <a:rPr lang="en-US" sz="3600" b="0" i="1" smtClean="0">
                                          <a:latin typeface="Cambria Math" panose="02040503050406030204" pitchFamily="18" charset="0"/>
                                        </a:rPr>
                                        <m:t>𝑤</m:t>
                                      </m:r>
                                      <m:r>
                                        <a:rPr lang="en-US" sz="3600" b="0" i="1" smtClean="0">
                                          <a:latin typeface="Cambria Math" panose="02040503050406030204" pitchFamily="18" charset="0"/>
                                        </a:rPr>
                                        <m:t>.</m:t>
                                      </m:r>
                                      <m:r>
                                        <a:rPr lang="en-US" sz="3600" b="0" i="1" smtClean="0">
                                          <a:latin typeface="Cambria Math" panose="02040503050406030204" pitchFamily="18" charset="0"/>
                                        </a:rPr>
                                        <m:t>𝑦</m:t>
                                      </m:r>
                                    </m:e>
                                  </m:d>
                                  <m:d>
                                    <m:dPr>
                                      <m:ctrlPr>
                                        <a:rPr lang="en-US" sz="3600" b="0" i="1" smtClean="0">
                                          <a:latin typeface="Cambria Math" panose="02040503050406030204" pitchFamily="18" charset="0"/>
                                        </a:rPr>
                                      </m:ctrlPr>
                                    </m:dPr>
                                    <m:e>
                                      <m:r>
                                        <a:rPr lang="en-US" sz="3600" b="0" i="1" smtClean="0">
                                          <a:latin typeface="Cambria Math" panose="02040503050406030204" pitchFamily="18" charset="0"/>
                                        </a:rPr>
                                        <m:t>𝑡</m:t>
                                      </m:r>
                                    </m:e>
                                  </m:d>
                                </m:e>
                              </m:d>
                              <m:r>
                                <a:rPr lang="vi-VN" sz="3600" b="0" i="1" smtClean="0">
                                  <a:latin typeface="Cambria Math" panose="02040503050406030204" pitchFamily="18" charset="0"/>
                                </a:rPr>
                                <m:t>×</m:t>
                              </m:r>
                              <m:r>
                                <m:rPr>
                                  <m:sty m:val="p"/>
                                </m:rPr>
                                <a:rPr lang="vi-VN" sz="3600" i="1">
                                  <a:latin typeface="Cambria Math" panose="02040503050406030204" pitchFamily="18" charset="0"/>
                                </a:rPr>
                                <m:t>P</m:t>
                              </m:r>
                            </m:e>
                          </m:d>
                          <m:sSup>
                            <m:sSupPr>
                              <m:ctrlPr>
                                <a:rPr lang="en-US" sz="3600" b="0" i="1" smtClean="0">
                                  <a:latin typeface="Cambria Math" panose="02040503050406030204" pitchFamily="18" charset="0"/>
                                </a:rPr>
                              </m:ctrlPr>
                            </m:sSupPr>
                            <m:e>
                              <m:r>
                                <a:rPr lang="en-US" sz="3600" b="0" i="1" smtClean="0">
                                  <a:latin typeface="Cambria Math" panose="02040503050406030204" pitchFamily="18" charset="0"/>
                                </a:rPr>
                                <m:t>𝑤</m:t>
                              </m:r>
                            </m:e>
                            <m:sup>
                              <m:r>
                                <a:rPr lang="en-US" sz="3600" b="0" i="1" smtClean="0">
                                  <a:latin typeface="Cambria Math" panose="02040503050406030204" pitchFamily="18" charset="0"/>
                                </a:rPr>
                                <m:t>−1</m:t>
                              </m:r>
                            </m:sup>
                          </m:sSup>
                          <m:r>
                            <a:rPr lang="en-US" sz="3600" b="0" i="1" smtClean="0">
                              <a:latin typeface="Cambria Math" panose="02040503050406030204" pitchFamily="18" charset="0"/>
                            </a:rPr>
                            <m:t>(</m:t>
                          </m:r>
                          <m:r>
                            <a:rPr lang="en-US" sz="3600" b="0" i="1" smtClean="0">
                              <a:latin typeface="Cambria Math" panose="02040503050406030204" pitchFamily="18" charset="0"/>
                            </a:rPr>
                            <m:t>𝑡</m:t>
                          </m:r>
                          <m:r>
                            <a:rPr lang="en-US" sz="3600" b="0" i="1" smtClean="0">
                              <a:latin typeface="Cambria Math" panose="02040503050406030204" pitchFamily="18" charset="0"/>
                            </a:rPr>
                            <m:t>−</m:t>
                          </m:r>
                          <m:r>
                            <a:rPr lang="en-US" sz="3600" b="0" i="1" smtClean="0">
                              <a:latin typeface="Cambria Math" panose="02040503050406030204" pitchFamily="18" charset="0"/>
                            </a:rPr>
                            <m:t>𝜏</m:t>
                          </m:r>
                          <m:r>
                            <a:rPr lang="en-US" sz="3600" b="0" i="1" smtClean="0">
                              <a:latin typeface="Cambria Math" panose="02040503050406030204" pitchFamily="18" charset="0"/>
                            </a:rPr>
                            <m:t>)</m:t>
                          </m:r>
                          <m:r>
                            <a:rPr lang="en-US" sz="3600" b="0" i="1" smtClean="0">
                              <a:latin typeface="Cambria Math" panose="02040503050406030204" pitchFamily="18" charset="0"/>
                            </a:rPr>
                            <m:t>𝑑</m:t>
                          </m:r>
                          <m:r>
                            <a:rPr lang="en-US" sz="3600" b="0" i="1" smtClean="0">
                              <a:latin typeface="Cambria Math" panose="02040503050406030204" pitchFamily="18" charset="0"/>
                            </a:rPr>
                            <m:t>𝜏</m:t>
                          </m:r>
                        </m:e>
                      </m:nary>
                    </m:oMath>
                  </m:oMathPara>
                </a14:m>
                <a:endParaRPr lang="en-US" sz="3600" dirty="0"/>
              </a:p>
            </p:txBody>
          </p:sp>
        </mc:Choice>
        <mc:Fallback xmlns="">
          <p:sp>
            <p:nvSpPr>
              <p:cNvPr id="22" name="TextBox 21">
                <a:extLst>
                  <a:ext uri="{FF2B5EF4-FFF2-40B4-BE49-F238E27FC236}">
                    <a16:creationId xmlns:a16="http://schemas.microsoft.com/office/drawing/2014/main" id="{7F1424D9-75D6-4104-9A32-8623C26F7ED9}"/>
                  </a:ext>
                </a:extLst>
              </p:cNvPr>
              <p:cNvSpPr txBox="1">
                <a:spLocks noRot="1" noChangeAspect="1" noMove="1" noResize="1" noEditPoints="1" noAdjustHandles="1" noChangeArrowheads="1" noChangeShapeType="1" noTextEdit="1"/>
              </p:cNvSpPr>
              <p:nvPr/>
            </p:nvSpPr>
            <p:spPr>
              <a:xfrm>
                <a:off x="838200" y="1828156"/>
                <a:ext cx="9691563" cy="1287597"/>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4D266F56-942B-42AE-8999-293FBD5C6AF6}"/>
                  </a:ext>
                </a:extLst>
              </p:cNvPr>
              <p:cNvSpPr txBox="1"/>
              <p:nvPr/>
            </p:nvSpPr>
            <p:spPr>
              <a:xfrm>
                <a:off x="1612930" y="3179300"/>
                <a:ext cx="9712531" cy="102194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𝑦</m:t>
                      </m:r>
                      <m:r>
                        <a:rPr lang="en-US" sz="2800" b="0" i="1" smtClean="0">
                          <a:latin typeface="Cambria Math" panose="02040503050406030204" pitchFamily="18" charset="0"/>
                        </a:rPr>
                        <m:t>′</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𝑡</m:t>
                          </m:r>
                        </m:e>
                      </m:d>
                      <m:r>
                        <a:rPr lang="en-US" sz="2800" b="0" i="1" smtClean="0">
                          <a:latin typeface="Cambria Math" panose="02040503050406030204" pitchFamily="18" charset="0"/>
                        </a:rPr>
                        <m:t>=</m:t>
                      </m:r>
                      <m:nary>
                        <m:naryPr>
                          <m:ctrlPr>
                            <a:rPr lang="en-US" sz="2800" b="0" i="1" smtClean="0">
                              <a:latin typeface="Cambria Math" panose="02040503050406030204" pitchFamily="18" charset="0"/>
                            </a:rPr>
                          </m:ctrlPr>
                        </m:naryPr>
                        <m:sub>
                          <m:r>
                            <a:rPr lang="en-US" sz="2800" b="0" i="1" smtClean="0">
                              <a:latin typeface="Cambria Math" panose="02040503050406030204" pitchFamily="18" charset="0"/>
                            </a:rPr>
                            <m:t>−∞</m:t>
                          </m:r>
                        </m:sub>
                        <m:sup>
                          <m:r>
                            <a:rPr lang="en-US" sz="2800" b="0" i="1" smtClean="0">
                              <a:latin typeface="Cambria Math" panose="02040503050406030204" pitchFamily="18" charset="0"/>
                            </a:rPr>
                            <m:t>∞</m:t>
                          </m:r>
                        </m:sup>
                        <m:e>
                          <m:r>
                            <a:rPr lang="en-US" sz="2800" b="0" i="1" smtClean="0">
                              <a:latin typeface="Cambria Math" panose="02040503050406030204" pitchFamily="18" charset="0"/>
                            </a:rPr>
                            <m:t>𝑦</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𝑡</m:t>
                              </m:r>
                              <m:r>
                                <a:rPr lang="en-US" sz="2800" b="0" i="1" smtClean="0">
                                  <a:latin typeface="Cambria Math" panose="02040503050406030204" pitchFamily="18" charset="0"/>
                                </a:rPr>
                                <m:t> −</m:t>
                              </m:r>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𝜏</m:t>
                                  </m:r>
                                </m:e>
                                <m:sup>
                                  <m:r>
                                    <a:rPr lang="en-US" sz="2800" b="0" i="1" smtClean="0">
                                      <a:latin typeface="Cambria Math" panose="02040503050406030204" pitchFamily="18" charset="0"/>
                                    </a:rPr>
                                    <m:t>′</m:t>
                                  </m:r>
                                </m:sup>
                              </m:sSup>
                            </m:e>
                          </m:d>
                          <m:r>
                            <a:rPr lang="en-US" sz="2800" b="0" i="1" smtClean="0">
                              <a:latin typeface="Cambria Math" panose="02040503050406030204" pitchFamily="18" charset="0"/>
                            </a:rPr>
                            <m:t>𝑝</m:t>
                          </m:r>
                          <m:d>
                            <m:dPr>
                              <m:ctrlPr>
                                <a:rPr lang="en-US" sz="2800" b="0" i="1" smtClean="0">
                                  <a:latin typeface="Cambria Math" panose="02040503050406030204" pitchFamily="18" charset="0"/>
                                </a:rPr>
                              </m:ctrlPr>
                            </m:dPr>
                            <m:e>
                              <m:sSup>
                                <m:sSupPr>
                                  <m:ctrlPr>
                                    <a:rPr lang="en-US" sz="2800" b="0" i="1" smtClean="0">
                                      <a:latin typeface="Cambria Math" panose="02040503050406030204" pitchFamily="18" charset="0"/>
                                    </a:rPr>
                                  </m:ctrlPr>
                                </m:sSupPr>
                                <m:e>
                                  <m:r>
                                    <m:rPr>
                                      <m:brk m:alnAt="23"/>
                                    </m:rPr>
                                    <a:rPr lang="en-US" sz="2800" b="0" i="1" smtClean="0">
                                      <a:latin typeface="Cambria Math" panose="02040503050406030204" pitchFamily="18" charset="0"/>
                                    </a:rPr>
                                    <m:t>𝜏</m:t>
                                  </m:r>
                                </m:e>
                                <m:sup>
                                  <m:r>
                                    <a:rPr lang="en-US" sz="2800" b="0" i="1" smtClean="0">
                                      <a:latin typeface="Cambria Math" panose="02040503050406030204" pitchFamily="18" charset="0"/>
                                    </a:rPr>
                                    <m:t>′</m:t>
                                  </m:r>
                                </m:sup>
                              </m:sSup>
                            </m:e>
                          </m:d>
                          <m:nary>
                            <m:naryPr>
                              <m:ctrlPr>
                                <a:rPr lang="en-US" sz="2800" b="0" i="1" smtClean="0">
                                  <a:solidFill>
                                    <a:srgbClr val="FF0000"/>
                                  </a:solidFill>
                                  <a:latin typeface="Cambria Math" panose="02040503050406030204" pitchFamily="18" charset="0"/>
                                </a:rPr>
                              </m:ctrlPr>
                            </m:naryPr>
                            <m:sub>
                              <m:r>
                                <a:rPr lang="en-US" sz="2800" b="0" i="1" smtClean="0">
                                  <a:solidFill>
                                    <a:srgbClr val="FF0000"/>
                                  </a:solidFill>
                                  <a:latin typeface="Cambria Math" panose="02040503050406030204" pitchFamily="18" charset="0"/>
                                </a:rPr>
                                <m:t>−∞</m:t>
                              </m:r>
                            </m:sub>
                            <m:sup>
                              <m:r>
                                <a:rPr lang="en-US" sz="2800" b="0" i="1" smtClean="0">
                                  <a:solidFill>
                                    <a:srgbClr val="FF0000"/>
                                  </a:solidFill>
                                  <a:latin typeface="Cambria Math" panose="02040503050406030204" pitchFamily="18" charset="0"/>
                                </a:rPr>
                                <m:t>∞</m:t>
                              </m:r>
                            </m:sup>
                            <m:e>
                              <m:r>
                                <a:rPr lang="en-US" sz="2800" b="0" i="1" smtClean="0">
                                  <a:solidFill>
                                    <a:srgbClr val="FF0000"/>
                                  </a:solidFill>
                                  <a:latin typeface="Cambria Math" panose="02040503050406030204" pitchFamily="18" charset="0"/>
                                </a:rPr>
                                <m:t>𝑤</m:t>
                              </m:r>
                              <m:d>
                                <m:dPr>
                                  <m:ctrlPr>
                                    <a:rPr lang="en-US" sz="2800" b="0" i="1" smtClean="0">
                                      <a:solidFill>
                                        <a:srgbClr val="FF0000"/>
                                      </a:solidFill>
                                      <a:latin typeface="Cambria Math" panose="02040503050406030204" pitchFamily="18" charset="0"/>
                                    </a:rPr>
                                  </m:ctrlPr>
                                </m:dPr>
                                <m:e>
                                  <m:r>
                                    <a:rPr lang="en-US" sz="2800" b="0" i="1" smtClean="0">
                                      <a:solidFill>
                                        <a:srgbClr val="FF0000"/>
                                      </a:solidFill>
                                      <a:latin typeface="Cambria Math" panose="02040503050406030204" pitchFamily="18" charset="0"/>
                                    </a:rPr>
                                    <m:t>𝑡</m:t>
                                  </m:r>
                                  <m:r>
                                    <a:rPr lang="en-US" sz="2800" b="0" i="1" smtClean="0">
                                      <a:solidFill>
                                        <a:srgbClr val="FF0000"/>
                                      </a:solidFill>
                                      <a:latin typeface="Cambria Math" panose="02040503050406030204" pitchFamily="18" charset="0"/>
                                    </a:rPr>
                                    <m:t>−</m:t>
                                  </m:r>
                                  <m:r>
                                    <a:rPr lang="en-US" sz="2800" b="0" i="1" smtClean="0">
                                      <a:solidFill>
                                        <a:srgbClr val="FF0000"/>
                                      </a:solidFill>
                                      <a:latin typeface="Cambria Math" panose="02040503050406030204" pitchFamily="18" charset="0"/>
                                    </a:rPr>
                                    <m:t>𝜏</m:t>
                                  </m:r>
                                  <m:r>
                                    <a:rPr lang="en-US" sz="2800" b="0" i="1" smtClean="0">
                                      <a:solidFill>
                                        <a:srgbClr val="FF0000"/>
                                      </a:solidFill>
                                      <a:latin typeface="Cambria Math" panose="02040503050406030204" pitchFamily="18" charset="0"/>
                                    </a:rPr>
                                    <m:t>−</m:t>
                                  </m:r>
                                  <m:sSup>
                                    <m:sSupPr>
                                      <m:ctrlPr>
                                        <a:rPr lang="en-US" sz="2800" b="0" i="1" smtClean="0">
                                          <a:solidFill>
                                            <a:srgbClr val="FF0000"/>
                                          </a:solidFill>
                                          <a:latin typeface="Cambria Math" panose="02040503050406030204" pitchFamily="18" charset="0"/>
                                        </a:rPr>
                                      </m:ctrlPr>
                                    </m:sSupPr>
                                    <m:e>
                                      <m:r>
                                        <a:rPr lang="en-US" sz="2800" b="0" i="1" smtClean="0">
                                          <a:solidFill>
                                            <a:srgbClr val="FF0000"/>
                                          </a:solidFill>
                                          <a:latin typeface="Cambria Math" panose="02040503050406030204" pitchFamily="18" charset="0"/>
                                        </a:rPr>
                                        <m:t>𝜏</m:t>
                                      </m:r>
                                    </m:e>
                                    <m:sup>
                                      <m:r>
                                        <a:rPr lang="en-US" sz="2800" b="0" i="1" smtClean="0">
                                          <a:solidFill>
                                            <a:srgbClr val="FF0000"/>
                                          </a:solidFill>
                                          <a:latin typeface="Cambria Math" panose="02040503050406030204" pitchFamily="18" charset="0"/>
                                        </a:rPr>
                                        <m:t>′</m:t>
                                      </m:r>
                                    </m:sup>
                                  </m:sSup>
                                </m:e>
                              </m:d>
                              <m:sSup>
                                <m:sSupPr>
                                  <m:ctrlPr>
                                    <a:rPr lang="en-US" sz="2800" b="0" i="1" smtClean="0">
                                      <a:solidFill>
                                        <a:srgbClr val="FF0000"/>
                                      </a:solidFill>
                                      <a:latin typeface="Cambria Math" panose="02040503050406030204" pitchFamily="18" charset="0"/>
                                    </a:rPr>
                                  </m:ctrlPr>
                                </m:sSupPr>
                                <m:e>
                                  <m:r>
                                    <a:rPr lang="en-US" sz="2800" b="0" i="1" smtClean="0">
                                      <a:solidFill>
                                        <a:srgbClr val="FF0000"/>
                                      </a:solidFill>
                                      <a:latin typeface="Cambria Math" panose="02040503050406030204" pitchFamily="18" charset="0"/>
                                    </a:rPr>
                                    <m:t>𝑤</m:t>
                                  </m:r>
                                </m:e>
                                <m:sup>
                                  <m:r>
                                    <a:rPr lang="en-US" sz="2800" b="0" i="1" smtClean="0">
                                      <a:solidFill>
                                        <a:srgbClr val="FF0000"/>
                                      </a:solidFill>
                                      <a:latin typeface="Cambria Math" panose="02040503050406030204" pitchFamily="18" charset="0"/>
                                    </a:rPr>
                                    <m:t>−1</m:t>
                                  </m:r>
                                </m:sup>
                              </m:sSup>
                              <m:d>
                                <m:dPr>
                                  <m:ctrlPr>
                                    <a:rPr lang="en-US" sz="2800" b="0" i="1" smtClean="0">
                                      <a:solidFill>
                                        <a:srgbClr val="FF0000"/>
                                      </a:solidFill>
                                      <a:latin typeface="Cambria Math" panose="02040503050406030204" pitchFamily="18" charset="0"/>
                                    </a:rPr>
                                  </m:ctrlPr>
                                </m:dPr>
                                <m:e>
                                  <m:r>
                                    <a:rPr lang="en-US" sz="2800" b="0" i="1" smtClean="0">
                                      <a:solidFill>
                                        <a:srgbClr val="FF0000"/>
                                      </a:solidFill>
                                      <a:latin typeface="Cambria Math" panose="02040503050406030204" pitchFamily="18" charset="0"/>
                                    </a:rPr>
                                    <m:t>𝑡</m:t>
                                  </m:r>
                                  <m:r>
                                    <a:rPr lang="en-US" sz="2800" b="0" i="1" smtClean="0">
                                      <a:solidFill>
                                        <a:srgbClr val="FF0000"/>
                                      </a:solidFill>
                                      <a:latin typeface="Cambria Math" panose="02040503050406030204" pitchFamily="18" charset="0"/>
                                    </a:rPr>
                                    <m:t>−</m:t>
                                  </m:r>
                                  <m:r>
                                    <a:rPr lang="en-US" sz="2800" b="0" i="1" smtClean="0">
                                      <a:solidFill>
                                        <a:srgbClr val="FF0000"/>
                                      </a:solidFill>
                                      <a:latin typeface="Cambria Math" panose="02040503050406030204" pitchFamily="18" charset="0"/>
                                    </a:rPr>
                                    <m:t>𝜏</m:t>
                                  </m:r>
                                </m:e>
                              </m:d>
                              <m:r>
                                <a:rPr lang="en-US" sz="2800" b="0" i="1" smtClean="0">
                                  <a:solidFill>
                                    <a:srgbClr val="FF0000"/>
                                  </a:solidFill>
                                  <a:latin typeface="Cambria Math" panose="02040503050406030204" pitchFamily="18" charset="0"/>
                                </a:rPr>
                                <m:t>𝑑</m:t>
                              </m:r>
                              <m:r>
                                <a:rPr lang="vi-VN" sz="2800" b="0" i="1" smtClean="0">
                                  <a:solidFill>
                                    <a:srgbClr val="FF0000"/>
                                  </a:solidFill>
                                  <a:latin typeface="Cambria Math" panose="02040503050406030204" pitchFamily="18" charset="0"/>
                                </a:rPr>
                                <m:t>𝜏</m:t>
                              </m:r>
                            </m:e>
                          </m:nary>
                          <m:r>
                            <a:rPr lang="en-US" sz="2800" b="0" i="1" smtClean="0">
                              <a:latin typeface="Cambria Math" panose="02040503050406030204" pitchFamily="18" charset="0"/>
                            </a:rPr>
                            <m:t>𝑑</m:t>
                          </m:r>
                          <m:sSup>
                            <m:sSupPr>
                              <m:ctrlPr>
                                <a:rPr lang="vi-VN" sz="2800" b="0" i="1" smtClean="0">
                                  <a:latin typeface="Cambria Math" panose="02040503050406030204" pitchFamily="18" charset="0"/>
                                </a:rPr>
                              </m:ctrlPr>
                            </m:sSupPr>
                            <m:e>
                              <m:r>
                                <a:rPr lang="en-US" sz="2800" b="0" i="1" smtClean="0">
                                  <a:latin typeface="Cambria Math" panose="02040503050406030204" pitchFamily="18" charset="0"/>
                                </a:rPr>
                                <m:t>𝜏</m:t>
                              </m:r>
                            </m:e>
                            <m:sup>
                              <m:r>
                                <a:rPr lang="vi-VN" sz="2800" b="0" i="1" smtClean="0">
                                  <a:latin typeface="Cambria Math" panose="02040503050406030204" pitchFamily="18" charset="0"/>
                                </a:rPr>
                                <m:t>′</m:t>
                              </m:r>
                            </m:sup>
                          </m:sSup>
                        </m:e>
                      </m:nary>
                    </m:oMath>
                  </m:oMathPara>
                </a14:m>
                <a:endParaRPr lang="en-US" sz="2800" dirty="0"/>
              </a:p>
            </p:txBody>
          </p:sp>
        </mc:Choice>
        <mc:Fallback xmlns="">
          <p:sp>
            <p:nvSpPr>
              <p:cNvPr id="25" name="TextBox 24">
                <a:extLst>
                  <a:ext uri="{FF2B5EF4-FFF2-40B4-BE49-F238E27FC236}">
                    <a16:creationId xmlns:a16="http://schemas.microsoft.com/office/drawing/2014/main" id="{4D266F56-942B-42AE-8999-293FBD5C6AF6}"/>
                  </a:ext>
                </a:extLst>
              </p:cNvPr>
              <p:cNvSpPr txBox="1">
                <a:spLocks noRot="1" noChangeAspect="1" noMove="1" noResize="1" noEditPoints="1" noAdjustHandles="1" noChangeArrowheads="1" noChangeShapeType="1" noTextEdit="1"/>
              </p:cNvSpPr>
              <p:nvPr/>
            </p:nvSpPr>
            <p:spPr>
              <a:xfrm>
                <a:off x="1612930" y="3179300"/>
                <a:ext cx="9712531" cy="1021946"/>
              </a:xfrm>
              <a:prstGeom prst="rect">
                <a:avLst/>
              </a:prstGeom>
              <a:blipFill>
                <a:blip r:embed="rId4"/>
                <a:stretch>
                  <a:fillRect/>
                </a:stretch>
              </a:blipFill>
            </p:spPr>
            <p:txBody>
              <a:bodyPr/>
              <a:lstStyle/>
              <a:p>
                <a:r>
                  <a:rPr lang="en-US">
                    <a:noFill/>
                  </a:rPr>
                  <a:t> </a:t>
                </a:r>
              </a:p>
            </p:txBody>
          </p:sp>
        </mc:Fallback>
      </mc:AlternateContent>
      <p:cxnSp>
        <p:nvCxnSpPr>
          <p:cNvPr id="26" name="Connector: Elbow 25">
            <a:extLst>
              <a:ext uri="{FF2B5EF4-FFF2-40B4-BE49-F238E27FC236}">
                <a16:creationId xmlns:a16="http://schemas.microsoft.com/office/drawing/2014/main" id="{08CDE1E6-CFD9-481C-97FF-94A533178BDA}"/>
              </a:ext>
            </a:extLst>
          </p:cNvPr>
          <p:cNvCxnSpPr>
            <a:cxnSpLocks/>
            <a:endCxn id="25" idx="1"/>
          </p:cNvCxnSpPr>
          <p:nvPr/>
        </p:nvCxnSpPr>
        <p:spPr>
          <a:xfrm rot="16200000" flipH="1">
            <a:off x="996678" y="3074021"/>
            <a:ext cx="844366" cy="388138"/>
          </a:xfrm>
          <a:prstGeom prst="bentConnector2">
            <a:avLst/>
          </a:prstGeom>
        </p:spPr>
        <p:style>
          <a:lnRef idx="1">
            <a:schemeClr val="dk1"/>
          </a:lnRef>
          <a:fillRef idx="0">
            <a:schemeClr val="dk1"/>
          </a:fillRef>
          <a:effectRef idx="0">
            <a:schemeClr val="dk1"/>
          </a:effectRef>
          <a:fontRef idx="minor">
            <a:schemeClr val="tx1"/>
          </a:fontRef>
        </p:style>
      </p:cxnSp>
      <p:sp>
        <p:nvSpPr>
          <p:cNvPr id="28" name="Arrow: Right 27">
            <a:extLst>
              <a:ext uri="{FF2B5EF4-FFF2-40B4-BE49-F238E27FC236}">
                <a16:creationId xmlns:a16="http://schemas.microsoft.com/office/drawing/2014/main" id="{D95697CB-5555-4D2A-ABED-FFFDAA092544}"/>
              </a:ext>
            </a:extLst>
          </p:cNvPr>
          <p:cNvSpPr/>
          <p:nvPr/>
        </p:nvSpPr>
        <p:spPr>
          <a:xfrm>
            <a:off x="743250" y="5271175"/>
            <a:ext cx="335559" cy="52149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C3ABE0E1-65D3-4F4E-A55B-31441F968E23}"/>
                  </a:ext>
                </a:extLst>
              </p:cNvPr>
              <p:cNvSpPr txBox="1"/>
              <p:nvPr/>
            </p:nvSpPr>
            <p:spPr>
              <a:xfrm>
                <a:off x="3464652" y="5147200"/>
                <a:ext cx="5699765" cy="76944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4400" b="0" i="1" smtClean="0">
                              <a:latin typeface="Cambria Math" panose="02040503050406030204" pitchFamily="18" charset="0"/>
                            </a:rPr>
                          </m:ctrlPr>
                        </m:sSupPr>
                        <m:e>
                          <m:r>
                            <a:rPr lang="en-US" sz="4400" b="0" i="1" smtClean="0">
                              <a:latin typeface="Cambria Math" panose="02040503050406030204" pitchFamily="18" charset="0"/>
                            </a:rPr>
                            <m:t>𝑦</m:t>
                          </m:r>
                        </m:e>
                        <m:sup>
                          <m:r>
                            <a:rPr lang="en-US" sz="4400" b="0" i="1" smtClean="0">
                              <a:latin typeface="Cambria Math" panose="02040503050406030204" pitchFamily="18" charset="0"/>
                            </a:rPr>
                            <m:t>′</m:t>
                          </m:r>
                        </m:sup>
                      </m:sSup>
                      <m:d>
                        <m:dPr>
                          <m:ctrlPr>
                            <a:rPr lang="en-US" sz="4400" b="0" i="1" smtClean="0">
                              <a:latin typeface="Cambria Math" panose="02040503050406030204" pitchFamily="18" charset="0"/>
                            </a:rPr>
                          </m:ctrlPr>
                        </m:dPr>
                        <m:e>
                          <m:r>
                            <a:rPr lang="en-US" sz="4400" b="0" i="1" smtClean="0">
                              <a:latin typeface="Cambria Math" panose="02040503050406030204" pitchFamily="18" charset="0"/>
                            </a:rPr>
                            <m:t>𝑡</m:t>
                          </m:r>
                        </m:e>
                      </m:d>
                      <m:r>
                        <a:rPr lang="en-US" sz="4400" b="0" i="1" smtClean="0">
                          <a:latin typeface="Cambria Math" panose="02040503050406030204" pitchFamily="18" charset="0"/>
                        </a:rPr>
                        <m:t>=(</m:t>
                      </m:r>
                      <m:r>
                        <a:rPr lang="en-US" sz="4400" b="0" i="1" smtClean="0">
                          <a:latin typeface="Cambria Math" panose="02040503050406030204" pitchFamily="18" charset="0"/>
                        </a:rPr>
                        <m:t>𝑦</m:t>
                      </m:r>
                      <m:r>
                        <a:rPr lang="en-US" sz="4400" b="0" i="1" smtClean="0">
                          <a:latin typeface="Cambria Math" panose="02040503050406030204" pitchFamily="18" charset="0"/>
                        </a:rPr>
                        <m:t>∗(</m:t>
                      </m:r>
                      <m:sSup>
                        <m:sSupPr>
                          <m:ctrlPr>
                            <a:rPr lang="en-US" sz="4400" b="0" i="1" smtClean="0">
                              <a:latin typeface="Cambria Math" panose="02040503050406030204" pitchFamily="18" charset="0"/>
                            </a:rPr>
                          </m:ctrlPr>
                        </m:sSupPr>
                        <m:e>
                          <m:r>
                            <a:rPr lang="en-US" sz="4400" b="0" i="1" smtClean="0">
                              <a:latin typeface="Cambria Math" panose="02040503050406030204" pitchFamily="18" charset="0"/>
                            </a:rPr>
                            <m:t>𝑤</m:t>
                          </m:r>
                        </m:e>
                        <m:sup>
                          <m:r>
                            <a:rPr lang="en-US" sz="4400" b="0" i="1" smtClean="0">
                              <a:latin typeface="Cambria Math" panose="02040503050406030204" pitchFamily="18" charset="0"/>
                            </a:rPr>
                            <m:t>′</m:t>
                          </m:r>
                        </m:sup>
                      </m:sSup>
                      <m:r>
                        <a:rPr lang="en-US" sz="4400" b="0" i="1" smtClean="0">
                          <a:latin typeface="Cambria Math" panose="02040503050406030204" pitchFamily="18" charset="0"/>
                        </a:rPr>
                        <m:t>𝑝</m:t>
                      </m:r>
                      <m:r>
                        <a:rPr lang="en-US" sz="4400" b="0" i="1" smtClean="0">
                          <a:latin typeface="Cambria Math" panose="02040503050406030204" pitchFamily="18" charset="0"/>
                        </a:rPr>
                        <m:t>))(</m:t>
                      </m:r>
                      <m:r>
                        <a:rPr lang="en-US" sz="4400" b="0" i="1" smtClean="0">
                          <a:latin typeface="Cambria Math" panose="02040503050406030204" pitchFamily="18" charset="0"/>
                        </a:rPr>
                        <m:t>𝑡</m:t>
                      </m:r>
                      <m:r>
                        <a:rPr lang="en-US" sz="4400" b="0" i="1" smtClean="0">
                          <a:latin typeface="Cambria Math" panose="02040503050406030204" pitchFamily="18" charset="0"/>
                        </a:rPr>
                        <m:t>)</m:t>
                      </m:r>
                    </m:oMath>
                  </m:oMathPara>
                </a14:m>
                <a:endParaRPr lang="en-US" sz="4400" dirty="0"/>
              </a:p>
            </p:txBody>
          </p:sp>
        </mc:Choice>
        <mc:Fallback xmlns="">
          <p:sp>
            <p:nvSpPr>
              <p:cNvPr id="29" name="TextBox 28">
                <a:extLst>
                  <a:ext uri="{FF2B5EF4-FFF2-40B4-BE49-F238E27FC236}">
                    <a16:creationId xmlns:a16="http://schemas.microsoft.com/office/drawing/2014/main" id="{C3ABE0E1-65D3-4F4E-A55B-31441F968E23}"/>
                  </a:ext>
                </a:extLst>
              </p:cNvPr>
              <p:cNvSpPr txBox="1">
                <a:spLocks noRot="1" noChangeAspect="1" noMove="1" noResize="1" noEditPoints="1" noAdjustHandles="1" noChangeArrowheads="1" noChangeShapeType="1" noTextEdit="1"/>
              </p:cNvSpPr>
              <p:nvPr/>
            </p:nvSpPr>
            <p:spPr>
              <a:xfrm>
                <a:off x="3464652" y="5147200"/>
                <a:ext cx="5699765" cy="769441"/>
              </a:xfrm>
              <a:prstGeom prst="rect">
                <a:avLst/>
              </a:prstGeom>
              <a:blipFill>
                <a:blip r:embed="rId5"/>
                <a:stretch>
                  <a:fillRect/>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F14B9FB7-F014-4E39-B999-88F6D6ABEA54}"/>
              </a:ext>
            </a:extLst>
          </p:cNvPr>
          <p:cNvSpPr>
            <a:spLocks noGrp="1"/>
          </p:cNvSpPr>
          <p:nvPr>
            <p:ph type="sldNum" sz="quarter" idx="12"/>
          </p:nvPr>
        </p:nvSpPr>
        <p:spPr/>
        <p:txBody>
          <a:bodyPr/>
          <a:lstStyle/>
          <a:p>
            <a:fld id="{1880F96C-824F-4C37-99B8-7E149B40C9DC}" type="slidenum">
              <a:rPr lang="en-US" smtClean="0"/>
              <a:t>97</a:t>
            </a:fld>
            <a:endParaRPr lang="en-US"/>
          </a:p>
        </p:txBody>
      </p:sp>
      <p:sp>
        <p:nvSpPr>
          <p:cNvPr id="3" name="Right Brace 2">
            <a:extLst>
              <a:ext uri="{FF2B5EF4-FFF2-40B4-BE49-F238E27FC236}">
                <a16:creationId xmlns:a16="http://schemas.microsoft.com/office/drawing/2014/main" id="{8AE8EE16-6003-40DF-BE47-424D00F8B28A}"/>
              </a:ext>
            </a:extLst>
          </p:cNvPr>
          <p:cNvSpPr/>
          <p:nvPr/>
        </p:nvSpPr>
        <p:spPr>
          <a:xfrm rot="5400000">
            <a:off x="8200171" y="1860230"/>
            <a:ext cx="166602" cy="4802185"/>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B7B9956D-80E0-4D9A-AFAF-478FB6ED18F2}"/>
                  </a:ext>
                </a:extLst>
              </p:cNvPr>
              <p:cNvSpPr txBox="1"/>
              <p:nvPr/>
            </p:nvSpPr>
            <p:spPr>
              <a:xfrm>
                <a:off x="7751728" y="4402479"/>
                <a:ext cx="1063487"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𝑤</m:t>
                      </m:r>
                      <m:r>
                        <a:rPr lang="en-US" sz="2400" b="0" i="1" smtClean="0">
                          <a:latin typeface="Cambria Math" panose="02040503050406030204" pitchFamily="18" charset="0"/>
                        </a:rPr>
                        <m:t>′(</m:t>
                      </m:r>
                      <m:sSup>
                        <m:sSupPr>
                          <m:ctrlPr>
                            <a:rPr lang="vi-VN" sz="2400" b="0" i="1" smtClean="0">
                              <a:latin typeface="Cambria Math" panose="02040503050406030204" pitchFamily="18" charset="0"/>
                            </a:rPr>
                          </m:ctrlPr>
                        </m:sSupPr>
                        <m:e>
                          <m:r>
                            <a:rPr lang="vi-VN" sz="2400" b="0" i="1" smtClean="0">
                              <a:latin typeface="Cambria Math" panose="02040503050406030204" pitchFamily="18" charset="0"/>
                            </a:rPr>
                            <m:t>𝜏</m:t>
                          </m:r>
                        </m:e>
                        <m:sup>
                          <m:r>
                            <a:rPr lang="vi-VN" sz="2400" b="0" i="1" smtClean="0">
                              <a:latin typeface="Cambria Math" panose="02040503050406030204" pitchFamily="18" charset="0"/>
                            </a:rPr>
                            <m:t>′</m:t>
                          </m:r>
                        </m:sup>
                      </m:sSup>
                      <m:r>
                        <a:rPr lang="en-US" sz="2400" b="0" i="1" smtClean="0">
                          <a:latin typeface="Cambria Math" panose="02040503050406030204" pitchFamily="18" charset="0"/>
                        </a:rPr>
                        <m:t>)</m:t>
                      </m:r>
                    </m:oMath>
                  </m:oMathPara>
                </a14:m>
                <a:endParaRPr lang="en-US" sz="2400" dirty="0"/>
              </a:p>
            </p:txBody>
          </p:sp>
        </mc:Choice>
        <mc:Fallback xmlns="">
          <p:sp>
            <p:nvSpPr>
              <p:cNvPr id="4" name="TextBox 3">
                <a:extLst>
                  <a:ext uri="{FF2B5EF4-FFF2-40B4-BE49-F238E27FC236}">
                    <a16:creationId xmlns:a16="http://schemas.microsoft.com/office/drawing/2014/main" id="{B7B9956D-80E0-4D9A-AFAF-478FB6ED18F2}"/>
                  </a:ext>
                </a:extLst>
              </p:cNvPr>
              <p:cNvSpPr txBox="1">
                <a:spLocks noRot="1" noChangeAspect="1" noMove="1" noResize="1" noEditPoints="1" noAdjustHandles="1" noChangeArrowheads="1" noChangeShapeType="1" noTextEdit="1"/>
              </p:cNvSpPr>
              <p:nvPr/>
            </p:nvSpPr>
            <p:spPr>
              <a:xfrm>
                <a:off x="7751728" y="4402479"/>
                <a:ext cx="1063487" cy="461665"/>
              </a:xfrm>
              <a:prstGeom prst="rect">
                <a:avLst/>
              </a:prstGeom>
              <a:blipFill>
                <a:blip r:embed="rId6"/>
                <a:stretch>
                  <a:fillRect r="-1724" b="-17105"/>
                </a:stretch>
              </a:blipFill>
            </p:spPr>
            <p:txBody>
              <a:bodyPr/>
              <a:lstStyle/>
              <a:p>
                <a:r>
                  <a:rPr lang="en-US">
                    <a:noFill/>
                  </a:rPr>
                  <a:t> </a:t>
                </a:r>
              </a:p>
            </p:txBody>
          </p:sp>
        </mc:Fallback>
      </mc:AlternateContent>
    </p:spTree>
    <p:extLst>
      <p:ext uri="{BB962C8B-B14F-4D97-AF65-F5344CB8AC3E}">
        <p14:creationId xmlns:p14="http://schemas.microsoft.com/office/powerpoint/2010/main" val="362369916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a:xfrm>
            <a:off x="838200" y="593177"/>
            <a:ext cx="10515600" cy="1325563"/>
          </a:xfrm>
        </p:spPr>
        <p:txBody>
          <a:bodyPr>
            <a:normAutofit/>
          </a:bodyPr>
          <a:lstStyle/>
          <a:p>
            <a:r>
              <a:rPr lang="vi-VN" sz="4800" dirty="0">
                <a:latin typeface="Calibri Light" panose="020F0302020204030204" pitchFamily="34" charset="0"/>
                <a:cs typeface="Calibri Light" panose="020F0302020204030204" pitchFamily="34" charset="0"/>
              </a:rPr>
              <a:t>Spectrogram bị biến đổi</a:t>
            </a:r>
            <a:endParaRPr lang="en-US" sz="4800" dirty="0">
              <a:latin typeface="Calibri Light" panose="020F0302020204030204" pitchFamily="34" charset="0"/>
              <a:cs typeface="Calibri Light" panose="020F0302020204030204" pitchFamily="34" charset="0"/>
            </a:endParaRPr>
          </a:p>
        </p:txBody>
      </p:sp>
      <p:sp>
        <p:nvSpPr>
          <p:cNvPr id="2" name="Slide Number Placeholder 1">
            <a:extLst>
              <a:ext uri="{FF2B5EF4-FFF2-40B4-BE49-F238E27FC236}">
                <a16:creationId xmlns:a16="http://schemas.microsoft.com/office/drawing/2014/main" id="{F14B9FB7-F014-4E39-B999-88F6D6ABEA54}"/>
              </a:ext>
            </a:extLst>
          </p:cNvPr>
          <p:cNvSpPr>
            <a:spLocks noGrp="1"/>
          </p:cNvSpPr>
          <p:nvPr>
            <p:ph type="sldNum" sz="quarter" idx="12"/>
          </p:nvPr>
        </p:nvSpPr>
        <p:spPr/>
        <p:txBody>
          <a:bodyPr/>
          <a:lstStyle/>
          <a:p>
            <a:fld id="{1880F96C-824F-4C37-99B8-7E149B40C9DC}" type="slidenum">
              <a:rPr lang="en-US" smtClean="0"/>
              <a:t>98</a:t>
            </a:fld>
            <a:endParaRPr lang="en-US"/>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3CBC869A-6FA1-4075-84F8-252711A7569F}"/>
                  </a:ext>
                </a:extLst>
              </p:cNvPr>
              <p:cNvSpPr txBox="1"/>
              <p:nvPr/>
            </p:nvSpPr>
            <p:spPr>
              <a:xfrm>
                <a:off x="1273993" y="1748016"/>
                <a:ext cx="3103798"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3600" b="0" i="1" smtClean="0">
                          <a:latin typeface="Cambria Math" panose="02040503050406030204" pitchFamily="18" charset="0"/>
                        </a:rPr>
                        <m:t>(</m:t>
                      </m:r>
                      <m:r>
                        <a:rPr lang="en-US" sz="3600" b="0" i="1" smtClean="0">
                          <a:latin typeface="Cambria Math" panose="02040503050406030204" pitchFamily="18" charset="0"/>
                        </a:rPr>
                        <m:t>𝑦</m:t>
                      </m:r>
                      <m:r>
                        <a:rPr lang="en-US" sz="3600" b="0" i="1" smtClean="0">
                          <a:latin typeface="Cambria Math" panose="02040503050406030204" pitchFamily="18" charset="0"/>
                        </a:rPr>
                        <m:t>∗(</m:t>
                      </m:r>
                      <m:sSup>
                        <m:sSupPr>
                          <m:ctrlPr>
                            <a:rPr lang="en-US" sz="3600" b="0" i="1" smtClean="0">
                              <a:latin typeface="Cambria Math" panose="02040503050406030204" pitchFamily="18" charset="0"/>
                            </a:rPr>
                          </m:ctrlPr>
                        </m:sSupPr>
                        <m:e>
                          <m:r>
                            <a:rPr lang="en-US" sz="3600" b="0" i="1" smtClean="0">
                              <a:latin typeface="Cambria Math" panose="02040503050406030204" pitchFamily="18" charset="0"/>
                            </a:rPr>
                            <m:t>𝑤</m:t>
                          </m:r>
                        </m:e>
                        <m:sup>
                          <m:r>
                            <a:rPr lang="en-US" sz="3600" b="0" i="1" smtClean="0">
                              <a:latin typeface="Cambria Math" panose="02040503050406030204" pitchFamily="18" charset="0"/>
                            </a:rPr>
                            <m:t>′</m:t>
                          </m:r>
                        </m:sup>
                      </m:sSup>
                      <m:r>
                        <a:rPr lang="en-US" sz="3600" b="0" i="1" smtClean="0">
                          <a:latin typeface="Cambria Math" panose="02040503050406030204" pitchFamily="18" charset="0"/>
                        </a:rPr>
                        <m:t>𝑝</m:t>
                      </m:r>
                      <m:r>
                        <a:rPr lang="en-US" sz="3600" b="0" i="1" smtClean="0">
                          <a:latin typeface="Cambria Math" panose="02040503050406030204" pitchFamily="18" charset="0"/>
                        </a:rPr>
                        <m:t>))(</m:t>
                      </m:r>
                      <m:r>
                        <a:rPr lang="en-US" sz="3600" b="0" i="1" smtClean="0">
                          <a:latin typeface="Cambria Math" panose="02040503050406030204" pitchFamily="18" charset="0"/>
                        </a:rPr>
                        <m:t>𝑡</m:t>
                      </m:r>
                      <m:r>
                        <a:rPr lang="en-US" sz="3600" b="0" i="1" smtClean="0">
                          <a:latin typeface="Cambria Math" panose="02040503050406030204" pitchFamily="18" charset="0"/>
                        </a:rPr>
                        <m:t>)</m:t>
                      </m:r>
                    </m:oMath>
                  </m:oMathPara>
                </a14:m>
                <a:endParaRPr lang="en-US" sz="3600" dirty="0"/>
              </a:p>
            </p:txBody>
          </p:sp>
        </mc:Choice>
        <mc:Fallback xmlns="">
          <p:sp>
            <p:nvSpPr>
              <p:cNvPr id="13" name="TextBox 12">
                <a:extLst>
                  <a:ext uri="{FF2B5EF4-FFF2-40B4-BE49-F238E27FC236}">
                    <a16:creationId xmlns:a16="http://schemas.microsoft.com/office/drawing/2014/main" id="{3CBC869A-6FA1-4075-84F8-252711A7569F}"/>
                  </a:ext>
                </a:extLst>
              </p:cNvPr>
              <p:cNvSpPr txBox="1">
                <a:spLocks noRot="1" noChangeAspect="1" noMove="1" noResize="1" noEditPoints="1" noAdjustHandles="1" noChangeArrowheads="1" noChangeShapeType="1" noTextEdit="1"/>
              </p:cNvSpPr>
              <p:nvPr/>
            </p:nvSpPr>
            <p:spPr>
              <a:xfrm>
                <a:off x="1273993" y="1748016"/>
                <a:ext cx="3103798" cy="646331"/>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1C3A2C8D-F314-4815-9AD1-C39B8BF0FC02}"/>
                  </a:ext>
                </a:extLst>
              </p:cNvPr>
              <p:cNvSpPr txBox="1"/>
              <p:nvPr/>
            </p:nvSpPr>
            <p:spPr>
              <a:xfrm>
                <a:off x="7917382" y="1748017"/>
                <a:ext cx="3041409"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3600" b="0" i="1" smtClean="0">
                          <a:latin typeface="Cambria Math" panose="02040503050406030204" pitchFamily="18" charset="0"/>
                        </a:rPr>
                        <m:t>𝐶</m:t>
                      </m:r>
                      <m:r>
                        <a:rPr lang="en-US" sz="3600" b="0" i="1" smtClean="0">
                          <a:latin typeface="Cambria Math" panose="02040503050406030204" pitchFamily="18" charset="0"/>
                        </a:rPr>
                        <m:t>×(</m:t>
                      </m:r>
                      <m:r>
                        <a:rPr lang="en-US" sz="3600" b="0" i="1" smtClean="0">
                          <a:latin typeface="Cambria Math" panose="02040503050406030204" pitchFamily="18" charset="0"/>
                        </a:rPr>
                        <m:t>𝑦</m:t>
                      </m:r>
                      <m:r>
                        <a:rPr lang="en-US" sz="3600" b="0" i="1" smtClean="0">
                          <a:latin typeface="Cambria Math" panose="02040503050406030204" pitchFamily="18" charset="0"/>
                        </a:rPr>
                        <m:t>∗</m:t>
                      </m:r>
                      <m:r>
                        <a:rPr lang="en-US" sz="3600" b="0" i="1" smtClean="0">
                          <a:latin typeface="Cambria Math" panose="02040503050406030204" pitchFamily="18" charset="0"/>
                        </a:rPr>
                        <m:t>𝑝</m:t>
                      </m:r>
                      <m:r>
                        <a:rPr lang="en-US" sz="3600" b="0" i="1" smtClean="0">
                          <a:latin typeface="Cambria Math" panose="02040503050406030204" pitchFamily="18" charset="0"/>
                        </a:rPr>
                        <m:t>)(</m:t>
                      </m:r>
                      <m:r>
                        <a:rPr lang="en-US" sz="3600" b="0" i="1" smtClean="0">
                          <a:latin typeface="Cambria Math" panose="02040503050406030204" pitchFamily="18" charset="0"/>
                        </a:rPr>
                        <m:t>𝑡</m:t>
                      </m:r>
                      <m:r>
                        <a:rPr lang="en-US" sz="3600" b="0" i="1" smtClean="0">
                          <a:latin typeface="Cambria Math" panose="02040503050406030204" pitchFamily="18" charset="0"/>
                        </a:rPr>
                        <m:t>)</m:t>
                      </m:r>
                    </m:oMath>
                  </m:oMathPara>
                </a14:m>
                <a:endParaRPr lang="en-US" sz="3600" dirty="0"/>
              </a:p>
            </p:txBody>
          </p:sp>
        </mc:Choice>
        <mc:Fallback xmlns="">
          <p:sp>
            <p:nvSpPr>
              <p:cNvPr id="14" name="TextBox 13">
                <a:extLst>
                  <a:ext uri="{FF2B5EF4-FFF2-40B4-BE49-F238E27FC236}">
                    <a16:creationId xmlns:a16="http://schemas.microsoft.com/office/drawing/2014/main" id="{1C3A2C8D-F314-4815-9AD1-C39B8BF0FC02}"/>
                  </a:ext>
                </a:extLst>
              </p:cNvPr>
              <p:cNvSpPr txBox="1">
                <a:spLocks noRot="1" noChangeAspect="1" noMove="1" noResize="1" noEditPoints="1" noAdjustHandles="1" noChangeArrowheads="1" noChangeShapeType="1" noTextEdit="1"/>
              </p:cNvSpPr>
              <p:nvPr/>
            </p:nvSpPr>
            <p:spPr>
              <a:xfrm>
                <a:off x="7917382" y="1748017"/>
                <a:ext cx="3041409" cy="646331"/>
              </a:xfrm>
              <a:prstGeom prst="rect">
                <a:avLst/>
              </a:prstGeom>
              <a:blipFill>
                <a:blip r:embed="rId4"/>
                <a:stretch>
                  <a:fillRect/>
                </a:stretch>
              </a:blipFill>
            </p:spPr>
            <p:txBody>
              <a:bodyPr/>
              <a:lstStyle/>
              <a:p>
                <a:r>
                  <a:rPr lang="en-US">
                    <a:noFill/>
                  </a:rPr>
                  <a:t> </a:t>
                </a:r>
              </a:p>
            </p:txBody>
          </p:sp>
        </mc:Fallback>
      </mc:AlternateContent>
      <p:cxnSp>
        <p:nvCxnSpPr>
          <p:cNvPr id="4" name="Straight Connector 3">
            <a:extLst>
              <a:ext uri="{FF2B5EF4-FFF2-40B4-BE49-F238E27FC236}">
                <a16:creationId xmlns:a16="http://schemas.microsoft.com/office/drawing/2014/main" id="{7D025571-7A06-4BEE-9E52-B0B66737ABCD}"/>
              </a:ext>
            </a:extLst>
          </p:cNvPr>
          <p:cNvCxnSpPr/>
          <p:nvPr/>
        </p:nvCxnSpPr>
        <p:spPr>
          <a:xfrm>
            <a:off x="6096000" y="2394347"/>
            <a:ext cx="0" cy="3280896"/>
          </a:xfrm>
          <a:prstGeom prst="line">
            <a:avLst/>
          </a:prstGeom>
        </p:spPr>
        <p:style>
          <a:lnRef idx="1">
            <a:schemeClr val="accent1"/>
          </a:lnRef>
          <a:fillRef idx="0">
            <a:schemeClr val="accent1"/>
          </a:fillRef>
          <a:effectRef idx="0">
            <a:schemeClr val="accent1"/>
          </a:effectRef>
          <a:fontRef idx="minor">
            <a:schemeClr val="tx1"/>
          </a:fontRef>
        </p:style>
      </p:cxnSp>
      <p:sp>
        <p:nvSpPr>
          <p:cNvPr id="7" name="Freeform: Shape 6">
            <a:extLst>
              <a:ext uri="{FF2B5EF4-FFF2-40B4-BE49-F238E27FC236}">
                <a16:creationId xmlns:a16="http://schemas.microsoft.com/office/drawing/2014/main" id="{339AA301-FEE7-4FD2-8203-CE5BC39402C6}"/>
              </a:ext>
            </a:extLst>
          </p:cNvPr>
          <p:cNvSpPr/>
          <p:nvPr/>
        </p:nvSpPr>
        <p:spPr>
          <a:xfrm>
            <a:off x="6402853" y="3073580"/>
            <a:ext cx="2822713" cy="1681915"/>
          </a:xfrm>
          <a:custGeom>
            <a:avLst/>
            <a:gdLst>
              <a:gd name="connsiteX0" fmla="*/ 0 w 4154556"/>
              <a:gd name="connsiteY0" fmla="*/ 987012 h 2475494"/>
              <a:gd name="connsiteX1" fmla="*/ 1898373 w 4154556"/>
              <a:gd name="connsiteY1" fmla="*/ 52733 h 2475494"/>
              <a:gd name="connsiteX2" fmla="*/ 3011556 w 4154556"/>
              <a:gd name="connsiteY2" fmla="*/ 2388429 h 2475494"/>
              <a:gd name="connsiteX3" fmla="*/ 4154556 w 4154556"/>
              <a:gd name="connsiteY3" fmla="*/ 1752325 h 2475494"/>
            </a:gdLst>
            <a:ahLst/>
            <a:cxnLst>
              <a:cxn ang="0">
                <a:pos x="connsiteX0" y="connsiteY0"/>
              </a:cxn>
              <a:cxn ang="0">
                <a:pos x="connsiteX1" y="connsiteY1"/>
              </a:cxn>
              <a:cxn ang="0">
                <a:pos x="connsiteX2" y="connsiteY2"/>
              </a:cxn>
              <a:cxn ang="0">
                <a:pos x="connsiteX3" y="connsiteY3"/>
              </a:cxn>
            </a:cxnLst>
            <a:rect l="l" t="t" r="r" b="b"/>
            <a:pathLst>
              <a:path w="4154556" h="2475494">
                <a:moveTo>
                  <a:pt x="0" y="987012"/>
                </a:moveTo>
                <a:cubicBezTo>
                  <a:pt x="698223" y="403087"/>
                  <a:pt x="1396447" y="-180837"/>
                  <a:pt x="1898373" y="52733"/>
                </a:cubicBezTo>
                <a:cubicBezTo>
                  <a:pt x="2400299" y="286302"/>
                  <a:pt x="2635526" y="2105164"/>
                  <a:pt x="3011556" y="2388429"/>
                </a:cubicBezTo>
                <a:cubicBezTo>
                  <a:pt x="3387586" y="2671694"/>
                  <a:pt x="3771071" y="2212009"/>
                  <a:pt x="4154556" y="1752325"/>
                </a:cubicBezTo>
              </a:path>
            </a:pathLst>
          </a:cu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1" name="Freeform: Shape 20">
            <a:extLst>
              <a:ext uri="{FF2B5EF4-FFF2-40B4-BE49-F238E27FC236}">
                <a16:creationId xmlns:a16="http://schemas.microsoft.com/office/drawing/2014/main" id="{52DFFC39-1F7A-4947-A1D4-97F27CCD4AAD}"/>
              </a:ext>
            </a:extLst>
          </p:cNvPr>
          <p:cNvSpPr/>
          <p:nvPr/>
        </p:nvSpPr>
        <p:spPr>
          <a:xfrm>
            <a:off x="9225566" y="3193837"/>
            <a:ext cx="2822713" cy="1681915"/>
          </a:xfrm>
          <a:custGeom>
            <a:avLst/>
            <a:gdLst>
              <a:gd name="connsiteX0" fmla="*/ 0 w 4154556"/>
              <a:gd name="connsiteY0" fmla="*/ 987012 h 2475494"/>
              <a:gd name="connsiteX1" fmla="*/ 1898373 w 4154556"/>
              <a:gd name="connsiteY1" fmla="*/ 52733 h 2475494"/>
              <a:gd name="connsiteX2" fmla="*/ 3011556 w 4154556"/>
              <a:gd name="connsiteY2" fmla="*/ 2388429 h 2475494"/>
              <a:gd name="connsiteX3" fmla="*/ 4154556 w 4154556"/>
              <a:gd name="connsiteY3" fmla="*/ 1752325 h 2475494"/>
            </a:gdLst>
            <a:ahLst/>
            <a:cxnLst>
              <a:cxn ang="0">
                <a:pos x="connsiteX0" y="connsiteY0"/>
              </a:cxn>
              <a:cxn ang="0">
                <a:pos x="connsiteX1" y="connsiteY1"/>
              </a:cxn>
              <a:cxn ang="0">
                <a:pos x="connsiteX2" y="connsiteY2"/>
              </a:cxn>
              <a:cxn ang="0">
                <a:pos x="connsiteX3" y="connsiteY3"/>
              </a:cxn>
            </a:cxnLst>
            <a:rect l="l" t="t" r="r" b="b"/>
            <a:pathLst>
              <a:path w="4154556" h="2475494">
                <a:moveTo>
                  <a:pt x="0" y="987012"/>
                </a:moveTo>
                <a:cubicBezTo>
                  <a:pt x="698223" y="403087"/>
                  <a:pt x="1396447" y="-180837"/>
                  <a:pt x="1898373" y="52733"/>
                </a:cubicBezTo>
                <a:cubicBezTo>
                  <a:pt x="2400299" y="286302"/>
                  <a:pt x="2635526" y="2105164"/>
                  <a:pt x="3011556" y="2388429"/>
                </a:cubicBezTo>
                <a:cubicBezTo>
                  <a:pt x="3387586" y="2671694"/>
                  <a:pt x="3771071" y="2212009"/>
                  <a:pt x="4154556" y="1752325"/>
                </a:cubicBezTo>
              </a:path>
            </a:pathLst>
          </a:cu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DA364392-92D2-48F0-9D89-7337BC131E8A}"/>
              </a:ext>
            </a:extLst>
          </p:cNvPr>
          <p:cNvCxnSpPr>
            <a:stCxn id="21" idx="0"/>
            <a:endCxn id="7" idx="3"/>
          </p:cNvCxnSpPr>
          <p:nvPr/>
        </p:nvCxnSpPr>
        <p:spPr>
          <a:xfrm>
            <a:off x="9225566" y="3864439"/>
            <a:ext cx="0" cy="399716"/>
          </a:xfrm>
          <a:prstGeom prst="line">
            <a:avLst/>
          </a:prstGeom>
        </p:spPr>
        <p:style>
          <a:lnRef idx="1">
            <a:schemeClr val="dk1"/>
          </a:lnRef>
          <a:fillRef idx="0">
            <a:schemeClr val="dk1"/>
          </a:fillRef>
          <a:effectRef idx="0">
            <a:schemeClr val="dk1"/>
          </a:effectRef>
          <a:fontRef idx="minor">
            <a:schemeClr val="tx1"/>
          </a:fontRef>
        </p:style>
      </p:cxnSp>
      <p:sp>
        <p:nvSpPr>
          <p:cNvPr id="10" name="Oval 9">
            <a:extLst>
              <a:ext uri="{FF2B5EF4-FFF2-40B4-BE49-F238E27FC236}">
                <a16:creationId xmlns:a16="http://schemas.microsoft.com/office/drawing/2014/main" id="{30F824B4-00C1-42CF-9D8D-6A421B7B0222}"/>
              </a:ext>
            </a:extLst>
          </p:cNvPr>
          <p:cNvSpPr/>
          <p:nvPr/>
        </p:nvSpPr>
        <p:spPr>
          <a:xfrm>
            <a:off x="8904407" y="3626336"/>
            <a:ext cx="642320" cy="816915"/>
          </a:xfrm>
          <a:prstGeom prst="ellipse">
            <a:avLst/>
          </a:prstGeom>
          <a:noFill/>
          <a:ln>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3" name="Arrow: Right 22">
            <a:extLst>
              <a:ext uri="{FF2B5EF4-FFF2-40B4-BE49-F238E27FC236}">
                <a16:creationId xmlns:a16="http://schemas.microsoft.com/office/drawing/2014/main" id="{EC99F5D4-41CB-4B5D-843F-69B99F61C7BC}"/>
              </a:ext>
            </a:extLst>
          </p:cNvPr>
          <p:cNvSpPr/>
          <p:nvPr/>
        </p:nvSpPr>
        <p:spPr>
          <a:xfrm>
            <a:off x="6402853" y="5414496"/>
            <a:ext cx="335559" cy="52149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50EC8680-2599-4283-8865-BD7826552C17}"/>
              </a:ext>
            </a:extLst>
          </p:cNvPr>
          <p:cNvSpPr txBox="1"/>
          <p:nvPr/>
        </p:nvSpPr>
        <p:spPr>
          <a:xfrm>
            <a:off x="7434803" y="5448670"/>
            <a:ext cx="4006565" cy="461665"/>
          </a:xfrm>
          <a:prstGeom prst="rect">
            <a:avLst/>
          </a:prstGeom>
          <a:noFill/>
        </p:spPr>
        <p:txBody>
          <a:bodyPr wrap="square" rtlCol="0">
            <a:spAutoFit/>
          </a:bodyPr>
          <a:lstStyle/>
          <a:p>
            <a:r>
              <a:rPr lang="vi-VN" sz="2400" dirty="0"/>
              <a:t>Đạo hàm sẽ </a:t>
            </a:r>
            <a:r>
              <a:rPr lang="vi-VN" sz="2400" dirty="0">
                <a:solidFill>
                  <a:srgbClr val="FF0000"/>
                </a:solidFill>
              </a:rPr>
              <a:t>không liên tục</a:t>
            </a:r>
            <a:endParaRPr lang="en-US" sz="2400" dirty="0">
              <a:solidFill>
                <a:srgbClr val="FF0000"/>
              </a:solidFill>
            </a:endParaRPr>
          </a:p>
        </p:txBody>
      </p:sp>
      <p:pic>
        <p:nvPicPr>
          <p:cNvPr id="40" name="Picture 39" descr="Chart, line chart&#10;&#10;Description automatically generated">
            <a:extLst>
              <a:ext uri="{FF2B5EF4-FFF2-40B4-BE49-F238E27FC236}">
                <a16:creationId xmlns:a16="http://schemas.microsoft.com/office/drawing/2014/main" id="{AE6AAEC6-953F-45B5-9CED-F10B960EAD68}"/>
              </a:ext>
            </a:extLst>
          </p:cNvPr>
          <p:cNvPicPr>
            <a:picLocks noChangeAspect="1"/>
          </p:cNvPicPr>
          <p:nvPr/>
        </p:nvPicPr>
        <p:blipFill rotWithShape="1">
          <a:blip r:embed="rId5">
            <a:extLst>
              <a:ext uri="{28A0092B-C50C-407E-A947-70E740481C1C}">
                <a14:useLocalDpi xmlns:a14="http://schemas.microsoft.com/office/drawing/2010/main" val="0"/>
              </a:ext>
            </a:extLst>
          </a:blip>
          <a:srcRect l="16174" t="11701" r="14336" b="12636"/>
          <a:stretch/>
        </p:blipFill>
        <p:spPr>
          <a:xfrm>
            <a:off x="1669764" y="3005426"/>
            <a:ext cx="2593338" cy="2117741"/>
          </a:xfrm>
          <a:prstGeom prst="rect">
            <a:avLst/>
          </a:prstGeom>
        </p:spPr>
      </p:pic>
      <p:sp>
        <p:nvSpPr>
          <p:cNvPr id="41" name="Arrow: Right 40">
            <a:extLst>
              <a:ext uri="{FF2B5EF4-FFF2-40B4-BE49-F238E27FC236}">
                <a16:creationId xmlns:a16="http://schemas.microsoft.com/office/drawing/2014/main" id="{3EB028B8-15EB-42F3-87FD-846BDC09CF2C}"/>
              </a:ext>
            </a:extLst>
          </p:cNvPr>
          <p:cNvSpPr/>
          <p:nvPr/>
        </p:nvSpPr>
        <p:spPr>
          <a:xfrm>
            <a:off x="667947" y="5414496"/>
            <a:ext cx="335559" cy="52149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9A87CDC7-C5F0-4E7A-A6D0-908E3426937C}"/>
              </a:ext>
            </a:extLst>
          </p:cNvPr>
          <p:cNvSpPr txBox="1"/>
          <p:nvPr/>
        </p:nvSpPr>
        <p:spPr>
          <a:xfrm>
            <a:off x="1699897" y="5448670"/>
            <a:ext cx="4006565" cy="461665"/>
          </a:xfrm>
          <a:prstGeom prst="rect">
            <a:avLst/>
          </a:prstGeom>
          <a:noFill/>
        </p:spPr>
        <p:txBody>
          <a:bodyPr wrap="square" rtlCol="0">
            <a:spAutoFit/>
          </a:bodyPr>
          <a:lstStyle/>
          <a:p>
            <a:r>
              <a:rPr lang="vi-VN" sz="2400" dirty="0"/>
              <a:t>Đạo hàm sẽ </a:t>
            </a:r>
            <a:r>
              <a:rPr lang="vi-VN" sz="2400" dirty="0">
                <a:solidFill>
                  <a:srgbClr val="FF0000"/>
                </a:solidFill>
              </a:rPr>
              <a:t>liên tục</a:t>
            </a:r>
            <a:endParaRPr lang="en-US" sz="2400" dirty="0">
              <a:solidFill>
                <a:srgbClr val="FF0000"/>
              </a:solidFill>
            </a:endParaRPr>
          </a:p>
        </p:txBody>
      </p:sp>
    </p:spTree>
    <p:extLst>
      <p:ext uri="{BB962C8B-B14F-4D97-AF65-F5344CB8AC3E}">
        <p14:creationId xmlns:p14="http://schemas.microsoft.com/office/powerpoint/2010/main" val="292301776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a:xfrm>
            <a:off x="838200" y="593177"/>
            <a:ext cx="10515600" cy="1325563"/>
          </a:xfrm>
        </p:spPr>
        <p:txBody>
          <a:bodyPr>
            <a:normAutofit/>
          </a:bodyPr>
          <a:lstStyle/>
          <a:p>
            <a:r>
              <a:rPr lang="vi-VN" sz="4800" dirty="0">
                <a:latin typeface="Calibri Light" panose="020F0302020204030204" pitchFamily="34" charset="0"/>
                <a:cs typeface="Calibri Light" panose="020F0302020204030204" pitchFamily="34" charset="0"/>
              </a:rPr>
              <a:t>Spectrogram bị biến đổi</a:t>
            </a:r>
            <a:endParaRPr lang="en-US" sz="4800" dirty="0">
              <a:latin typeface="Calibri Light" panose="020F0302020204030204" pitchFamily="34" charset="0"/>
              <a:cs typeface="Calibri Light" panose="020F0302020204030204" pitchFamily="34" charset="0"/>
            </a:endParaRPr>
          </a:p>
        </p:txBody>
      </p:sp>
      <p:sp>
        <p:nvSpPr>
          <p:cNvPr id="2" name="Slide Number Placeholder 1">
            <a:extLst>
              <a:ext uri="{FF2B5EF4-FFF2-40B4-BE49-F238E27FC236}">
                <a16:creationId xmlns:a16="http://schemas.microsoft.com/office/drawing/2014/main" id="{F14B9FB7-F014-4E39-B999-88F6D6ABEA54}"/>
              </a:ext>
            </a:extLst>
          </p:cNvPr>
          <p:cNvSpPr>
            <a:spLocks noGrp="1"/>
          </p:cNvSpPr>
          <p:nvPr>
            <p:ph type="sldNum" sz="quarter" idx="12"/>
          </p:nvPr>
        </p:nvSpPr>
        <p:spPr/>
        <p:txBody>
          <a:bodyPr/>
          <a:lstStyle/>
          <a:p>
            <a:fld id="{1880F96C-824F-4C37-99B8-7E149B40C9DC}" type="slidenum">
              <a:rPr lang="en-US" smtClean="0"/>
              <a:t>99</a:t>
            </a:fld>
            <a:endParaRPr lang="en-US"/>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3CBC869A-6FA1-4075-84F8-252711A7569F}"/>
                  </a:ext>
                </a:extLst>
              </p:cNvPr>
              <p:cNvSpPr txBox="1"/>
              <p:nvPr/>
            </p:nvSpPr>
            <p:spPr>
              <a:xfrm>
                <a:off x="1273993" y="1748016"/>
                <a:ext cx="3103798"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3600" b="0" i="1" smtClean="0">
                          <a:latin typeface="Cambria Math" panose="02040503050406030204" pitchFamily="18" charset="0"/>
                        </a:rPr>
                        <m:t>(</m:t>
                      </m:r>
                      <m:r>
                        <a:rPr lang="en-US" sz="3600" b="0" i="1" smtClean="0">
                          <a:latin typeface="Cambria Math" panose="02040503050406030204" pitchFamily="18" charset="0"/>
                        </a:rPr>
                        <m:t>𝑦</m:t>
                      </m:r>
                      <m:r>
                        <a:rPr lang="en-US" sz="3600" b="0" i="1" smtClean="0">
                          <a:latin typeface="Cambria Math" panose="02040503050406030204" pitchFamily="18" charset="0"/>
                        </a:rPr>
                        <m:t>∗(</m:t>
                      </m:r>
                      <m:sSup>
                        <m:sSupPr>
                          <m:ctrlPr>
                            <a:rPr lang="en-US" sz="3600" b="0" i="1" smtClean="0">
                              <a:latin typeface="Cambria Math" panose="02040503050406030204" pitchFamily="18" charset="0"/>
                            </a:rPr>
                          </m:ctrlPr>
                        </m:sSupPr>
                        <m:e>
                          <m:r>
                            <a:rPr lang="en-US" sz="3600" b="0" i="1" smtClean="0">
                              <a:latin typeface="Cambria Math" panose="02040503050406030204" pitchFamily="18" charset="0"/>
                            </a:rPr>
                            <m:t>𝑤</m:t>
                          </m:r>
                        </m:e>
                        <m:sup>
                          <m:r>
                            <a:rPr lang="en-US" sz="3600" b="0" i="1" smtClean="0">
                              <a:latin typeface="Cambria Math" panose="02040503050406030204" pitchFamily="18" charset="0"/>
                            </a:rPr>
                            <m:t>′</m:t>
                          </m:r>
                        </m:sup>
                      </m:sSup>
                      <m:r>
                        <a:rPr lang="en-US" sz="3600" b="0" i="1" smtClean="0">
                          <a:latin typeface="Cambria Math" panose="02040503050406030204" pitchFamily="18" charset="0"/>
                        </a:rPr>
                        <m:t>𝑝</m:t>
                      </m:r>
                      <m:r>
                        <a:rPr lang="en-US" sz="3600" b="0" i="1" smtClean="0">
                          <a:latin typeface="Cambria Math" panose="02040503050406030204" pitchFamily="18" charset="0"/>
                        </a:rPr>
                        <m:t>))(</m:t>
                      </m:r>
                      <m:r>
                        <a:rPr lang="en-US" sz="3600" b="0" i="1" smtClean="0">
                          <a:latin typeface="Cambria Math" panose="02040503050406030204" pitchFamily="18" charset="0"/>
                        </a:rPr>
                        <m:t>𝑡</m:t>
                      </m:r>
                      <m:r>
                        <a:rPr lang="en-US" sz="3600" b="0" i="1" smtClean="0">
                          <a:latin typeface="Cambria Math" panose="02040503050406030204" pitchFamily="18" charset="0"/>
                        </a:rPr>
                        <m:t>)</m:t>
                      </m:r>
                    </m:oMath>
                  </m:oMathPara>
                </a14:m>
                <a:endParaRPr lang="en-US" sz="3600" dirty="0"/>
              </a:p>
            </p:txBody>
          </p:sp>
        </mc:Choice>
        <mc:Fallback xmlns="">
          <p:sp>
            <p:nvSpPr>
              <p:cNvPr id="13" name="TextBox 12">
                <a:extLst>
                  <a:ext uri="{FF2B5EF4-FFF2-40B4-BE49-F238E27FC236}">
                    <a16:creationId xmlns:a16="http://schemas.microsoft.com/office/drawing/2014/main" id="{3CBC869A-6FA1-4075-84F8-252711A7569F}"/>
                  </a:ext>
                </a:extLst>
              </p:cNvPr>
              <p:cNvSpPr txBox="1">
                <a:spLocks noRot="1" noChangeAspect="1" noMove="1" noResize="1" noEditPoints="1" noAdjustHandles="1" noChangeArrowheads="1" noChangeShapeType="1" noTextEdit="1"/>
              </p:cNvSpPr>
              <p:nvPr/>
            </p:nvSpPr>
            <p:spPr>
              <a:xfrm>
                <a:off x="1273993" y="1748016"/>
                <a:ext cx="3103798" cy="646331"/>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1C3A2C8D-F314-4815-9AD1-C39B8BF0FC02}"/>
                  </a:ext>
                </a:extLst>
              </p:cNvPr>
              <p:cNvSpPr txBox="1"/>
              <p:nvPr/>
            </p:nvSpPr>
            <p:spPr>
              <a:xfrm>
                <a:off x="7917382" y="1748017"/>
                <a:ext cx="3041409"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3600" b="0" i="1" smtClean="0">
                          <a:latin typeface="Cambria Math" panose="02040503050406030204" pitchFamily="18" charset="0"/>
                        </a:rPr>
                        <m:t>𝐶</m:t>
                      </m:r>
                      <m:r>
                        <a:rPr lang="en-US" sz="3600" b="0" i="1" smtClean="0">
                          <a:latin typeface="Cambria Math" panose="02040503050406030204" pitchFamily="18" charset="0"/>
                        </a:rPr>
                        <m:t>×(</m:t>
                      </m:r>
                      <m:r>
                        <a:rPr lang="en-US" sz="3600" b="0" i="1" smtClean="0">
                          <a:latin typeface="Cambria Math" panose="02040503050406030204" pitchFamily="18" charset="0"/>
                        </a:rPr>
                        <m:t>𝑦</m:t>
                      </m:r>
                      <m:r>
                        <a:rPr lang="en-US" sz="3600" b="0" i="1" smtClean="0">
                          <a:latin typeface="Cambria Math" panose="02040503050406030204" pitchFamily="18" charset="0"/>
                        </a:rPr>
                        <m:t>∗</m:t>
                      </m:r>
                      <m:r>
                        <a:rPr lang="en-US" sz="3600" b="0" i="1" smtClean="0">
                          <a:latin typeface="Cambria Math" panose="02040503050406030204" pitchFamily="18" charset="0"/>
                        </a:rPr>
                        <m:t>𝑝</m:t>
                      </m:r>
                      <m:r>
                        <a:rPr lang="en-US" sz="3600" b="0" i="1" smtClean="0">
                          <a:latin typeface="Cambria Math" panose="02040503050406030204" pitchFamily="18" charset="0"/>
                        </a:rPr>
                        <m:t>)(</m:t>
                      </m:r>
                      <m:r>
                        <a:rPr lang="en-US" sz="3600" b="0" i="1" smtClean="0">
                          <a:latin typeface="Cambria Math" panose="02040503050406030204" pitchFamily="18" charset="0"/>
                        </a:rPr>
                        <m:t>𝑡</m:t>
                      </m:r>
                      <m:r>
                        <a:rPr lang="en-US" sz="3600" b="0" i="1" smtClean="0">
                          <a:latin typeface="Cambria Math" panose="02040503050406030204" pitchFamily="18" charset="0"/>
                        </a:rPr>
                        <m:t>)</m:t>
                      </m:r>
                    </m:oMath>
                  </m:oMathPara>
                </a14:m>
                <a:endParaRPr lang="en-US" sz="3600" dirty="0"/>
              </a:p>
            </p:txBody>
          </p:sp>
        </mc:Choice>
        <mc:Fallback xmlns="">
          <p:sp>
            <p:nvSpPr>
              <p:cNvPr id="14" name="TextBox 13">
                <a:extLst>
                  <a:ext uri="{FF2B5EF4-FFF2-40B4-BE49-F238E27FC236}">
                    <a16:creationId xmlns:a16="http://schemas.microsoft.com/office/drawing/2014/main" id="{1C3A2C8D-F314-4815-9AD1-C39B8BF0FC02}"/>
                  </a:ext>
                </a:extLst>
              </p:cNvPr>
              <p:cNvSpPr txBox="1">
                <a:spLocks noRot="1" noChangeAspect="1" noMove="1" noResize="1" noEditPoints="1" noAdjustHandles="1" noChangeArrowheads="1" noChangeShapeType="1" noTextEdit="1"/>
              </p:cNvSpPr>
              <p:nvPr/>
            </p:nvSpPr>
            <p:spPr>
              <a:xfrm>
                <a:off x="7917382" y="1748017"/>
                <a:ext cx="3041409" cy="646331"/>
              </a:xfrm>
              <a:prstGeom prst="rect">
                <a:avLst/>
              </a:prstGeom>
              <a:blipFill>
                <a:blip r:embed="rId4"/>
                <a:stretch>
                  <a:fillRect/>
                </a:stretch>
              </a:blipFill>
            </p:spPr>
            <p:txBody>
              <a:bodyPr/>
              <a:lstStyle/>
              <a:p>
                <a:r>
                  <a:rPr lang="en-US">
                    <a:noFill/>
                  </a:rPr>
                  <a:t> </a:t>
                </a:r>
              </a:p>
            </p:txBody>
          </p:sp>
        </mc:Fallback>
      </mc:AlternateContent>
      <p:cxnSp>
        <p:nvCxnSpPr>
          <p:cNvPr id="4" name="Straight Connector 3">
            <a:extLst>
              <a:ext uri="{FF2B5EF4-FFF2-40B4-BE49-F238E27FC236}">
                <a16:creationId xmlns:a16="http://schemas.microsoft.com/office/drawing/2014/main" id="{7D025571-7A06-4BEE-9E52-B0B66737ABCD}"/>
              </a:ext>
            </a:extLst>
          </p:cNvPr>
          <p:cNvCxnSpPr>
            <a:cxnSpLocks/>
          </p:cNvCxnSpPr>
          <p:nvPr/>
        </p:nvCxnSpPr>
        <p:spPr>
          <a:xfrm>
            <a:off x="6096000" y="2394347"/>
            <a:ext cx="0" cy="4165844"/>
          </a:xfrm>
          <a:prstGeom prst="line">
            <a:avLst/>
          </a:prstGeom>
        </p:spPr>
        <p:style>
          <a:lnRef idx="1">
            <a:schemeClr val="accent1"/>
          </a:lnRef>
          <a:fillRef idx="0">
            <a:schemeClr val="accent1"/>
          </a:fillRef>
          <a:effectRef idx="0">
            <a:schemeClr val="accent1"/>
          </a:effectRef>
          <a:fontRef idx="minor">
            <a:schemeClr val="tx1"/>
          </a:fontRef>
        </p:style>
      </p:cxnSp>
      <p:pic>
        <p:nvPicPr>
          <p:cNvPr id="12" name="Picture 11" descr="A screenshot of a video game&#10;&#10;Description automatically generated with medium confidence">
            <a:extLst>
              <a:ext uri="{FF2B5EF4-FFF2-40B4-BE49-F238E27FC236}">
                <a16:creationId xmlns:a16="http://schemas.microsoft.com/office/drawing/2014/main" id="{899A4D59-8162-4B55-98D1-66B4EDCA909F}"/>
              </a:ext>
            </a:extLst>
          </p:cNvPr>
          <p:cNvPicPr>
            <a:picLocks noChangeAspect="1"/>
          </p:cNvPicPr>
          <p:nvPr/>
        </p:nvPicPr>
        <p:blipFill rotWithShape="1">
          <a:blip r:embed="rId5">
            <a:extLst>
              <a:ext uri="{28A0092B-C50C-407E-A947-70E740481C1C}">
                <a14:useLocalDpi xmlns:a14="http://schemas.microsoft.com/office/drawing/2010/main" val="0"/>
              </a:ext>
            </a:extLst>
          </a:blip>
          <a:srcRect l="9796" t="8721" r="43322" b="16266"/>
          <a:stretch/>
        </p:blipFill>
        <p:spPr>
          <a:xfrm>
            <a:off x="6398380" y="2464341"/>
            <a:ext cx="5176502" cy="1927276"/>
          </a:xfrm>
          <a:prstGeom prst="rect">
            <a:avLst/>
          </a:prstGeom>
        </p:spPr>
      </p:pic>
      <p:pic>
        <p:nvPicPr>
          <p:cNvPr id="1034" name="Picture 10">
            <a:extLst>
              <a:ext uri="{FF2B5EF4-FFF2-40B4-BE49-F238E27FC236}">
                <a16:creationId xmlns:a16="http://schemas.microsoft.com/office/drawing/2014/main" id="{C4D8A38F-4825-4D1C-94D2-819935A390F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72003" t="53449" r="724" b="7217"/>
          <a:stretch/>
        </p:blipFill>
        <p:spPr bwMode="auto">
          <a:xfrm>
            <a:off x="557485" y="2466382"/>
            <a:ext cx="5176502" cy="1925235"/>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a:extLst>
              <a:ext uri="{FF2B5EF4-FFF2-40B4-BE49-F238E27FC236}">
                <a16:creationId xmlns:a16="http://schemas.microsoft.com/office/drawing/2014/main" id="{16C8DF09-B468-4146-B161-7377F6538FCC}"/>
              </a:ext>
            </a:extLst>
          </p:cNvPr>
          <p:cNvSpPr/>
          <p:nvPr/>
        </p:nvSpPr>
        <p:spPr>
          <a:xfrm>
            <a:off x="6708913" y="2860962"/>
            <a:ext cx="665916" cy="153065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8091C4A6-1362-4095-9235-EEB438F7C49A}"/>
              </a:ext>
            </a:extLst>
          </p:cNvPr>
          <p:cNvSpPr/>
          <p:nvPr/>
        </p:nvSpPr>
        <p:spPr>
          <a:xfrm>
            <a:off x="8653672" y="2454413"/>
            <a:ext cx="1146309" cy="114204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descr="A picture containing text&#10;&#10;Description automatically generated">
            <a:extLst>
              <a:ext uri="{FF2B5EF4-FFF2-40B4-BE49-F238E27FC236}">
                <a16:creationId xmlns:a16="http://schemas.microsoft.com/office/drawing/2014/main" id="{087AF4C8-D2C1-48C2-9DB0-A04AC7DB41C9}"/>
              </a:ext>
            </a:extLst>
          </p:cNvPr>
          <p:cNvPicPr>
            <a:picLocks noChangeAspect="1"/>
          </p:cNvPicPr>
          <p:nvPr/>
        </p:nvPicPr>
        <p:blipFill rotWithShape="1">
          <a:blip r:embed="rId7">
            <a:extLst>
              <a:ext uri="{28A0092B-C50C-407E-A947-70E740481C1C}">
                <a14:useLocalDpi xmlns:a14="http://schemas.microsoft.com/office/drawing/2010/main" val="0"/>
              </a:ext>
            </a:extLst>
          </a:blip>
          <a:srcRect l="2378" t="858" r="1560" b="4297"/>
          <a:stretch/>
        </p:blipFill>
        <p:spPr>
          <a:xfrm>
            <a:off x="6398380" y="4460676"/>
            <a:ext cx="5176493" cy="1937204"/>
          </a:xfrm>
          <a:prstGeom prst="rect">
            <a:avLst/>
          </a:prstGeom>
        </p:spPr>
      </p:pic>
      <p:sp>
        <p:nvSpPr>
          <p:cNvPr id="33" name="Rectangle 32">
            <a:extLst>
              <a:ext uri="{FF2B5EF4-FFF2-40B4-BE49-F238E27FC236}">
                <a16:creationId xmlns:a16="http://schemas.microsoft.com/office/drawing/2014/main" id="{5EA01985-BE5A-4BCD-A720-46CB1FC4995B}"/>
              </a:ext>
            </a:extLst>
          </p:cNvPr>
          <p:cNvSpPr/>
          <p:nvPr/>
        </p:nvSpPr>
        <p:spPr>
          <a:xfrm>
            <a:off x="7146236" y="4460676"/>
            <a:ext cx="457200" cy="114204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8" name="Picture 14">
            <a:extLst>
              <a:ext uri="{FF2B5EF4-FFF2-40B4-BE49-F238E27FC236}">
                <a16:creationId xmlns:a16="http://schemas.microsoft.com/office/drawing/2014/main" id="{2F2AB0F7-FAF2-4732-BB36-6232FD74AD5F}"/>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71035" t="52906" r="1378" b="6708"/>
          <a:stretch/>
        </p:blipFill>
        <p:spPr bwMode="auto">
          <a:xfrm>
            <a:off x="557484" y="4460676"/>
            <a:ext cx="5176481" cy="19372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071458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1646</TotalTime>
  <Words>8331</Words>
  <Application>Microsoft Office PowerPoint</Application>
  <PresentationFormat>Widescreen</PresentationFormat>
  <Paragraphs>1051</Paragraphs>
  <Slides>118</Slides>
  <Notes>66</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118</vt:i4>
      </vt:variant>
    </vt:vector>
  </HeadingPairs>
  <TitlesOfParts>
    <vt:vector size="123" baseType="lpstr">
      <vt:lpstr>Arial</vt:lpstr>
      <vt:lpstr>Calibri</vt:lpstr>
      <vt:lpstr>Calibri Light</vt:lpstr>
      <vt:lpstr>Cambria Math</vt:lpstr>
      <vt:lpstr>Office Theme</vt:lpstr>
      <vt:lpstr>Giảm nhiễu âm thanh  bằng học sâu</vt:lpstr>
      <vt:lpstr>PowerPoint Presentation</vt:lpstr>
      <vt:lpstr>1. Giới thiệu bài toán</vt:lpstr>
      <vt:lpstr>Đặt vấn đề</vt:lpstr>
      <vt:lpstr>Giới thiệu bài toán</vt:lpstr>
      <vt:lpstr>Giới thiệu bài toán</vt:lpstr>
      <vt:lpstr>Mục tiêu</vt:lpstr>
      <vt:lpstr>Thách thức</vt:lpstr>
      <vt:lpstr>Giới hạn phạm vi đề tài</vt:lpstr>
      <vt:lpstr>Khảo sát các loại nhiễu phổ biến</vt:lpstr>
      <vt:lpstr>Kết quả khảo sát tiếng ồn</vt:lpstr>
      <vt:lpstr>Khảo sát cấu hình máy tính</vt:lpstr>
      <vt:lpstr>Kết quả khảo sát cấu hình máy tính</vt:lpstr>
      <vt:lpstr>Khảo sát ứng dụng lọc nhiễu</vt:lpstr>
      <vt:lpstr>Kết quả mong đợi</vt:lpstr>
      <vt:lpstr>2. Kiến thức nền tảng</vt:lpstr>
      <vt:lpstr>Biến đổi Fourier</vt:lpstr>
      <vt:lpstr>Biến đổi Fourier</vt:lpstr>
      <vt:lpstr>Biến đổi Fourier</vt:lpstr>
      <vt:lpstr>Biến đổi Fourier thời gian ngắn</vt:lpstr>
      <vt:lpstr>Biến đổi Fourier thời gian ngắn</vt:lpstr>
      <vt:lpstr>Biến đổi Fourier thời gian ngắn</vt:lpstr>
      <vt:lpstr>Biến đổi Fourier thời gian ngắn</vt:lpstr>
      <vt:lpstr>Biến đổi Fourier thời gian ngắn</vt:lpstr>
      <vt:lpstr>Đánh giá chất lượng âm thanh</vt:lpstr>
      <vt:lpstr>Tần số Mel – Mel filters bank [1]</vt:lpstr>
      <vt:lpstr>Short-time Objective Intelligibility Measure [2]</vt:lpstr>
      <vt:lpstr>Chuyển tần số thường sang tần số nghe</vt:lpstr>
      <vt:lpstr>Hệ số tương quan Pearson</vt:lpstr>
      <vt:lpstr>Perceptual Evaluation of Speech Quality [3]</vt:lpstr>
      <vt:lpstr>Perceptual Evaluation of Speech Quality</vt:lpstr>
      <vt:lpstr>Perceptual Evaluation of Speech Quality</vt:lpstr>
      <vt:lpstr>Perceptual Evaluation of Speech Quality (PESQ)</vt:lpstr>
      <vt:lpstr>A Non-Intrusive Perceptual Objective Speech Quality Metric [4]</vt:lpstr>
      <vt:lpstr>A Non-Intrusive Perceptual Objective Speech Quality Metric</vt:lpstr>
      <vt:lpstr>Thang đo chất lượng âm thanh</vt:lpstr>
      <vt:lpstr>3. Chuẩn bị thực nghiệm</vt:lpstr>
      <vt:lpstr>Cách tiếp cận cổ điển</vt:lpstr>
      <vt:lpstr>Cách tiếp cận cổ điển</vt:lpstr>
      <vt:lpstr>Cách tiếp cận dùng học sâu</vt:lpstr>
      <vt:lpstr>Dual signal Transformation LSTM</vt:lpstr>
      <vt:lpstr>Full band Sub band Fusion Model</vt:lpstr>
      <vt:lpstr>Cách tiếp cận cổ điển</vt:lpstr>
      <vt:lpstr>Chuẩn bị dữ liệu</vt:lpstr>
      <vt:lpstr>Nguồn dữ liệu sạch</vt:lpstr>
      <vt:lpstr>Quá trình trộn nhiễu</vt:lpstr>
      <vt:lpstr>Quá trình trộn nhiễu</vt:lpstr>
      <vt:lpstr>5. Hướng tiếp cận đề xuất</vt:lpstr>
      <vt:lpstr>Cơ sở đề xuất mô hình</vt:lpstr>
      <vt:lpstr>Phiên bản 1: Mô hình sơ khởi</vt:lpstr>
      <vt:lpstr>Ý tưởng ban đầu</vt:lpstr>
      <vt:lpstr>Phiên bản 1: Mô hình sơ khởi</vt:lpstr>
      <vt:lpstr>Phiên bản 2: Lookahead</vt:lpstr>
      <vt:lpstr>Phiên bản 2: Lookahead</vt:lpstr>
      <vt:lpstr>Phiên bản 3: Cải tiến Lookahead</vt:lpstr>
      <vt:lpstr>Phiên bản 3: Cải tiến Lookahead</vt:lpstr>
      <vt:lpstr>Lớp Masking</vt:lpstr>
      <vt:lpstr>Output của bộ nén dữ liệu tích chập</vt:lpstr>
      <vt:lpstr>Signal Distoriton Rate</vt:lpstr>
      <vt:lpstr>Ví dụ SDR</vt:lpstr>
      <vt:lpstr>Scale Invariant Signal Distoriton Rate</vt:lpstr>
      <vt:lpstr>Ví dụ SI\-SDR</vt:lpstr>
      <vt:lpstr>Cơ sở đề xuất hàm tăng cường mất mát</vt:lpstr>
      <vt:lpstr>Cơ sở đề xuất hàm tăng cường mất mát</vt:lpstr>
      <vt:lpstr>Hàm mất mát đề xuất</vt:lpstr>
      <vt:lpstr>Hàm mất mát đề xuất</vt:lpstr>
      <vt:lpstr>5. Kết quả huấn luyện mô hình</vt:lpstr>
      <vt:lpstr>Đánh giá chất lượng</vt:lpstr>
      <vt:lpstr>Đánh giá chất lượng</vt:lpstr>
      <vt:lpstr>Đánh giá chất lượng</vt:lpstr>
      <vt:lpstr>Đánh giá chất lượng</vt:lpstr>
      <vt:lpstr>Đánh giá chất lượng</vt:lpstr>
      <vt:lpstr>Đánh giá chất lượng</vt:lpstr>
      <vt:lpstr>Đánh giá chất lượng</vt:lpstr>
      <vt:lpstr>Đánh giá chất lượng</vt:lpstr>
      <vt:lpstr>6. Thiết kế ứng dụng</vt:lpstr>
      <vt:lpstr>Đặc điểm dữ liệu</vt:lpstr>
      <vt:lpstr>Yêu cầu hệ thống</vt:lpstr>
      <vt:lpstr>Xử lý bất đồng bộ</vt:lpstr>
      <vt:lpstr>Functional thread</vt:lpstr>
      <vt:lpstr>Quản lý trạng thái</vt:lpstr>
      <vt:lpstr>Ví dụ với task lọc nhiễu tĩnh</vt:lpstr>
      <vt:lpstr>Ví dụ với task lọc nhiễu tĩnh</vt:lpstr>
      <vt:lpstr>Ví dụ với task lọc nhiễu tĩnh</vt:lpstr>
      <vt:lpstr>Ví dụ với task lọc nhiễu tĩnh</vt:lpstr>
      <vt:lpstr>Ví dụ với task lọc nhiễu tĩnh</vt:lpstr>
      <vt:lpstr>Ví dụ với task lọc nhiễu tĩnh</vt:lpstr>
      <vt:lpstr>Lọc nhiễu thời gian thực</vt:lpstr>
      <vt:lpstr>Lọc nhiễu thời gian thực</vt:lpstr>
      <vt:lpstr>Input</vt:lpstr>
      <vt:lpstr>Input</vt:lpstr>
      <vt:lpstr>Inference</vt:lpstr>
      <vt:lpstr>Output</vt:lpstr>
      <vt:lpstr>Output</vt:lpstr>
      <vt:lpstr>Spectrogram không bị biến đổi</vt:lpstr>
      <vt:lpstr>Spectrogram bị biến đổi</vt:lpstr>
      <vt:lpstr>Spectrogram bị biến đổi</vt:lpstr>
      <vt:lpstr>Spectrogram bị biến đổi</vt:lpstr>
      <vt:lpstr>Spectrogram bị biến đổi</vt:lpstr>
      <vt:lpstr>Lọc nhiễu thời gian thực</vt:lpstr>
      <vt:lpstr>Dịch vụ trong Windows</vt:lpstr>
      <vt:lpstr>Lọc nhiễu thời gian thực</vt:lpstr>
      <vt:lpstr>Microphone driver</vt:lpstr>
      <vt:lpstr>Microphone driver</vt:lpstr>
      <vt:lpstr>Microphone driver</vt:lpstr>
      <vt:lpstr>Độ trễ của pipeline</vt:lpstr>
      <vt:lpstr>Kiểm thử hệ thống</vt:lpstr>
      <vt:lpstr>Tổng kết</vt:lpstr>
      <vt:lpstr>DEMO</vt:lpstr>
      <vt:lpstr>PowerPoint Presentation</vt:lpstr>
      <vt:lpstr>Các tài liệu tham khảo chính</vt:lpstr>
      <vt:lpstr>Các tài liệu tham khảo chính</vt:lpstr>
      <vt:lpstr>Các tài liệu tham khảo chính</vt:lpstr>
      <vt:lpstr>Phụ lục</vt:lpstr>
      <vt:lpstr>Element-wise modulo của ma trận phức</vt:lpstr>
      <vt:lpstr>Phép FLAT</vt:lpstr>
      <vt:lpstr>Norm 2 của một vector</vt:lpstr>
      <vt:lpstr>Ví dụ F_k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Deep Noise Reduction</dc:title>
  <dc:creator>Tom Nguyen</dc:creator>
  <cp:lastModifiedBy>Tom Nguyen</cp:lastModifiedBy>
  <cp:revision>52</cp:revision>
  <dcterms:created xsi:type="dcterms:W3CDTF">2022-05-11T03:05:39Z</dcterms:created>
  <dcterms:modified xsi:type="dcterms:W3CDTF">2022-05-29T03:02:52Z</dcterms:modified>
</cp:coreProperties>
</file>